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notesMasterIdLst>
    <p:notesMasterId r:id="rId39"/>
  </p:notesMasterIdLst>
  <p:sldIdLst>
    <p:sldId id="292" r:id="rId2"/>
    <p:sldId id="296" r:id="rId3"/>
    <p:sldId id="330" r:id="rId4"/>
    <p:sldId id="277" r:id="rId5"/>
    <p:sldId id="329" r:id="rId6"/>
    <p:sldId id="336" r:id="rId7"/>
    <p:sldId id="324" r:id="rId8"/>
    <p:sldId id="323" r:id="rId9"/>
    <p:sldId id="297" r:id="rId10"/>
    <p:sldId id="338" r:id="rId11"/>
    <p:sldId id="347" r:id="rId12"/>
    <p:sldId id="348" r:id="rId13"/>
    <p:sldId id="349" r:id="rId14"/>
    <p:sldId id="350" r:id="rId15"/>
    <p:sldId id="342" r:id="rId16"/>
    <p:sldId id="346" r:id="rId17"/>
    <p:sldId id="284" r:id="rId18"/>
    <p:sldId id="325" r:id="rId19"/>
    <p:sldId id="335" r:id="rId20"/>
    <p:sldId id="260" r:id="rId21"/>
    <p:sldId id="344" r:id="rId22"/>
    <p:sldId id="343" r:id="rId23"/>
    <p:sldId id="286" r:id="rId24"/>
    <p:sldId id="287" r:id="rId25"/>
    <p:sldId id="288" r:id="rId26"/>
    <p:sldId id="289" r:id="rId27"/>
    <p:sldId id="290" r:id="rId28"/>
    <p:sldId id="291" r:id="rId29"/>
    <p:sldId id="294" r:id="rId30"/>
    <p:sldId id="345" r:id="rId31"/>
    <p:sldId id="326" r:id="rId32"/>
    <p:sldId id="351" r:id="rId33"/>
    <p:sldId id="327" r:id="rId34"/>
    <p:sldId id="328" r:id="rId35"/>
    <p:sldId id="339" r:id="rId36"/>
    <p:sldId id="340" r:id="rId37"/>
    <p:sldId id="341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04" y="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77C059-C738-4900-B859-64852B73DA96}" type="datetimeFigureOut">
              <a:rPr lang="en-US" smtClean="0"/>
              <a:pPr/>
              <a:t>9/2/2020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FB54A-CF5A-4FB9-AEC4-9F1509A7E91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FB54A-CF5A-4FB9-AEC4-9F1509A7E91F}" type="slidenum">
              <a:rPr lang="en-IN" smtClean="0"/>
              <a:pPr/>
              <a:t>20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FB54A-CF5A-4FB9-AEC4-9F1509A7E91F}" type="slidenum">
              <a:rPr lang="en-IN" smtClean="0"/>
              <a:pPr/>
              <a:t>21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FB54A-CF5A-4FB9-AEC4-9F1509A7E91F}" type="slidenum">
              <a:rPr lang="en-IN" smtClean="0"/>
              <a:pPr/>
              <a:t>22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FB54A-CF5A-4FB9-AEC4-9F1509A7E91F}" type="slidenum">
              <a:rPr lang="en-IN" smtClean="0"/>
              <a:pPr/>
              <a:t>23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9/2/2020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9/2/2020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F9884BF-3D8B-45F3-8F40-314E121F09B5}" type="datetimeFigureOut">
              <a:rPr lang="en-US" smtClean="0"/>
              <a:pPr/>
              <a:t>9/2/2020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9/2/2020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9/2/2020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9/2/2020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9/2/2020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F9884BF-3D8B-45F3-8F40-314E121F09B5}" type="datetimeFigureOut">
              <a:rPr lang="en-US" smtClean="0"/>
              <a:pPr/>
              <a:t>9/2/2020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F9884BF-3D8B-45F3-8F40-314E121F09B5}" type="datetimeFigureOut">
              <a:rPr lang="en-US" smtClean="0"/>
              <a:pPr/>
              <a:t>9/2/2020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towardsdatascience.com/9-top-java-frameworks-for-2020-1cc9d3c21f4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towardsdatascience.com/9-top-java-frameworks-for-2020-1cc9d3c21f4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towardsdatascience.com/9-top-java-frameworks-for-2020-1cc9d3c21f4c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towardsdatascience.com/9-top-java-frameworks-for-2020-1cc9d3c21f4c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towardsdatascience.com/9-top-java-frameworks-for-2020-1cc9d3c21f4c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Corbel" pitchFamily="34" charset="0"/>
              </a:rPr>
              <a:t>INTRODUCTION TO HIBERNATE</a:t>
            </a:r>
            <a:endParaRPr lang="en-IN" sz="3600" b="1" dirty="0">
              <a:latin typeface="Corbel" pitchFamily="34" charset="0"/>
            </a:endParaRPr>
          </a:p>
        </p:txBody>
      </p:sp>
      <p:pic>
        <p:nvPicPr>
          <p:cNvPr id="4" name="Picture 3" descr="hibernate-mini-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2505074"/>
            <a:ext cx="8858311" cy="43529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4414" y="357166"/>
            <a:ext cx="63579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Chapter 1</a:t>
            </a:r>
            <a:endParaRPr lang="en-IN" sz="3600" b="1" dirty="0">
              <a:solidFill>
                <a:schemeClr val="bg2">
                  <a:lumMod val="50000"/>
                </a:schemeClr>
              </a:solidFill>
              <a:latin typeface="Corbe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795047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Problems With JDBC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 smtClean="0">
                <a:latin typeface="Corbel" pitchFamily="34" charset="0"/>
              </a:rPr>
              <a:t>In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JDBC</a:t>
            </a:r>
            <a:r>
              <a:rPr lang="en-US" sz="2400" dirty="0" smtClean="0">
                <a:latin typeface="Corbel" pitchFamily="34" charset="0"/>
              </a:rPr>
              <a:t> , our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code</a:t>
            </a:r>
            <a:r>
              <a:rPr lang="en-US" sz="2400" dirty="0" smtClean="0">
                <a:latin typeface="Corbel" pitchFamily="34" charset="0"/>
              </a:rPr>
              <a:t> raises </a:t>
            </a: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SQLException</a:t>
            </a:r>
            <a:r>
              <a:rPr lang="en-US" sz="2400" dirty="0" smtClean="0">
                <a:latin typeface="Corbel" pitchFamily="34" charset="0"/>
              </a:rPr>
              <a:t> which is a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Checked Exception </a:t>
            </a:r>
            <a:r>
              <a:rPr lang="en-US" sz="2400" dirty="0" smtClean="0">
                <a:latin typeface="Corbel" pitchFamily="34" charset="0"/>
              </a:rPr>
              <a:t>and thus it is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compulsory</a:t>
            </a:r>
            <a:r>
              <a:rPr lang="en-US" sz="2400" dirty="0" smtClean="0">
                <a:latin typeface="Corbel" pitchFamily="34" charset="0"/>
              </a:rPr>
              <a:t> for the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programmer</a:t>
            </a:r>
            <a:r>
              <a:rPr lang="en-US" sz="2400" dirty="0" smtClean="0">
                <a:latin typeface="Corbel" pitchFamily="34" charset="0"/>
              </a:rPr>
              <a:t> to either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handle it </a:t>
            </a:r>
            <a:r>
              <a:rPr lang="en-US" sz="2400" dirty="0" smtClean="0">
                <a:latin typeface="Corbel" pitchFamily="34" charset="0"/>
              </a:rPr>
              <a:t>or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declare it </a:t>
            </a:r>
            <a:r>
              <a:rPr lang="en-US" sz="2400" dirty="0" smtClean="0">
                <a:latin typeface="Corbel" pitchFamily="34" charset="0"/>
              </a:rPr>
              <a:t>to be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thrown</a:t>
            </a:r>
            <a:r>
              <a:rPr lang="en-US" sz="2400" dirty="0" smtClean="0">
                <a:latin typeface="Corbel" pitchFamily="34" charset="0"/>
              </a:rPr>
              <a:t> ,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even though </a:t>
            </a:r>
            <a:r>
              <a:rPr lang="en-US" sz="2400" dirty="0" smtClean="0">
                <a:latin typeface="Corbel" pitchFamily="34" charset="0"/>
              </a:rPr>
              <a:t>the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programmer</a:t>
            </a:r>
            <a:r>
              <a:rPr lang="en-US" sz="2400" dirty="0" smtClean="0">
                <a:latin typeface="Corbel" pitchFamily="34" charset="0"/>
              </a:rPr>
              <a:t> doesn’t want to 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JDBC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retrieves data </a:t>
            </a:r>
            <a:r>
              <a:rPr lang="en-US" sz="2400" dirty="0" smtClean="0">
                <a:latin typeface="Corbel" pitchFamily="34" charset="0"/>
              </a:rPr>
              <a:t>in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table format </a:t>
            </a:r>
            <a:r>
              <a:rPr lang="en-US" sz="2400" dirty="0" err="1" smtClean="0">
                <a:latin typeface="Corbel" pitchFamily="34" charset="0"/>
              </a:rPr>
              <a:t>i.e</a:t>
            </a:r>
            <a:r>
              <a:rPr lang="en-US" sz="2400" dirty="0" smtClean="0">
                <a:latin typeface="Corbel" pitchFamily="34" charset="0"/>
              </a:rPr>
              <a:t> in the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row</a:t>
            </a:r>
            <a:r>
              <a:rPr lang="en-US" sz="2400" dirty="0" smtClean="0">
                <a:latin typeface="Corbel" pitchFamily="34" charset="0"/>
              </a:rPr>
              <a:t> and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column </a:t>
            </a:r>
            <a:r>
              <a:rPr lang="en-US" sz="2400" dirty="0" smtClean="0">
                <a:latin typeface="Corbel" pitchFamily="34" charset="0"/>
              </a:rPr>
              <a:t>format and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not in the form of objects </a:t>
            </a:r>
            <a:r>
              <a:rPr lang="en-US" sz="2400" dirty="0" smtClean="0">
                <a:latin typeface="Corbel" pitchFamily="34" charset="0"/>
              </a:rPr>
              <a:t>directly.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developer </a:t>
            </a:r>
            <a:r>
              <a:rPr lang="en-US" sz="2400" dirty="0" smtClean="0">
                <a:latin typeface="Corbel" pitchFamily="34" charset="0"/>
              </a:rPr>
              <a:t>has to then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traverse through </a:t>
            </a:r>
            <a:r>
              <a:rPr lang="en-US" sz="2400" dirty="0" smtClean="0">
                <a:latin typeface="Corbel" pitchFamily="34" charset="0"/>
              </a:rPr>
              <a:t>the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ResultSet</a:t>
            </a:r>
            <a:r>
              <a:rPr lang="en-US" sz="2400" dirty="0" smtClean="0">
                <a:latin typeface="Corbel" pitchFamily="34" charset="0"/>
              </a:rPr>
              <a:t> records and then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set them</a:t>
            </a:r>
            <a:r>
              <a:rPr lang="en-US" sz="2400" dirty="0" smtClean="0">
                <a:latin typeface="Corbel" pitchFamily="34" charset="0"/>
              </a:rPr>
              <a:t> into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object attributes</a:t>
            </a:r>
            <a:r>
              <a:rPr lang="en-US" sz="2400" dirty="0" smtClean="0">
                <a:latin typeface="Corbel" pitchFamily="34" charset="0"/>
              </a:rPr>
              <a:t>.</a:t>
            </a:r>
          </a:p>
          <a:p>
            <a:endParaRPr lang="en-US" sz="24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Problems With JDBC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Content Placeholder 3" descr="hibernate3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9981" y="1357298"/>
            <a:ext cx="9044019" cy="5500702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An  Inefficient  Solution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orbel" pitchFamily="34" charset="0"/>
              </a:rPr>
              <a:t>To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push</a:t>
            </a:r>
            <a:r>
              <a:rPr lang="en-US" sz="2400" dirty="0" smtClean="0">
                <a:latin typeface="Corbel" pitchFamily="34" charset="0"/>
              </a:rPr>
              <a:t> or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pull</a:t>
            </a:r>
            <a:r>
              <a:rPr lang="en-US" sz="2400" dirty="0" smtClean="0">
                <a:latin typeface="Corbel" pitchFamily="34" charset="0"/>
              </a:rPr>
              <a:t> the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tabular data </a:t>
            </a:r>
            <a:r>
              <a:rPr lang="en-US" sz="2400" dirty="0" smtClean="0">
                <a:latin typeface="Corbel" pitchFamily="34" charset="0"/>
              </a:rPr>
              <a:t>into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objects</a:t>
            </a:r>
            <a:r>
              <a:rPr lang="en-US" sz="2400" dirty="0" smtClean="0">
                <a:latin typeface="Corbel" pitchFamily="34" charset="0"/>
              </a:rPr>
              <a:t> and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vice versa </a:t>
            </a:r>
            <a:r>
              <a:rPr lang="en-US" sz="2400" dirty="0" smtClean="0">
                <a:latin typeface="Corbel" pitchFamily="34" charset="0"/>
              </a:rPr>
              <a:t>a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Java developer </a:t>
            </a:r>
            <a:r>
              <a:rPr lang="en-US" sz="2400" dirty="0" smtClean="0">
                <a:latin typeface="Corbel" pitchFamily="34" charset="0"/>
              </a:rPr>
              <a:t>has to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convert</a:t>
            </a:r>
            <a:r>
              <a:rPr lang="en-US" sz="2400" dirty="0" smtClean="0">
                <a:latin typeface="Corbel" pitchFamily="34" charset="0"/>
              </a:rPr>
              <a:t> his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object</a:t>
            </a:r>
            <a:r>
              <a:rPr lang="en-US" sz="2400" dirty="0" smtClean="0">
                <a:latin typeface="Corbel" pitchFamily="34" charset="0"/>
              </a:rPr>
              <a:t> into table’s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row</a:t>
            </a:r>
            <a:r>
              <a:rPr lang="en-US" sz="2400" dirty="0" smtClean="0">
                <a:latin typeface="Corbel" pitchFamily="34" charset="0"/>
              </a:rPr>
              <a:t> .</a:t>
            </a:r>
          </a:p>
          <a:p>
            <a:pPr>
              <a:buNone/>
            </a:pPr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This is done by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pulling</a:t>
            </a:r>
            <a:r>
              <a:rPr lang="en-US" sz="2400" dirty="0" smtClean="0">
                <a:latin typeface="Corbel" pitchFamily="34" charset="0"/>
              </a:rPr>
              <a:t> each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attribute’s value  </a:t>
            </a:r>
            <a:r>
              <a:rPr lang="en-US" sz="2400" dirty="0" smtClean="0">
                <a:latin typeface="Corbel" pitchFamily="34" charset="0"/>
              </a:rPr>
              <a:t>and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storing </a:t>
            </a:r>
            <a:r>
              <a:rPr lang="en-US" sz="2400" dirty="0" smtClean="0">
                <a:latin typeface="Corbel" pitchFamily="34" charset="0"/>
              </a:rPr>
              <a:t>it in the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column</a:t>
            </a:r>
            <a:r>
              <a:rPr lang="en-US" sz="2400" dirty="0" smtClean="0">
                <a:latin typeface="Corbel" pitchFamily="34" charset="0"/>
              </a:rPr>
              <a:t> of the table. </a:t>
            </a:r>
          </a:p>
          <a:p>
            <a:pPr>
              <a:buNone/>
            </a:pPr>
            <a:endParaRPr lang="en-US" sz="24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An  Inefficient  Solution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Content Placeholder 3" descr="hibernate2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357298"/>
            <a:ext cx="8858312" cy="5357850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Problems &amp; Solution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Although</a:t>
            </a:r>
            <a:r>
              <a:rPr lang="en-US" sz="2400" dirty="0" smtClean="0">
                <a:latin typeface="Corbel" pitchFamily="34" charset="0"/>
              </a:rPr>
              <a:t> it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works</a:t>
            </a:r>
            <a:r>
              <a:rPr lang="en-US" sz="2400" dirty="0" smtClean="0">
                <a:latin typeface="Corbel" pitchFamily="34" charset="0"/>
              </a:rPr>
              <a:t> but the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process</a:t>
            </a:r>
            <a:r>
              <a:rPr lang="en-US" sz="2400" dirty="0" smtClean="0">
                <a:latin typeface="Corbel" pitchFamily="34" charset="0"/>
              </a:rPr>
              <a:t> is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very</a:t>
            </a:r>
            <a:r>
              <a:rPr lang="en-US" sz="2400" dirty="0" smtClean="0"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difficult</a:t>
            </a:r>
            <a:r>
              <a:rPr lang="en-US" sz="2400" dirty="0" smtClean="0">
                <a:latin typeface="Corbel" pitchFamily="34" charset="0"/>
              </a:rPr>
              <a:t> and has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following drawbacks</a:t>
            </a:r>
            <a:r>
              <a:rPr lang="en-US" sz="2400" dirty="0" smtClean="0">
                <a:latin typeface="Corbel" pitchFamily="34" charset="0"/>
              </a:rPr>
              <a:t>:</a:t>
            </a:r>
          </a:p>
          <a:p>
            <a:pPr lvl="1"/>
            <a:endParaRPr lang="en-US" sz="1900" dirty="0" smtClean="0">
              <a:latin typeface="Corbel" pitchFamily="34" charset="0"/>
            </a:endParaRPr>
          </a:p>
          <a:p>
            <a:pPr lvl="1"/>
            <a:r>
              <a:rPr lang="en-US" sz="19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Mapping data members to columns</a:t>
            </a:r>
          </a:p>
          <a:p>
            <a:pPr lvl="1"/>
            <a:endParaRPr lang="en-US" sz="19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r>
              <a:rPr lang="en-US" sz="1900" b="1" dirty="0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</a:rPr>
              <a:t>Handling data types</a:t>
            </a:r>
          </a:p>
          <a:p>
            <a:pPr lvl="1"/>
            <a:endParaRPr lang="en-US" sz="19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r>
              <a:rPr lang="en-US" sz="1900" b="1" dirty="0" smtClean="0">
                <a:solidFill>
                  <a:srgbClr val="00B050"/>
                </a:solidFill>
                <a:latin typeface="Corbel" pitchFamily="34" charset="0"/>
              </a:rPr>
              <a:t>Managing changes to object state</a:t>
            </a:r>
            <a:endParaRPr lang="en-US" sz="24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Problems With JDBC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JDBC</a:t>
            </a:r>
            <a:r>
              <a:rPr lang="en-US" sz="2400" dirty="0" smtClean="0">
                <a:latin typeface="Corbel" pitchFamily="34" charset="0"/>
              </a:rPr>
              <a:t> ,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retrieves</a:t>
            </a:r>
            <a:r>
              <a:rPr lang="en-US" sz="2400" dirty="0" smtClean="0">
                <a:latin typeface="Corbel" pitchFamily="34" charset="0"/>
              </a:rPr>
              <a:t> the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data</a:t>
            </a:r>
            <a:r>
              <a:rPr lang="en-US" sz="2400" dirty="0" smtClean="0">
                <a:latin typeface="Corbel" pitchFamily="34" charset="0"/>
              </a:rPr>
              <a:t> from the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database</a:t>
            </a:r>
            <a:r>
              <a:rPr lang="en-US" sz="2400" dirty="0" smtClean="0">
                <a:latin typeface="Corbel" pitchFamily="34" charset="0"/>
              </a:rPr>
              <a:t> in the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form</a:t>
            </a:r>
            <a:r>
              <a:rPr lang="en-US" sz="2400" dirty="0" smtClean="0">
                <a:latin typeface="Corbel" pitchFamily="34" charset="0"/>
              </a:rPr>
              <a:t> of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ResultSets</a:t>
            </a:r>
            <a:r>
              <a:rPr lang="en-US" sz="2400" dirty="0" smtClean="0">
                <a:latin typeface="Corbel" pitchFamily="34" charset="0"/>
              </a:rPr>
              <a:t> , but these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ResultSet</a:t>
            </a:r>
            <a:r>
              <a:rPr lang="en-US" sz="2400" dirty="0" smtClean="0">
                <a:latin typeface="Corbel" pitchFamily="34" charset="0"/>
              </a:rPr>
              <a:t> objects are not </a:t>
            </a:r>
            <a:r>
              <a:rPr lang="en-US" sz="2400" b="1" dirty="0" err="1" smtClean="0">
                <a:solidFill>
                  <a:srgbClr val="002060"/>
                </a:solidFill>
                <a:latin typeface="Corbel" pitchFamily="34" charset="0"/>
              </a:rPr>
              <a:t>Serializable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 .</a:t>
            </a:r>
            <a:r>
              <a:rPr lang="en-US" sz="2400" dirty="0" smtClean="0">
                <a:latin typeface="Corbel" pitchFamily="34" charset="0"/>
              </a:rPr>
              <a:t> That is , we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cannot send them </a:t>
            </a:r>
            <a:r>
              <a:rPr lang="en-US" sz="2400" dirty="0" smtClean="0">
                <a:latin typeface="Corbel" pitchFamily="34" charset="0"/>
              </a:rPr>
              <a:t>over the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network </a:t>
            </a:r>
            <a:r>
              <a:rPr lang="en-US" sz="2400" dirty="0" smtClean="0">
                <a:latin typeface="Corbel" pitchFamily="34" charset="0"/>
              </a:rPr>
              <a:t>directly. So we need to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convert them </a:t>
            </a:r>
            <a:r>
              <a:rPr lang="en-US" sz="2400" dirty="0" smtClean="0">
                <a:latin typeface="Corbel" pitchFamily="34" charset="0"/>
              </a:rPr>
              <a:t>to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other types </a:t>
            </a:r>
            <a:r>
              <a:rPr lang="en-US" sz="2400" dirty="0" smtClean="0">
                <a:latin typeface="Corbel" pitchFamily="34" charset="0"/>
              </a:rPr>
              <a:t>before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transmitting</a:t>
            </a:r>
            <a:r>
              <a:rPr lang="en-US" sz="2400" dirty="0" smtClean="0">
                <a:latin typeface="Corbel" pitchFamily="34" charset="0"/>
              </a:rPr>
              <a:t> them over the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network</a:t>
            </a:r>
            <a:r>
              <a:rPr lang="en-US" sz="2400" dirty="0" smtClean="0">
                <a:latin typeface="Corbel" pitchFamily="34" charset="0"/>
              </a:rPr>
              <a:t> 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JDBC </a:t>
            </a:r>
            <a:r>
              <a:rPr lang="en-US" sz="2400" dirty="0" smtClean="0">
                <a:latin typeface="Corbel" pitchFamily="34" charset="0"/>
              </a:rPr>
              <a:t>has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no proper support </a:t>
            </a:r>
            <a:r>
              <a:rPr lang="en-US" sz="2400" dirty="0" smtClean="0">
                <a:latin typeface="Corbel" pitchFamily="34" charset="0"/>
              </a:rPr>
              <a:t>for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Transaction Management. </a:t>
            </a:r>
            <a:r>
              <a:rPr lang="en-US" sz="2400" dirty="0" smtClean="0">
                <a:latin typeface="Corbel" pitchFamily="34" charset="0"/>
              </a:rPr>
              <a:t>It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only can manage 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local transaction </a:t>
            </a:r>
            <a:r>
              <a:rPr lang="en-US" sz="2400" dirty="0" smtClean="0">
                <a:latin typeface="Corbel" pitchFamily="34" charset="0"/>
              </a:rPr>
              <a:t>but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not global transaction </a:t>
            </a:r>
            <a:r>
              <a:rPr lang="en-US" sz="2400" dirty="0" smtClean="0">
                <a:latin typeface="Corbel" pitchFamily="34" charset="0"/>
              </a:rPr>
              <a:t>management</a:t>
            </a:r>
          </a:p>
          <a:p>
            <a:endParaRPr lang="en-US" sz="24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Problems With JDBC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JDBC</a:t>
            </a:r>
            <a:r>
              <a:rPr lang="en-US" sz="2400" dirty="0" smtClean="0">
                <a:latin typeface="Corbel" pitchFamily="34" charset="0"/>
              </a:rPr>
              <a:t> ,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doesn’t allow us </a:t>
            </a:r>
            <a:r>
              <a:rPr lang="en-US" sz="2400" dirty="0" smtClean="0">
                <a:latin typeface="Corbel" pitchFamily="34" charset="0"/>
              </a:rPr>
              <a:t>to enjoy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Inheritance</a:t>
            </a:r>
            <a:r>
              <a:rPr lang="en-US" sz="2400" dirty="0" smtClean="0">
                <a:latin typeface="Corbel" pitchFamily="34" charset="0"/>
              </a:rPr>
              <a:t> ,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Polymorphism</a:t>
            </a:r>
            <a:r>
              <a:rPr lang="en-US" sz="2400" dirty="0" smtClean="0">
                <a:latin typeface="Corbel" pitchFamily="34" charset="0"/>
              </a:rPr>
              <a:t> or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Composition</a:t>
            </a:r>
            <a:r>
              <a:rPr lang="en-US" sz="2400" dirty="0" smtClean="0">
                <a:latin typeface="Corbel" pitchFamily="34" charset="0"/>
              </a:rPr>
              <a:t> support in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our code </a:t>
            </a:r>
            <a:r>
              <a:rPr lang="en-US" sz="2400" dirty="0" smtClean="0">
                <a:latin typeface="Corbel" pitchFamily="34" charset="0"/>
              </a:rPr>
              <a:t>because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we cannot pass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Java Objects </a:t>
            </a:r>
            <a:r>
              <a:rPr lang="en-US" sz="2400" dirty="0" smtClean="0">
                <a:latin typeface="Corbel" pitchFamily="34" charset="0"/>
              </a:rPr>
              <a:t>directly to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SQL queries</a:t>
            </a:r>
          </a:p>
          <a:p>
            <a:pPr marL="457200" indent="-457200">
              <a:buFont typeface="+mj-lt"/>
              <a:buAutoNum type="arabicPeriod" startAt="7"/>
            </a:pPr>
            <a:endParaRPr lang="en-US" sz="2400" b="1" dirty="0" smtClean="0">
              <a:solidFill>
                <a:schemeClr val="accent1"/>
              </a:solidFill>
              <a:latin typeface="Corbel" pitchFamily="34" charset="0"/>
            </a:endParaRPr>
          </a:p>
          <a:p>
            <a:pPr marL="457200" indent="-457200">
              <a:buFont typeface="+mj-lt"/>
              <a:buAutoNum type="arabicPeriod" startAt="7"/>
            </a:pPr>
            <a:endParaRPr lang="en-US" sz="2400" b="1" dirty="0" smtClean="0">
              <a:solidFill>
                <a:schemeClr val="accent1"/>
              </a:solidFill>
              <a:latin typeface="Corbel" pitchFamily="34" charset="0"/>
            </a:endParaRPr>
          </a:p>
          <a:p>
            <a:pPr marL="457200" indent="-457200">
              <a:buFont typeface="+mj-lt"/>
              <a:buAutoNum type="arabicPeriod" startAt="7"/>
            </a:pPr>
            <a:endParaRPr lang="en-US" sz="2400" b="1" dirty="0" smtClean="0">
              <a:solidFill>
                <a:schemeClr val="accent1"/>
              </a:solidFill>
              <a:latin typeface="Corbel" pitchFamily="34" charset="0"/>
            </a:endParaRPr>
          </a:p>
          <a:p>
            <a:pPr marL="457200" indent="-457200">
              <a:buNone/>
            </a:pPr>
            <a:r>
              <a:rPr lang="en-US" sz="2400" dirty="0" smtClean="0">
                <a:latin typeface="Corbel" pitchFamily="34" charset="0"/>
              </a:rPr>
              <a:t>The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solution</a:t>
            </a:r>
            <a:r>
              <a:rPr lang="en-US" sz="2400" dirty="0" smtClean="0">
                <a:latin typeface="Corbel" pitchFamily="34" charset="0"/>
              </a:rPr>
              <a:t> to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all these problems </a:t>
            </a:r>
            <a:r>
              <a:rPr lang="en-US" sz="2400" dirty="0" smtClean="0">
                <a:latin typeface="Corbel" pitchFamily="34" charset="0"/>
              </a:rPr>
              <a:t>is an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ORM tool </a:t>
            </a:r>
            <a:r>
              <a:rPr lang="en-US" sz="2400" dirty="0" smtClean="0">
                <a:latin typeface="Corbel" pitchFamily="34" charset="0"/>
              </a:rPr>
              <a:t>i.e.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Hibernate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pPr>
              <a:buNone/>
            </a:pPr>
            <a:endParaRPr lang="en-US" sz="24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What Is An ORM?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ORM</a:t>
            </a:r>
            <a:r>
              <a:rPr lang="en-IN" sz="2400" dirty="0" smtClean="0">
                <a:latin typeface="Corbel" pitchFamily="34" charset="0"/>
              </a:rPr>
              <a:t> is a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software tool </a:t>
            </a:r>
            <a:r>
              <a:rPr lang="en-IN" sz="2400" dirty="0" smtClean="0">
                <a:latin typeface="Corbel" pitchFamily="34" charset="0"/>
              </a:rPr>
              <a:t>that provides a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simple API </a:t>
            </a:r>
            <a:r>
              <a:rPr lang="en-IN" sz="2400" dirty="0" smtClean="0">
                <a:latin typeface="Corbel" pitchFamily="34" charset="0"/>
              </a:rPr>
              <a:t>for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storing</a:t>
            </a:r>
            <a:r>
              <a:rPr lang="en-IN" sz="2400" dirty="0" smtClean="0">
                <a:latin typeface="Corbel" pitchFamily="34" charset="0"/>
              </a:rPr>
              <a:t> and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retrieving</a:t>
            </a:r>
            <a:r>
              <a:rPr lang="en-IN" sz="2400" dirty="0" smtClean="0"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Java objects </a:t>
            </a:r>
            <a:r>
              <a:rPr lang="en-IN" sz="2400" dirty="0" smtClean="0">
                <a:latin typeface="Corbel" pitchFamily="34" charset="0"/>
              </a:rPr>
              <a:t>directly from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In simple words  </a:t>
            </a:r>
            <a:r>
              <a:rPr lang="en-IN" sz="2400" dirty="0" smtClean="0">
                <a:latin typeface="Corbel" pitchFamily="34" charset="0"/>
              </a:rPr>
              <a:t>it is </a:t>
            </a:r>
            <a:r>
              <a:rPr lang="en-IN" sz="2400" b="1" u="sng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the process of mapping tables to class objects</a:t>
            </a:r>
            <a:r>
              <a:rPr lang="en-IN" sz="2400" dirty="0" smtClean="0">
                <a:latin typeface="Corbel" pitchFamily="34" charset="0"/>
              </a:rPr>
              <a:t>, so that </a:t>
            </a: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data transactions </a:t>
            </a:r>
            <a:r>
              <a:rPr lang="en-IN" sz="2400" dirty="0" smtClean="0">
                <a:latin typeface="Corbel" pitchFamily="34" charset="0"/>
              </a:rPr>
              <a:t>could be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easier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 descr="object_relational_mapp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4214818"/>
            <a:ext cx="8715436" cy="250033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What Does An ORM Do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ORM</a:t>
            </a:r>
            <a:r>
              <a:rPr lang="en-IN" sz="2400" dirty="0" smtClean="0">
                <a:latin typeface="Corbel" pitchFamily="34" charset="0"/>
              </a:rPr>
              <a:t> maintains  a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connection</a:t>
            </a:r>
            <a:r>
              <a:rPr lang="en-IN" sz="2400" dirty="0" smtClean="0">
                <a:latin typeface="Corbel" pitchFamily="34" charset="0"/>
              </a:rPr>
              <a:t> between an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object</a:t>
            </a:r>
            <a:r>
              <a:rPr lang="en-IN" sz="2400" dirty="0" smtClean="0">
                <a:latin typeface="Corbel" pitchFamily="34" charset="0"/>
              </a:rPr>
              <a:t> and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relational database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It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maps</a:t>
            </a:r>
            <a:r>
              <a:rPr lang="en-IN" sz="2400" dirty="0" smtClean="0">
                <a:latin typeface="Corbel" pitchFamily="34" charset="0"/>
              </a:rPr>
              <a:t> (saves)  an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object state </a:t>
            </a:r>
            <a:r>
              <a:rPr lang="en-IN" sz="2400" dirty="0" smtClean="0">
                <a:latin typeface="Corbel" pitchFamily="34" charset="0"/>
              </a:rPr>
              <a:t>to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database column</a:t>
            </a:r>
            <a:r>
              <a:rPr lang="en-IN" sz="2400" dirty="0" smtClean="0">
                <a:latin typeface="Corbel" pitchFamily="34" charset="0"/>
              </a:rPr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object_relational_mappin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3571876"/>
            <a:ext cx="8715436" cy="27630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What Does An ORM Do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A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part </a:t>
            </a:r>
            <a:r>
              <a:rPr lang="en-IN" sz="2400" dirty="0" smtClean="0">
                <a:latin typeface="Corbel" pitchFamily="34" charset="0"/>
              </a:rPr>
              <a:t>from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mapping</a:t>
            </a:r>
            <a:r>
              <a:rPr lang="en-IN" sz="2400" dirty="0" smtClean="0">
                <a:latin typeface="Corbel" pitchFamily="34" charset="0"/>
              </a:rPr>
              <a:t> , an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ORM</a:t>
            </a:r>
            <a:r>
              <a:rPr lang="en-IN" sz="2400" dirty="0" smtClean="0">
                <a:latin typeface="Corbel" pitchFamily="34" charset="0"/>
              </a:rPr>
              <a:t> can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also help </a:t>
            </a:r>
            <a:r>
              <a:rPr lang="en-IN" sz="2400" dirty="0" smtClean="0">
                <a:latin typeface="Corbel" pitchFamily="34" charset="0"/>
              </a:rPr>
              <a:t>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programmer </a:t>
            </a:r>
            <a:r>
              <a:rPr lang="en-IN" sz="2400" dirty="0" smtClean="0">
                <a:latin typeface="Corbel" pitchFamily="34" charset="0"/>
              </a:rPr>
              <a:t>maintain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  <a:latin typeface="Corbel" pitchFamily="34" charset="0"/>
              </a:rPr>
              <a:t>associations</a:t>
            </a:r>
            <a:r>
              <a:rPr lang="en-IN" sz="2400" dirty="0" smtClean="0">
                <a:latin typeface="Corbel" pitchFamily="34" charset="0"/>
              </a:rPr>
              <a:t> between 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2 objects </a:t>
            </a:r>
            <a:r>
              <a:rPr lang="en-IN" sz="2400" dirty="0" smtClean="0">
                <a:latin typeface="Corbel" pitchFamily="34" charset="0"/>
              </a:rPr>
              <a:t>and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reflect them </a:t>
            </a:r>
            <a:r>
              <a:rPr lang="en-IN" sz="2400" dirty="0" smtClean="0">
                <a:latin typeface="Corbel" pitchFamily="34" charset="0"/>
              </a:rPr>
              <a:t>as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relationships</a:t>
            </a:r>
            <a:r>
              <a:rPr lang="en-IN" sz="2400" dirty="0" smtClean="0">
                <a:latin typeface="Corbel" pitchFamily="34" charset="0"/>
              </a:rPr>
              <a:t> in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2 tables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object_relational_mappin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928934"/>
            <a:ext cx="8643998" cy="3429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rbel" pitchFamily="34" charset="0"/>
              </a:rPr>
              <a:t>Today’s Agenda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514350" indent="-514350">
              <a:buNone/>
            </a:pPr>
            <a:r>
              <a:rPr lang="en-US" sz="2800" b="1" dirty="0" smtClean="0">
                <a:latin typeface="Corbel" pitchFamily="34" charset="0"/>
              </a:rPr>
              <a:t>An Introduction To Hibernate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What Is Hibernate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What Is JDBC And What Are Problems With JDBC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What Is ORM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Advantages Of Hibernate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Why Should We Learn Hibernate In 2020?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Top 12 Features Of Hibernate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AutoNum type="arabicPeriod"/>
            </a:pPr>
            <a:r>
              <a:rPr lang="en-US" sz="2600" b="1" u="sng" dirty="0" smtClean="0">
                <a:solidFill>
                  <a:srgbClr val="C00000"/>
                </a:solidFill>
                <a:latin typeface="Corbel" pitchFamily="34" charset="0"/>
              </a:rPr>
              <a:t>Free &amp; Open Source</a:t>
            </a:r>
          </a:p>
          <a:p>
            <a:pPr marL="731520" lvl="1" indent="-457200">
              <a:buNone/>
            </a:pPr>
            <a:r>
              <a:rPr lang="en-US" sz="1900" dirty="0" smtClean="0"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We</a:t>
            </a:r>
            <a:r>
              <a:rPr lang="en-US" sz="2400" dirty="0" smtClean="0">
                <a:latin typeface="Corbel" pitchFamily="34" charset="0"/>
              </a:rPr>
              <a:t> can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download</a:t>
            </a:r>
            <a:r>
              <a:rPr lang="en-US" sz="2400" dirty="0" smtClean="0">
                <a:latin typeface="Corbel" pitchFamily="34" charset="0"/>
              </a:rPr>
              <a:t> and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use</a:t>
            </a:r>
            <a:r>
              <a:rPr lang="en-US" sz="2400" dirty="0" smtClean="0"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Hibernate</a:t>
            </a:r>
            <a:r>
              <a:rPr lang="en-US" sz="2400" dirty="0" smtClean="0"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without paying </a:t>
            </a:r>
            <a:r>
              <a:rPr lang="en-US" sz="2400" dirty="0" smtClean="0">
                <a:latin typeface="Corbel" pitchFamily="34" charset="0"/>
              </a:rPr>
              <a:t>any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licensing fee </a:t>
            </a:r>
            <a:r>
              <a:rPr lang="en-US" sz="2400" dirty="0" smtClean="0">
                <a:latin typeface="Corbel" pitchFamily="34" charset="0"/>
              </a:rPr>
              <a:t>.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Moreover </a:t>
            </a:r>
            <a:r>
              <a:rPr lang="en-US" sz="2400" dirty="0" smtClean="0">
                <a:latin typeface="Corbel" pitchFamily="34" charset="0"/>
              </a:rPr>
              <a:t>we also can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download</a:t>
            </a:r>
            <a:r>
              <a:rPr lang="en-US" sz="2400" dirty="0" smtClean="0">
                <a:latin typeface="Corbel" pitchFamily="34" charset="0"/>
              </a:rPr>
              <a:t> the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full source code</a:t>
            </a:r>
            <a:r>
              <a:rPr lang="en-US" sz="2400" dirty="0" smtClean="0">
                <a:latin typeface="Corbel" pitchFamily="34" charset="0"/>
              </a:rPr>
              <a:t> of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Hibernate</a:t>
            </a:r>
            <a:r>
              <a:rPr lang="en-US" sz="2400" dirty="0" smtClean="0">
                <a:latin typeface="Corbel" pitchFamily="34" charset="0"/>
              </a:rPr>
              <a:t> while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installing</a:t>
            </a:r>
            <a:r>
              <a:rPr lang="en-US" sz="2400" dirty="0" smtClean="0">
                <a:latin typeface="Corbel" pitchFamily="34" charset="0"/>
              </a:rPr>
              <a:t> it</a:t>
            </a:r>
          </a:p>
          <a:p>
            <a:pPr marL="457200" indent="-457200">
              <a:buAutoNum type="arabicPeriod"/>
            </a:pPr>
            <a:endParaRPr lang="en-US" sz="2400" dirty="0" smtClean="0">
              <a:latin typeface="Corbel" pitchFamily="34" charset="0"/>
            </a:endParaRPr>
          </a:p>
          <a:p>
            <a:pPr marL="457200" indent="-457200">
              <a:buAutoNum type="arabicPeriod"/>
            </a:pPr>
            <a:endParaRPr lang="en-US" sz="2400" b="1" u="sng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457200" indent="-457200">
              <a:buAutoNum type="arabicPeriod"/>
            </a:pPr>
            <a:r>
              <a:rPr lang="en-US" sz="2600" b="1" u="sng" dirty="0" smtClean="0">
                <a:solidFill>
                  <a:srgbClr val="C00000"/>
                </a:solidFill>
                <a:latin typeface="Corbel" pitchFamily="34" charset="0"/>
              </a:rPr>
              <a:t>Light Weight</a:t>
            </a:r>
          </a:p>
          <a:p>
            <a:pPr marL="731520" lvl="1" indent="-457200">
              <a:buFont typeface="+mj-lt"/>
              <a:buAutoNum type="alphaLcPeriod"/>
            </a:pPr>
            <a:endParaRPr lang="en-US" sz="2400" dirty="0" smtClean="0">
              <a:latin typeface="Corbel" pitchFamily="34" charset="0"/>
            </a:endParaRPr>
          </a:p>
          <a:p>
            <a:pPr marL="731520" lvl="1" indent="-457200">
              <a:buFont typeface="+mj-lt"/>
              <a:buAutoNum type="alphaLcPeriod"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Hibernate</a:t>
            </a:r>
            <a:r>
              <a:rPr lang="en-US" sz="2400" dirty="0" smtClean="0">
                <a:latin typeface="Corbel" pitchFamily="34" charset="0"/>
              </a:rPr>
              <a:t> software is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distributed</a:t>
            </a:r>
            <a:r>
              <a:rPr lang="en-US" sz="2400" dirty="0" smtClean="0">
                <a:latin typeface="Corbel" pitchFamily="34" charset="0"/>
              </a:rPr>
              <a:t> as a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zip file </a:t>
            </a:r>
            <a:r>
              <a:rPr lang="en-US" sz="2400" dirty="0" smtClean="0">
                <a:latin typeface="Corbel" pitchFamily="34" charset="0"/>
              </a:rPr>
              <a:t>and has a 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very small size  </a:t>
            </a:r>
            <a:r>
              <a:rPr lang="en-US" sz="2400" dirty="0" smtClean="0">
                <a:latin typeface="Corbel" pitchFamily="34" charset="0"/>
              </a:rPr>
              <a:t>which is around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65 MB</a:t>
            </a:r>
          </a:p>
          <a:p>
            <a:pPr marL="731520" lvl="1" indent="-457200">
              <a:buFont typeface="+mj-lt"/>
              <a:buAutoNum type="alphaLcPeriod"/>
            </a:pPr>
            <a:endParaRPr lang="en-US" sz="2400" dirty="0" smtClean="0">
              <a:latin typeface="Corbel" pitchFamily="34" charset="0"/>
            </a:endParaRPr>
          </a:p>
          <a:p>
            <a:pPr marL="731520" lvl="1" indent="-457200">
              <a:buFont typeface="+mj-lt"/>
              <a:buAutoNum type="alphaLcPeriod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To use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Hibernate</a:t>
            </a:r>
            <a:r>
              <a:rPr lang="en-US" sz="2400" dirty="0" smtClean="0">
                <a:latin typeface="Corbel" pitchFamily="34" charset="0"/>
              </a:rPr>
              <a:t> , we just need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JDK/JVM</a:t>
            </a:r>
            <a:r>
              <a:rPr lang="en-US" sz="2400" dirty="0" smtClean="0">
                <a:latin typeface="Corbel" pitchFamily="34" charset="0"/>
              </a:rPr>
              <a:t> and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Hibernate</a:t>
            </a:r>
            <a:r>
              <a:rPr lang="en-US" sz="2400" dirty="0" smtClean="0">
                <a:latin typeface="Corbel" pitchFamily="34" charset="0"/>
              </a:rPr>
              <a:t> libraries</a:t>
            </a:r>
          </a:p>
          <a:p>
            <a:pPr marL="731520" lvl="1" indent="-457200">
              <a:buFont typeface="+mj-lt"/>
              <a:buAutoNum type="alphaLcPeriod"/>
            </a:pPr>
            <a:endParaRPr lang="en-US" sz="2400" dirty="0" smtClean="0">
              <a:latin typeface="Corbel" pitchFamily="34" charset="0"/>
            </a:endParaRPr>
          </a:p>
          <a:p>
            <a:pPr marL="731520" lvl="1" indent="-457200">
              <a:buFont typeface="+mj-lt"/>
              <a:buAutoNum type="alphaLcPeriod"/>
            </a:pPr>
            <a:r>
              <a:rPr lang="en-US" sz="2400" dirty="0" smtClean="0">
                <a:latin typeface="Corbel" pitchFamily="34" charset="0"/>
              </a:rPr>
              <a:t>It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doesn’t require </a:t>
            </a:r>
            <a:r>
              <a:rPr lang="en-US" sz="2400" dirty="0" smtClean="0">
                <a:latin typeface="Corbel" pitchFamily="34" charset="0"/>
              </a:rPr>
              <a:t>any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heavy </a:t>
            </a:r>
            <a:r>
              <a:rPr lang="en-US" sz="2400" b="1" dirty="0" err="1" smtClean="0">
                <a:solidFill>
                  <a:srgbClr val="C00000"/>
                </a:solidFill>
                <a:latin typeface="Corbel" pitchFamily="34" charset="0"/>
              </a:rPr>
              <a:t>wieight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containers </a:t>
            </a:r>
            <a:r>
              <a:rPr lang="en-US" sz="2400" dirty="0" smtClean="0">
                <a:latin typeface="Corbel" pitchFamily="34" charset="0"/>
              </a:rPr>
              <a:t>or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web/application servers</a:t>
            </a:r>
          </a:p>
          <a:p>
            <a:pPr marL="731520" lvl="1" indent="-457200">
              <a:buFont typeface="+mj-lt"/>
              <a:buAutoNum type="alphaLcPeriod"/>
            </a:pPr>
            <a:endParaRPr lang="en-US" b="1" dirty="0" smtClean="0">
              <a:solidFill>
                <a:schemeClr val="accent6">
                  <a:lumMod val="50000"/>
                </a:schemeClr>
              </a:solidFill>
              <a:latin typeface="Corbel" pitchFamily="34" charset="0"/>
            </a:endParaRPr>
          </a:p>
          <a:p>
            <a:endParaRPr lang="en-IN" dirty="0" smtClean="0">
              <a:latin typeface="Corbel" pitchFamily="34" charset="0"/>
            </a:endParaRPr>
          </a:p>
          <a:p>
            <a:pPr marL="514350" indent="-514350">
              <a:buNone/>
            </a:pPr>
            <a:endParaRPr lang="en-IN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Top 12 Features Of Hibernate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2600" b="1" u="sng" dirty="0" smtClean="0">
                <a:solidFill>
                  <a:srgbClr val="C00000"/>
                </a:solidFill>
                <a:latin typeface="Corbel" pitchFamily="34" charset="0"/>
              </a:rPr>
              <a:t>Portable</a:t>
            </a:r>
          </a:p>
          <a:p>
            <a:pPr marL="731520" lvl="1" indent="-457200">
              <a:buNone/>
            </a:pPr>
            <a:r>
              <a:rPr lang="en-US" sz="1900" dirty="0" smtClean="0"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Hibernate</a:t>
            </a:r>
            <a:r>
              <a:rPr lang="en-US" sz="2400" dirty="0" smtClean="0">
                <a:latin typeface="Corbel" pitchFamily="34" charset="0"/>
              </a:rPr>
              <a:t> allows us to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develop persistence logic </a:t>
            </a:r>
            <a:r>
              <a:rPr lang="en-US" sz="2400" dirty="0" smtClean="0">
                <a:latin typeface="Corbel" pitchFamily="34" charset="0"/>
              </a:rPr>
              <a:t>using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Java objects </a:t>
            </a:r>
            <a:r>
              <a:rPr lang="en-US" sz="2400" dirty="0" smtClean="0">
                <a:latin typeface="Corbel" pitchFamily="34" charset="0"/>
              </a:rPr>
              <a:t>and not 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SQL queries </a:t>
            </a:r>
            <a:r>
              <a:rPr lang="en-US" sz="2400" dirty="0" smtClean="0">
                <a:latin typeface="Corbel" pitchFamily="34" charset="0"/>
              </a:rPr>
              <a:t>, so we can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easily migrate </a:t>
            </a:r>
            <a:r>
              <a:rPr lang="en-US" sz="2400" dirty="0" smtClean="0">
                <a:latin typeface="Corbel" pitchFamily="34" charset="0"/>
              </a:rPr>
              <a:t>from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one DB </a:t>
            </a:r>
            <a:r>
              <a:rPr lang="en-US" sz="2400" dirty="0" smtClean="0">
                <a:latin typeface="Corbel" pitchFamily="34" charset="0"/>
              </a:rPr>
              <a:t>to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another DB</a:t>
            </a:r>
            <a:r>
              <a:rPr lang="en-US" sz="2400" dirty="0" smtClean="0">
                <a:latin typeface="Corbel" pitchFamily="34" charset="0"/>
              </a:rPr>
              <a:t> without changing our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Java code</a:t>
            </a:r>
          </a:p>
          <a:p>
            <a:pPr marL="457200" indent="-457200">
              <a:buAutoNum type="arabicPeriod"/>
            </a:pPr>
            <a:endParaRPr lang="en-US" sz="2400" dirty="0" smtClean="0">
              <a:latin typeface="Corbel" pitchFamily="34" charset="0"/>
            </a:endParaRPr>
          </a:p>
          <a:p>
            <a:pPr marL="457200" indent="-457200">
              <a:buAutoNum type="arabicPeriod"/>
            </a:pPr>
            <a:endParaRPr lang="en-US" sz="2400" b="1" u="sng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en-US" sz="2600" b="1" u="sng" dirty="0" smtClean="0">
                <a:solidFill>
                  <a:srgbClr val="C00000"/>
                </a:solidFill>
                <a:latin typeface="Corbel" pitchFamily="34" charset="0"/>
              </a:rPr>
              <a:t>Supports Non Invasive Programming</a:t>
            </a:r>
          </a:p>
          <a:p>
            <a:pPr marL="731520" lvl="1" indent="-457200">
              <a:buFont typeface="+mj-lt"/>
              <a:buAutoNum type="alphaLcPeriod"/>
            </a:pPr>
            <a:endParaRPr lang="en-US" sz="2400" dirty="0" smtClean="0">
              <a:latin typeface="Corbel" pitchFamily="34" charset="0"/>
            </a:endParaRPr>
          </a:p>
          <a:p>
            <a:pPr marL="731520" lvl="1" indent="-457200">
              <a:buFont typeface="+mj-lt"/>
              <a:buAutoNum type="alphaLcPeriod"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Hibernate</a:t>
            </a:r>
            <a:r>
              <a:rPr lang="en-US" sz="2400" dirty="0" smtClean="0"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doesn’t force us </a:t>
            </a:r>
            <a:r>
              <a:rPr lang="en-US" sz="2400" dirty="0" smtClean="0">
                <a:latin typeface="Corbel" pitchFamily="34" charset="0"/>
              </a:rPr>
              <a:t>to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extend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any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technology specific class </a:t>
            </a:r>
            <a:r>
              <a:rPr lang="en-US" sz="2400" dirty="0" smtClean="0">
                <a:latin typeface="Corbel" pitchFamily="34" charset="0"/>
              </a:rPr>
              <a:t>or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implement</a:t>
            </a:r>
            <a:r>
              <a:rPr lang="en-US" sz="2400" dirty="0" smtClean="0">
                <a:latin typeface="Corbel" pitchFamily="34" charset="0"/>
              </a:rPr>
              <a:t> any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specific interface</a:t>
            </a:r>
            <a:r>
              <a:rPr lang="en-US" sz="2400" dirty="0" smtClean="0">
                <a:latin typeface="Corbel" pitchFamily="34" charset="0"/>
              </a:rPr>
              <a:t> while developing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Persistence classes</a:t>
            </a:r>
          </a:p>
          <a:p>
            <a:pPr marL="731520" lvl="1" indent="-457200">
              <a:buFont typeface="+mj-lt"/>
              <a:buAutoNum type="alphaLcPeriod"/>
            </a:pPr>
            <a:endParaRPr lang="en-US" sz="2400" dirty="0" smtClean="0">
              <a:latin typeface="Corbel" pitchFamily="34" charset="0"/>
            </a:endParaRPr>
          </a:p>
          <a:p>
            <a:pPr marL="731520" lvl="1" indent="-457200">
              <a:buFont typeface="+mj-lt"/>
              <a:buAutoNum type="alphaLcPeriod"/>
            </a:pPr>
            <a:r>
              <a:rPr lang="en-US" sz="2400" dirty="0" smtClean="0">
                <a:latin typeface="Corbel" pitchFamily="34" charset="0"/>
              </a:rPr>
              <a:t>So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we can easily move </a:t>
            </a:r>
            <a:r>
              <a:rPr lang="en-US" sz="2400" dirty="0" smtClean="0">
                <a:latin typeface="Corbel" pitchFamily="34" charset="0"/>
              </a:rPr>
              <a:t>our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Java classes </a:t>
            </a:r>
            <a:r>
              <a:rPr lang="en-US" sz="2400" dirty="0" smtClean="0">
                <a:latin typeface="Corbel" pitchFamily="34" charset="0"/>
              </a:rPr>
              <a:t>from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one framework </a:t>
            </a:r>
            <a:r>
              <a:rPr lang="en-US" sz="2400" dirty="0" smtClean="0">
                <a:latin typeface="Corbel" pitchFamily="34" charset="0"/>
              </a:rPr>
              <a:t>to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another  </a:t>
            </a:r>
            <a:r>
              <a:rPr lang="en-US" sz="2400" dirty="0" smtClean="0">
                <a:latin typeface="Corbel" pitchFamily="34" charset="0"/>
              </a:rPr>
              <a:t>and this is called </a:t>
            </a:r>
            <a:r>
              <a:rPr lang="en-US" sz="2400" b="1" u="sng" dirty="0" smtClean="0">
                <a:solidFill>
                  <a:srgbClr val="C00000"/>
                </a:solidFill>
                <a:latin typeface="Corbel" pitchFamily="34" charset="0"/>
              </a:rPr>
              <a:t>Non Invasive programming</a:t>
            </a:r>
          </a:p>
          <a:p>
            <a:pPr marL="731520" lvl="1" indent="-457200">
              <a:buFont typeface="+mj-lt"/>
              <a:buAutoNum type="alphaLcPeriod"/>
            </a:pPr>
            <a:endParaRPr lang="en-US" sz="2400" dirty="0" smtClean="0">
              <a:latin typeface="Corbel" pitchFamily="34" charset="0"/>
            </a:endParaRPr>
          </a:p>
          <a:p>
            <a:pPr marL="731520" lvl="1" indent="-457200">
              <a:buFont typeface="+mj-lt"/>
              <a:buAutoNum type="alphaLcPeriod"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Frameworks</a:t>
            </a:r>
            <a:r>
              <a:rPr lang="en-US" sz="2400" dirty="0" smtClean="0">
                <a:latin typeface="Corbel" pitchFamily="34" charset="0"/>
              </a:rPr>
              <a:t> which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support this </a:t>
            </a:r>
            <a:r>
              <a:rPr lang="en-US" sz="2400" dirty="0" smtClean="0">
                <a:latin typeface="Corbel" pitchFamily="34" charset="0"/>
              </a:rPr>
              <a:t>are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Hibernate</a:t>
            </a:r>
            <a:r>
              <a:rPr lang="en-US" sz="2400" dirty="0" smtClean="0">
                <a:latin typeface="Corbel" pitchFamily="34" charset="0"/>
              </a:rPr>
              <a:t> ,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Spring</a:t>
            </a:r>
            <a:r>
              <a:rPr lang="en-US" sz="2400" dirty="0" smtClean="0">
                <a:latin typeface="Corbel" pitchFamily="34" charset="0"/>
              </a:rPr>
              <a:t> ,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Struts 2.x 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etc</a:t>
            </a:r>
          </a:p>
          <a:p>
            <a:pPr marL="731520" lvl="1" indent="-457200">
              <a:buFont typeface="+mj-lt"/>
              <a:buAutoNum type="alphaLcPeriod"/>
            </a:pPr>
            <a:endParaRPr lang="en-US" b="1" dirty="0" smtClean="0">
              <a:solidFill>
                <a:schemeClr val="accent6">
                  <a:lumMod val="50000"/>
                </a:schemeClr>
              </a:solidFill>
              <a:latin typeface="Corbel" pitchFamily="34" charset="0"/>
            </a:endParaRPr>
          </a:p>
          <a:p>
            <a:endParaRPr lang="en-IN" dirty="0" smtClean="0">
              <a:latin typeface="Corbel" pitchFamily="34" charset="0"/>
            </a:endParaRPr>
          </a:p>
          <a:p>
            <a:pPr marL="514350" indent="-514350">
              <a:buNone/>
            </a:pPr>
            <a:endParaRPr lang="en-IN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Top 12 Features Of Hibernate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2600" b="1" u="sng" dirty="0" smtClean="0">
                <a:solidFill>
                  <a:srgbClr val="C00000"/>
                </a:solidFill>
                <a:latin typeface="Corbel" pitchFamily="34" charset="0"/>
              </a:rPr>
              <a:t>Reduces Programmer’s Efforts</a:t>
            </a:r>
          </a:p>
          <a:p>
            <a:pPr marL="731520" lvl="1" indent="-457200">
              <a:buNone/>
            </a:pPr>
            <a:r>
              <a:rPr lang="en-US" sz="1900" dirty="0" smtClean="0">
                <a:latin typeface="Corbel" pitchFamily="34" charset="0"/>
              </a:rPr>
              <a:t>	</a:t>
            </a:r>
            <a:r>
              <a:rPr lang="en-IN" sz="2400" dirty="0" smtClean="0">
                <a:latin typeface="Corbel" pitchFamily="34" charset="0"/>
              </a:rPr>
              <a:t>Since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Hibernate</a:t>
            </a:r>
            <a:r>
              <a:rPr lang="en-IN" sz="2400" dirty="0" smtClean="0">
                <a:latin typeface="Corbel" pitchFamily="34" charset="0"/>
              </a:rPr>
              <a:t> easily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maps</a:t>
            </a:r>
            <a:r>
              <a:rPr lang="en-IN" sz="2400" dirty="0" smtClean="0"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Java classes </a:t>
            </a:r>
            <a:r>
              <a:rPr lang="en-IN" sz="2400" dirty="0" smtClean="0">
                <a:latin typeface="Corbel" pitchFamily="34" charset="0"/>
              </a:rPr>
              <a:t>to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database tables </a:t>
            </a:r>
            <a:r>
              <a:rPr lang="en-IN" sz="2400" dirty="0" smtClean="0">
                <a:latin typeface="Corbel" pitchFamily="34" charset="0"/>
              </a:rPr>
              <a:t>and 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Java data types </a:t>
            </a:r>
            <a:r>
              <a:rPr lang="en-IN" sz="2400" dirty="0" smtClean="0">
                <a:latin typeface="Corbel" pitchFamily="34" charset="0"/>
              </a:rPr>
              <a:t>to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SQL types</a:t>
            </a:r>
            <a:r>
              <a:rPr lang="en-IN" sz="2400" dirty="0" smtClean="0">
                <a:latin typeface="Corbel" pitchFamily="34" charset="0"/>
              </a:rPr>
              <a:t>, it reduces almost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95%</a:t>
            </a:r>
            <a:r>
              <a:rPr lang="en-IN" sz="2400" dirty="0" smtClean="0">
                <a:latin typeface="Corbel" pitchFamily="34" charset="0"/>
              </a:rPr>
              <a:t> efforts of programmer.</a:t>
            </a:r>
            <a:endParaRPr lang="en-US" sz="2400" dirty="0" smtClean="0">
              <a:latin typeface="Corbel" pitchFamily="34" charset="0"/>
            </a:endParaRPr>
          </a:p>
          <a:p>
            <a:pPr marL="457200" indent="-457200">
              <a:buAutoNum type="arabicPeriod"/>
            </a:pPr>
            <a:endParaRPr lang="en-US" sz="2400" dirty="0" smtClean="0">
              <a:latin typeface="Corbel" pitchFamily="34" charset="0"/>
            </a:endParaRPr>
          </a:p>
          <a:p>
            <a:pPr marL="457200" indent="-457200">
              <a:buAutoNum type="arabicPeriod"/>
            </a:pPr>
            <a:endParaRPr lang="en-US" sz="2400" b="1" u="sng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514350" indent="-514350">
              <a:buFont typeface="+mj-lt"/>
              <a:buAutoNum type="arabicPeriod" startAt="6"/>
            </a:pPr>
            <a:r>
              <a:rPr lang="en-US" sz="2600" b="1" u="sng" dirty="0" smtClean="0">
                <a:solidFill>
                  <a:srgbClr val="C00000"/>
                </a:solidFill>
                <a:latin typeface="Corbel" pitchFamily="34" charset="0"/>
              </a:rPr>
              <a:t>Supports Inheritance, Association and Collections</a:t>
            </a:r>
          </a:p>
          <a:p>
            <a:pPr marL="731520" lvl="1" indent="-457200">
              <a:buFont typeface="+mj-lt"/>
              <a:buAutoNum type="alphaLcPeriod"/>
            </a:pPr>
            <a:endParaRPr lang="en-US" sz="2400" dirty="0" smtClean="0">
              <a:latin typeface="Corbel" pitchFamily="34" charset="0"/>
            </a:endParaRPr>
          </a:p>
          <a:p>
            <a:pPr marL="731520" lvl="1" indent="-457200">
              <a:buFont typeface="+mj-lt"/>
              <a:buAutoNum type="alphaLcPeriod"/>
            </a:pPr>
            <a:r>
              <a:rPr lang="en-US" sz="2400" dirty="0" smtClean="0">
                <a:latin typeface="Corbel" pitchFamily="34" charset="0"/>
              </a:rPr>
              <a:t>In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Hibernate</a:t>
            </a:r>
            <a:r>
              <a:rPr lang="en-US" sz="2400" dirty="0" smtClean="0">
                <a:latin typeface="Corbel" pitchFamily="34" charset="0"/>
              </a:rPr>
              <a:t> if we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save</a:t>
            </a:r>
            <a:r>
              <a:rPr lang="en-US" sz="2400" dirty="0" smtClean="0">
                <a:latin typeface="Corbel" pitchFamily="34" charset="0"/>
              </a:rPr>
              <a:t>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derived class object</a:t>
            </a:r>
            <a:r>
              <a:rPr lang="en-US" sz="2400" dirty="0" smtClean="0">
                <a:latin typeface="Corbel" pitchFamily="34" charset="0"/>
              </a:rPr>
              <a:t>,  then it’s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base class object</a:t>
            </a:r>
            <a:r>
              <a:rPr lang="en-US" sz="2400" dirty="0" smtClean="0">
                <a:latin typeface="Corbel" pitchFamily="34" charset="0"/>
              </a:rPr>
              <a:t> will also be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automatically stored </a:t>
            </a:r>
            <a:r>
              <a:rPr lang="en-US" sz="2400" dirty="0" smtClean="0">
                <a:latin typeface="Corbel" pitchFamily="34" charset="0"/>
              </a:rPr>
              <a:t>into the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database</a:t>
            </a:r>
            <a:r>
              <a:rPr lang="en-US" sz="2400" dirty="0" smtClean="0">
                <a:latin typeface="Corbel" pitchFamily="34" charset="0"/>
              </a:rPr>
              <a:t>.</a:t>
            </a:r>
          </a:p>
          <a:p>
            <a:pPr marL="731520" lvl="1" indent="-457200">
              <a:buFont typeface="+mj-lt"/>
              <a:buAutoNum type="alphaLcPeriod"/>
            </a:pPr>
            <a:endParaRPr lang="en-US" sz="2400" dirty="0" smtClean="0">
              <a:latin typeface="Corbel" pitchFamily="34" charset="0"/>
            </a:endParaRPr>
          </a:p>
          <a:p>
            <a:pPr marL="731520" lvl="1" indent="-457200">
              <a:buFont typeface="+mj-lt"/>
              <a:buAutoNum type="alphaLcPeriod"/>
            </a:pPr>
            <a:r>
              <a:rPr lang="en-US" sz="2400" dirty="0" smtClean="0">
                <a:latin typeface="Corbel" pitchFamily="34" charset="0"/>
              </a:rPr>
              <a:t>It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supports</a:t>
            </a:r>
            <a:r>
              <a:rPr lang="en-US" sz="2400" dirty="0" smtClean="0"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relationships</a:t>
            </a:r>
            <a:r>
              <a:rPr lang="en-US" sz="2400" dirty="0" smtClean="0">
                <a:latin typeface="Corbel" pitchFamily="34" charset="0"/>
              </a:rPr>
              <a:t> like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One to One </a:t>
            </a:r>
            <a:r>
              <a:rPr lang="en-US" sz="2400" dirty="0" smtClean="0">
                <a:latin typeface="Corbel" pitchFamily="34" charset="0"/>
              </a:rPr>
              <a:t>,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One to Many </a:t>
            </a:r>
            <a:r>
              <a:rPr lang="en-US" sz="2400" dirty="0" smtClean="0">
                <a:latin typeface="Corbel" pitchFamily="34" charset="0"/>
              </a:rPr>
              <a:t>etc</a:t>
            </a:r>
          </a:p>
          <a:p>
            <a:pPr marL="731520" lvl="1" indent="-457200">
              <a:buFont typeface="+mj-lt"/>
              <a:buAutoNum type="alphaLcPeriod"/>
            </a:pPr>
            <a:endParaRPr lang="en-US" sz="2400" dirty="0" smtClean="0">
              <a:latin typeface="Corbel" pitchFamily="34" charset="0"/>
            </a:endParaRPr>
          </a:p>
          <a:p>
            <a:pPr marL="731520" lvl="1" indent="-457200">
              <a:buFont typeface="+mj-lt"/>
              <a:buAutoNum type="alphaLcPeriod"/>
            </a:pPr>
            <a:r>
              <a:rPr lang="en-US" sz="2400" dirty="0" smtClean="0">
                <a:latin typeface="Corbel" pitchFamily="34" charset="0"/>
              </a:rPr>
              <a:t>It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supports</a:t>
            </a:r>
            <a:r>
              <a:rPr lang="en-US" sz="2400" dirty="0" smtClean="0"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Java C</a:t>
            </a:r>
            <a:r>
              <a:rPr lang="en-IN" sz="2400" b="1" dirty="0" err="1" smtClean="0">
                <a:solidFill>
                  <a:srgbClr val="0070C0"/>
                </a:solidFill>
                <a:latin typeface="Corbel" pitchFamily="34" charset="0"/>
              </a:rPr>
              <a:t>ollections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like 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List</a:t>
            </a:r>
            <a:r>
              <a:rPr lang="en-IN" sz="2400" dirty="0" smtClean="0">
                <a:latin typeface="Corbel" pitchFamily="34" charset="0"/>
              </a:rPr>
              <a:t>, 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Set</a:t>
            </a:r>
            <a:r>
              <a:rPr lang="en-IN" sz="2400" dirty="0" smtClean="0">
                <a:latin typeface="Corbel" pitchFamily="34" charset="0"/>
              </a:rPr>
              <a:t>, 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Map</a:t>
            </a:r>
            <a:endParaRPr lang="en-US" sz="2400" b="1" dirty="0" smtClean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  <a:p>
            <a:pPr marL="731520" lvl="1" indent="-457200">
              <a:buFont typeface="+mj-lt"/>
              <a:buAutoNum type="alphaLcPeriod"/>
            </a:pPr>
            <a:endParaRPr lang="en-US" dirty="0" smtClean="0">
              <a:latin typeface="Corbel" pitchFamily="34" charset="0"/>
            </a:endParaRPr>
          </a:p>
          <a:p>
            <a:endParaRPr lang="en-IN" dirty="0" smtClean="0">
              <a:latin typeface="Corbel" pitchFamily="34" charset="0"/>
            </a:endParaRPr>
          </a:p>
          <a:p>
            <a:pPr marL="514350" indent="-514350">
              <a:buNone/>
            </a:pPr>
            <a:endParaRPr lang="en-IN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Top 12 Features Of Hibernate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 startAt="7"/>
            </a:pPr>
            <a:r>
              <a:rPr lang="en-US" sz="2400" b="1" u="sng" dirty="0" smtClean="0">
                <a:solidFill>
                  <a:srgbClr val="C00000"/>
                </a:solidFill>
                <a:latin typeface="Corbel" pitchFamily="34" charset="0"/>
              </a:rPr>
              <a:t>No Checked Exceptions</a:t>
            </a:r>
          </a:p>
          <a:p>
            <a:pPr marL="514350" lvl="0" indent="-514350">
              <a:buNone/>
            </a:pPr>
            <a:r>
              <a:rPr lang="en-US" dirty="0" smtClean="0">
                <a:latin typeface="Corbel" pitchFamily="34" charset="0"/>
              </a:rPr>
              <a:t>		</a:t>
            </a:r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In</a:t>
            </a:r>
            <a:r>
              <a:rPr lang="en-US" sz="2200" dirty="0" smtClean="0">
                <a:latin typeface="Corbel" pitchFamily="34" charset="0"/>
              </a:rPr>
              <a:t> 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JDBC</a:t>
            </a:r>
            <a:r>
              <a:rPr lang="en-US" sz="2200" dirty="0" smtClean="0">
                <a:latin typeface="Corbel" pitchFamily="34" charset="0"/>
              </a:rPr>
              <a:t> </a:t>
            </a:r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all 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exceptions</a:t>
            </a:r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 are </a:t>
            </a:r>
            <a:r>
              <a:rPr lang="en-US" sz="2200" b="1" u="sng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Checked Exceptions</a:t>
            </a:r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, so we 	must write code in 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try</a:t>
            </a:r>
            <a:r>
              <a:rPr lang="en-US" sz="2200" dirty="0" smtClean="0">
                <a:latin typeface="Corbel" pitchFamily="34" charset="0"/>
              </a:rPr>
              <a:t>, 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catch</a:t>
            </a:r>
            <a:r>
              <a:rPr lang="en-US" sz="2200" dirty="0" smtClean="0">
                <a:latin typeface="Corbel" pitchFamily="34" charset="0"/>
              </a:rPr>
              <a:t> and 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throws</a:t>
            </a:r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, but in </a:t>
            </a: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Hibernate</a:t>
            </a:r>
            <a:r>
              <a:rPr lang="en-US" sz="2200" b="1" dirty="0" smtClean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we only have</a:t>
            </a:r>
            <a:r>
              <a:rPr lang="en-US" sz="2200" dirty="0" smtClean="0">
                <a:latin typeface="Corbel" pitchFamily="34" charset="0"/>
              </a:rPr>
              <a:t> </a:t>
            </a:r>
            <a:r>
              <a:rPr lang="en-US" sz="2200" b="1" u="sng" dirty="0" err="1" smtClean="0">
                <a:solidFill>
                  <a:srgbClr val="0070C0"/>
                </a:solidFill>
                <a:latin typeface="Corbel" pitchFamily="34" charset="0"/>
              </a:rPr>
              <a:t>UnChecked</a:t>
            </a:r>
            <a:r>
              <a:rPr lang="en-US" sz="2200" b="1" u="sng" dirty="0" smtClean="0">
                <a:solidFill>
                  <a:srgbClr val="0070C0"/>
                </a:solidFill>
                <a:latin typeface="Corbel" pitchFamily="34" charset="0"/>
              </a:rPr>
              <a:t> exceptions</a:t>
            </a:r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,</a:t>
            </a:r>
            <a:r>
              <a:rPr lang="en-US" sz="2200" dirty="0" smtClean="0">
                <a:latin typeface="Corbel" pitchFamily="34" charset="0"/>
              </a:rPr>
              <a:t> </a:t>
            </a:r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so </a:t>
            </a:r>
            <a:r>
              <a:rPr lang="en-US" sz="2200" b="1" dirty="0" smtClean="0">
                <a:solidFill>
                  <a:schemeClr val="accent1"/>
                </a:solidFill>
                <a:latin typeface="Corbel" pitchFamily="34" charset="0"/>
              </a:rPr>
              <a:t>no need </a:t>
            </a:r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to </a:t>
            </a:r>
            <a:r>
              <a:rPr lang="en-US" sz="22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compulsorily</a:t>
            </a:r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 write</a:t>
            </a:r>
            <a:r>
              <a:rPr lang="en-US" sz="2200" dirty="0" smtClean="0">
                <a:latin typeface="Corbel" pitchFamily="34" charset="0"/>
              </a:rPr>
              <a:t> </a:t>
            </a:r>
            <a:r>
              <a:rPr lang="en-US" sz="2200" b="1" dirty="0" smtClean="0">
                <a:solidFill>
                  <a:srgbClr val="C00000"/>
                </a:solidFill>
                <a:latin typeface="Corbel" pitchFamily="34" charset="0"/>
              </a:rPr>
              <a:t>try</a:t>
            </a:r>
            <a:r>
              <a:rPr lang="en-US" sz="2200" dirty="0" smtClean="0">
                <a:latin typeface="Corbel" pitchFamily="34" charset="0"/>
              </a:rPr>
              <a:t>, </a:t>
            </a:r>
            <a:r>
              <a:rPr lang="en-US" sz="2200" b="1" dirty="0" smtClean="0">
                <a:solidFill>
                  <a:srgbClr val="C00000"/>
                </a:solidFill>
                <a:latin typeface="Corbel" pitchFamily="34" charset="0"/>
              </a:rPr>
              <a:t>catch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or</a:t>
            </a:r>
            <a:r>
              <a:rPr lang="en-US" sz="2200" dirty="0" smtClean="0">
                <a:latin typeface="Corbel" pitchFamily="34" charset="0"/>
              </a:rPr>
              <a:t> </a:t>
            </a:r>
            <a:r>
              <a:rPr lang="en-US" sz="2200" b="1" dirty="0" smtClean="0">
                <a:solidFill>
                  <a:srgbClr val="C00000"/>
                </a:solidFill>
                <a:latin typeface="Corbel" pitchFamily="34" charset="0"/>
              </a:rPr>
              <a:t>throws</a:t>
            </a:r>
            <a:r>
              <a:rPr lang="en-US" sz="2200" dirty="0" smtClean="0">
                <a:latin typeface="Corbel" pitchFamily="34" charset="0"/>
              </a:rPr>
              <a:t>.  </a:t>
            </a:r>
          </a:p>
          <a:p>
            <a:pPr lvl="0"/>
            <a:endParaRPr lang="en-US" dirty="0" smtClean="0">
              <a:latin typeface="Corbel" pitchFamily="34" charset="0"/>
            </a:endParaRPr>
          </a:p>
          <a:p>
            <a:pPr lvl="0">
              <a:buNone/>
            </a:pPr>
            <a:r>
              <a:rPr lang="en-US" sz="2400" b="1" u="sng" dirty="0" smtClean="0">
                <a:solidFill>
                  <a:srgbClr val="0070C0"/>
                </a:solidFill>
                <a:latin typeface="Corbel" pitchFamily="34" charset="0"/>
              </a:rPr>
              <a:t>Special Note:</a:t>
            </a:r>
          </a:p>
          <a:p>
            <a:pPr lvl="0"/>
            <a:r>
              <a:rPr lang="en-US" sz="2200" b="1" dirty="0" smtClean="0">
                <a:solidFill>
                  <a:srgbClr val="002060"/>
                </a:solidFill>
                <a:latin typeface="Corbel" pitchFamily="34" charset="0"/>
              </a:rPr>
              <a:t>Actually</a:t>
            </a:r>
            <a:r>
              <a:rPr lang="en-US" sz="2200" dirty="0" smtClean="0">
                <a:latin typeface="Corbel" pitchFamily="34" charset="0"/>
              </a:rPr>
              <a:t> in </a:t>
            </a: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hibernate</a:t>
            </a:r>
            <a:r>
              <a:rPr lang="en-US" sz="2200" dirty="0" smtClean="0">
                <a:latin typeface="Corbel" pitchFamily="34" charset="0"/>
              </a:rPr>
              <a:t> we have a </a:t>
            </a:r>
            <a:r>
              <a:rPr lang="en-US" sz="2200" b="1" dirty="0" smtClean="0">
                <a:solidFill>
                  <a:srgbClr val="00B050"/>
                </a:solidFill>
                <a:latin typeface="Corbel" pitchFamily="34" charset="0"/>
              </a:rPr>
              <a:t>translato</a:t>
            </a:r>
            <a:r>
              <a:rPr lang="en-US" sz="2200" dirty="0" smtClean="0">
                <a:latin typeface="Corbel" pitchFamily="34" charset="0"/>
              </a:rPr>
              <a:t>r which 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converts</a:t>
            </a:r>
            <a:r>
              <a:rPr lang="en-US" sz="2200" dirty="0" smtClean="0">
                <a:latin typeface="Corbel" pitchFamily="34" charset="0"/>
              </a:rPr>
              <a:t> </a:t>
            </a:r>
            <a:r>
              <a:rPr lang="en-US" sz="22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Checked Exceptions</a:t>
            </a:r>
            <a:r>
              <a:rPr lang="en-US" sz="2200" dirty="0" smtClean="0">
                <a:latin typeface="Corbel" pitchFamily="34" charset="0"/>
              </a:rPr>
              <a:t> to </a:t>
            </a:r>
            <a:r>
              <a:rPr lang="en-US" sz="2200" b="1" dirty="0" smtClean="0">
                <a:solidFill>
                  <a:srgbClr val="0070C0"/>
                </a:solidFill>
                <a:latin typeface="Corbel" pitchFamily="34" charset="0"/>
              </a:rPr>
              <a:t>Un-checked Exceptions</a:t>
            </a:r>
          </a:p>
          <a:p>
            <a:endParaRPr lang="en-IN" dirty="0" smtClean="0"/>
          </a:p>
          <a:p>
            <a:pPr marL="514350" indent="-514350">
              <a:buNone/>
            </a:pPr>
            <a:endParaRPr lang="en-IN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Top 12 Features Of Hibernate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 startAt="8"/>
            </a:pPr>
            <a:r>
              <a:rPr lang="en-US" sz="2400" b="1" u="sng" dirty="0" smtClean="0">
                <a:solidFill>
                  <a:srgbClr val="C00000"/>
                </a:solidFill>
                <a:latin typeface="Corbel" pitchFamily="34" charset="0"/>
              </a:rPr>
              <a:t>Automatic Primary Key Generation</a:t>
            </a:r>
          </a:p>
          <a:p>
            <a:pPr lvl="0">
              <a:buNone/>
            </a:pPr>
            <a:r>
              <a:rPr lang="en-US" dirty="0" smtClean="0">
                <a:latin typeface="Corbel" pitchFamily="34" charset="0"/>
              </a:rPr>
              <a:t>		</a:t>
            </a: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Hibernate</a:t>
            </a:r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 has 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capability</a:t>
            </a:r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 to </a:t>
            </a:r>
            <a:r>
              <a:rPr lang="en-US" sz="2200" b="1" dirty="0" smtClean="0">
                <a:solidFill>
                  <a:srgbClr val="0070C0"/>
                </a:solidFill>
                <a:latin typeface="Corbel" pitchFamily="34" charset="0"/>
              </a:rPr>
              <a:t>generate</a:t>
            </a:r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 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Primary Keys </a:t>
            </a:r>
            <a:r>
              <a:rPr lang="en-US" sz="2200" b="1" dirty="0" smtClean="0">
                <a:solidFill>
                  <a:srgbClr val="0070C0"/>
                </a:solidFill>
                <a:latin typeface="Corbel" pitchFamily="34" charset="0"/>
              </a:rPr>
              <a:t>	</a:t>
            </a:r>
            <a:r>
              <a:rPr lang="en-US" sz="2200" b="1" dirty="0" smtClean="0">
                <a:solidFill>
                  <a:srgbClr val="002060"/>
                </a:solidFill>
                <a:latin typeface="Corbel" pitchFamily="34" charset="0"/>
              </a:rPr>
              <a:t>automatically</a:t>
            </a:r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 while we are </a:t>
            </a:r>
            <a:r>
              <a:rPr lang="en-US" sz="2200" b="1" dirty="0" smtClean="0">
                <a:solidFill>
                  <a:srgbClr val="00B050"/>
                </a:solidFill>
                <a:latin typeface="Corbel" pitchFamily="34" charset="0"/>
              </a:rPr>
              <a:t>storing</a:t>
            </a:r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 the </a:t>
            </a:r>
            <a:r>
              <a:rPr lang="en-US" sz="2200" b="1" dirty="0" smtClean="0">
                <a:solidFill>
                  <a:srgbClr val="C00000"/>
                </a:solidFill>
                <a:latin typeface="Corbel" pitchFamily="34" charset="0"/>
              </a:rPr>
              <a:t>records</a:t>
            </a:r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 into </a:t>
            </a:r>
            <a:r>
              <a:rPr lang="en-US" sz="2200" b="1" dirty="0" smtClean="0">
                <a:solidFill>
                  <a:srgbClr val="0070C0"/>
                </a:solidFill>
                <a:latin typeface="Corbel" pitchFamily="34" charset="0"/>
              </a:rPr>
              <a:t>database</a:t>
            </a:r>
          </a:p>
          <a:p>
            <a:endParaRPr lang="en-US" dirty="0" smtClean="0">
              <a:latin typeface="Corbel" pitchFamily="34" charset="0"/>
            </a:endParaRPr>
          </a:p>
          <a:p>
            <a:pPr marL="514350" lvl="0" indent="-514350">
              <a:buFont typeface="+mj-lt"/>
              <a:buAutoNum type="arabicPeriod" startAt="9"/>
            </a:pPr>
            <a:r>
              <a:rPr lang="en-US" sz="2400" b="1" u="sng" dirty="0" smtClean="0">
                <a:solidFill>
                  <a:srgbClr val="C00000"/>
                </a:solidFill>
                <a:latin typeface="Corbel" pitchFamily="34" charset="0"/>
              </a:rPr>
              <a:t>Database Independent Query Language</a:t>
            </a:r>
          </a:p>
          <a:p>
            <a:pPr lvl="0">
              <a:buNone/>
            </a:pPr>
            <a:r>
              <a:rPr lang="en-US" dirty="0" smtClean="0">
                <a:latin typeface="Corbel" pitchFamily="34" charset="0"/>
              </a:rPr>
              <a:t>		</a:t>
            </a: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Hibernate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 has its </a:t>
            </a:r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  <a:latin typeface="Corbel" pitchFamily="34" charset="0"/>
              </a:rPr>
              <a:t>own query language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called </a:t>
            </a:r>
            <a:r>
              <a:rPr lang="en-US" sz="2200" b="1" u="sng" dirty="0" smtClean="0">
                <a:solidFill>
                  <a:srgbClr val="C00000"/>
                </a:solidFill>
                <a:latin typeface="Corbel" pitchFamily="34" charset="0"/>
              </a:rPr>
              <a:t>HQL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, </a:t>
            </a:r>
            <a:r>
              <a:rPr lang="en-US" sz="2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i.e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 	</a:t>
            </a:r>
            <a:r>
              <a:rPr lang="en-US" sz="2200" b="1" u="sng" dirty="0" smtClean="0">
                <a:solidFill>
                  <a:srgbClr val="0070C0"/>
                </a:solidFill>
                <a:latin typeface="Corbel" pitchFamily="34" charset="0"/>
              </a:rPr>
              <a:t>Hibernate Query Language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which is 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 	independent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,so if </a:t>
            </a:r>
            <a:r>
              <a:rPr lang="en-US" sz="22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we change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the </a:t>
            </a:r>
            <a:r>
              <a:rPr lang="en-US" sz="2200" b="1" dirty="0" smtClean="0">
                <a:solidFill>
                  <a:srgbClr val="00B050"/>
                </a:solidFill>
                <a:latin typeface="Corbel" pitchFamily="34" charset="0"/>
              </a:rPr>
              <a:t>database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, then also </a:t>
            </a:r>
            <a:r>
              <a:rPr lang="en-US" sz="2200" b="1" dirty="0" smtClean="0">
                <a:solidFill>
                  <a:schemeClr val="accent1"/>
                </a:solidFill>
                <a:latin typeface="Corbel" pitchFamily="34" charset="0"/>
              </a:rPr>
              <a:t>our 	application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 will work as </a:t>
            </a:r>
            <a:r>
              <a:rPr lang="en-US" sz="2200" b="1" dirty="0" smtClean="0">
                <a:solidFill>
                  <a:srgbClr val="C00000"/>
                </a:solidFill>
                <a:latin typeface="Corbel" pitchFamily="34" charset="0"/>
              </a:rPr>
              <a:t>HQL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 is </a:t>
            </a:r>
            <a:r>
              <a:rPr lang="en-US" sz="2200" b="1" dirty="0" smtClean="0">
                <a:solidFill>
                  <a:srgbClr val="00B050"/>
                </a:solidFill>
                <a:latin typeface="Corbel" pitchFamily="34" charset="0"/>
              </a:rPr>
              <a:t>database independent</a:t>
            </a:r>
          </a:p>
          <a:p>
            <a:pPr>
              <a:buNone/>
            </a:pPr>
            <a:endParaRPr lang="en-IN" dirty="0" smtClean="0"/>
          </a:p>
          <a:p>
            <a:pPr marL="514350" indent="-514350">
              <a:buNone/>
            </a:pPr>
            <a:endParaRPr lang="en-IN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Top 12 Features Of Hibernate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514350" lvl="0" indent="-514350">
              <a:buFont typeface="+mj-lt"/>
              <a:buAutoNum type="arabicPeriod" startAt="10"/>
            </a:pPr>
            <a:r>
              <a:rPr lang="en-US" sz="2400" b="1" u="sng" dirty="0" smtClean="0">
                <a:solidFill>
                  <a:srgbClr val="C00000"/>
                </a:solidFill>
                <a:latin typeface="Corbel" pitchFamily="34" charset="0"/>
              </a:rPr>
              <a:t>Automatic Table Creation</a:t>
            </a:r>
          </a:p>
          <a:p>
            <a:pPr lvl="0">
              <a:buNone/>
            </a:pPr>
            <a:r>
              <a:rPr lang="en-US" dirty="0" smtClean="0">
                <a:latin typeface="Corbel" pitchFamily="34" charset="0"/>
              </a:rPr>
              <a:t>		</a:t>
            </a:r>
            <a:r>
              <a:rPr lang="en-US" sz="2200" b="1" dirty="0" smtClean="0">
                <a:solidFill>
                  <a:srgbClr val="0070C0"/>
                </a:solidFill>
                <a:latin typeface="Corbel" pitchFamily="34" charset="0"/>
              </a:rPr>
              <a:t>When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 we </a:t>
            </a:r>
            <a:r>
              <a:rPr lang="en-US" sz="2200" b="1" dirty="0" smtClean="0">
                <a:solidFill>
                  <a:schemeClr val="accent1"/>
                </a:solidFill>
                <a:latin typeface="Corbel" pitchFamily="34" charset="0"/>
              </a:rPr>
              <a:t>insert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 a </a:t>
            </a:r>
            <a:r>
              <a:rPr lang="en-US" sz="22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record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 using </a:t>
            </a: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JDBC</a:t>
            </a:r>
            <a:r>
              <a:rPr lang="en-US" sz="2200" dirty="0" smtClean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and </a:t>
            </a:r>
            <a:r>
              <a:rPr lang="en-US" sz="2200" b="1" dirty="0" smtClean="0">
                <a:solidFill>
                  <a:srgbClr val="00B050"/>
                </a:solidFill>
                <a:latin typeface="Corbel" pitchFamily="34" charset="0"/>
              </a:rPr>
              <a:t>suppose the table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	is </a:t>
            </a:r>
            <a:r>
              <a:rPr lang="en-US" sz="2200" b="1" dirty="0" smtClean="0">
                <a:solidFill>
                  <a:srgbClr val="C00000"/>
                </a:solidFill>
                <a:latin typeface="Corbel" pitchFamily="34" charset="0"/>
              </a:rPr>
              <a:t>not present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in the </a:t>
            </a:r>
            <a:r>
              <a:rPr lang="en-US" sz="2200" b="1" dirty="0" smtClean="0">
                <a:solidFill>
                  <a:srgbClr val="00B050"/>
                </a:solidFill>
                <a:latin typeface="Corbel" pitchFamily="34" charset="0"/>
              </a:rPr>
              <a:t>database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 then </a:t>
            </a: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JDBC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 will </a:t>
            </a:r>
            <a:r>
              <a:rPr lang="en-US" sz="2200" b="1" dirty="0" smtClean="0">
                <a:solidFill>
                  <a:schemeClr val="accent1"/>
                </a:solidFill>
                <a:latin typeface="Corbel" pitchFamily="34" charset="0"/>
              </a:rPr>
              <a:t>raise an error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	“</a:t>
            </a: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table does not exist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”, and will 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Corbel" pitchFamily="34" charset="0"/>
              </a:rPr>
              <a:t>throw exception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. But in 	case of 	</a:t>
            </a: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Hibernate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, if  </a:t>
            </a:r>
            <a:r>
              <a:rPr lang="en-US" sz="2200" b="1" dirty="0" smtClean="0">
                <a:solidFill>
                  <a:schemeClr val="accent1"/>
                </a:solidFill>
                <a:latin typeface="Corbel" pitchFamily="34" charset="0"/>
              </a:rPr>
              <a:t>table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 is </a:t>
            </a:r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  <a:latin typeface="Corbel" pitchFamily="34" charset="0"/>
              </a:rPr>
              <a:t>not found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then it will </a:t>
            </a:r>
            <a:r>
              <a:rPr lang="en-US" sz="2200" b="1" dirty="0" smtClean="0">
                <a:solidFill>
                  <a:srgbClr val="0070C0"/>
                </a:solidFill>
                <a:latin typeface="Corbel" pitchFamily="34" charset="0"/>
              </a:rPr>
              <a:t>create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 the </a:t>
            </a:r>
            <a:r>
              <a:rPr lang="en-US" sz="2200" b="1" dirty="0" smtClean="0">
                <a:solidFill>
                  <a:srgbClr val="0070C0"/>
                </a:solidFill>
                <a:latin typeface="Corbel" pitchFamily="34" charset="0"/>
              </a:rPr>
              <a:t>table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 for 	us.</a:t>
            </a:r>
          </a:p>
          <a:p>
            <a:pPr marL="514350" lvl="0" indent="-514350">
              <a:buAutoNum type="arabicPeriod" startAt="7"/>
            </a:pPr>
            <a:endParaRPr lang="en-US" sz="2400" b="1" u="sng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514350" lvl="0" indent="-514350">
              <a:buFont typeface="+mj-lt"/>
              <a:buAutoNum type="arabicPeriod" startAt="11"/>
            </a:pPr>
            <a:r>
              <a:rPr lang="en-US" sz="2400" b="1" u="sng" dirty="0" smtClean="0">
                <a:solidFill>
                  <a:srgbClr val="C00000"/>
                </a:solidFill>
                <a:latin typeface="Corbel" pitchFamily="34" charset="0"/>
              </a:rPr>
              <a:t>Supports Caching</a:t>
            </a:r>
          </a:p>
          <a:p>
            <a:pPr>
              <a:buNone/>
            </a:pPr>
            <a:r>
              <a:rPr lang="en-US" dirty="0" smtClean="0">
                <a:latin typeface="Corbel" pitchFamily="34" charset="0"/>
              </a:rPr>
              <a:t>		</a:t>
            </a: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Hibernate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 supports </a:t>
            </a:r>
            <a:r>
              <a:rPr lang="en-US" sz="2200" b="1" dirty="0" smtClean="0">
                <a:solidFill>
                  <a:srgbClr val="0070C0"/>
                </a:solidFill>
                <a:latin typeface="Corbel" pitchFamily="34" charset="0"/>
              </a:rPr>
              <a:t>caching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 mechanism and </a:t>
            </a:r>
            <a:r>
              <a:rPr lang="en-US" sz="22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due to this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	the </a:t>
            </a:r>
            <a:r>
              <a:rPr lang="en-US" sz="2200" b="1" dirty="0" smtClean="0">
                <a:solidFill>
                  <a:schemeClr val="accent1"/>
                </a:solidFill>
                <a:latin typeface="Corbel" pitchFamily="34" charset="0"/>
              </a:rPr>
              <a:t>number of round trips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between </a:t>
            </a:r>
            <a:r>
              <a:rPr lang="en-US" sz="2200" b="1" dirty="0" smtClean="0">
                <a:solidFill>
                  <a:srgbClr val="002060"/>
                </a:solidFill>
                <a:latin typeface="Corbel" pitchFamily="34" charset="0"/>
              </a:rPr>
              <a:t>an application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and the 	</a:t>
            </a:r>
            <a:r>
              <a:rPr lang="en-US" sz="2200" b="1" dirty="0" smtClean="0">
                <a:solidFill>
                  <a:srgbClr val="00B050"/>
                </a:solidFill>
                <a:latin typeface="Corbel" pitchFamily="34" charset="0"/>
              </a:rPr>
              <a:t>database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 will be </a:t>
            </a: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reduced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 which will </a:t>
            </a:r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  <a:latin typeface="Corbel" pitchFamily="34" charset="0"/>
              </a:rPr>
              <a:t>automatically increase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	</a:t>
            </a:r>
            <a:r>
              <a:rPr lang="en-US" sz="2200" b="1" dirty="0" smtClean="0">
                <a:solidFill>
                  <a:srgbClr val="0070C0"/>
                </a:solidFill>
                <a:latin typeface="Corbel" pitchFamily="34" charset="0"/>
              </a:rPr>
              <a:t>application performance</a:t>
            </a:r>
            <a:endParaRPr lang="en-US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514350" indent="-514350">
              <a:buNone/>
            </a:pPr>
            <a:endParaRPr lang="en-IN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Top 12 Features Of Hibernate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 startAt="12"/>
            </a:pPr>
            <a:r>
              <a:rPr lang="en-US" sz="2400" b="1" u="sng" dirty="0" smtClean="0">
                <a:solidFill>
                  <a:srgbClr val="C00000"/>
                </a:solidFill>
                <a:latin typeface="Corbel" pitchFamily="34" charset="0"/>
              </a:rPr>
              <a:t>Supports  Pagination</a:t>
            </a:r>
          </a:p>
          <a:p>
            <a:pPr lvl="0">
              <a:buNone/>
            </a:pPr>
            <a:r>
              <a:rPr lang="en-IN" dirty="0" smtClean="0">
                <a:latin typeface="Corbel" pitchFamily="34" charset="0"/>
              </a:rPr>
              <a:t>		</a:t>
            </a:r>
            <a:r>
              <a:rPr lang="en-IN" sz="2200" b="1" dirty="0" smtClean="0">
                <a:solidFill>
                  <a:srgbClr val="7030A0"/>
                </a:solidFill>
                <a:latin typeface="Corbel" pitchFamily="34" charset="0"/>
              </a:rPr>
              <a:t>Hibernate</a:t>
            </a:r>
            <a:r>
              <a:rPr lang="en-IN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 has </a:t>
            </a:r>
            <a:r>
              <a:rPr lang="en-IN" sz="2200" b="1" dirty="0" smtClean="0">
                <a:solidFill>
                  <a:srgbClr val="C00000"/>
                </a:solidFill>
                <a:latin typeface="Corbel" pitchFamily="34" charset="0"/>
              </a:rPr>
              <a:t>built-in support </a:t>
            </a:r>
            <a:r>
              <a:rPr lang="en-IN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for </a:t>
            </a:r>
            <a:r>
              <a:rPr lang="en-IN" sz="2200" b="1" dirty="0" smtClean="0">
                <a:solidFill>
                  <a:srgbClr val="0070C0"/>
                </a:solidFill>
                <a:latin typeface="Corbel" pitchFamily="34" charset="0"/>
              </a:rPr>
              <a:t>Pagination</a:t>
            </a:r>
            <a:r>
              <a:rPr lang="en-IN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 which is the 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process</a:t>
            </a:r>
            <a:r>
              <a:rPr lang="en-IN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 of </a:t>
            </a:r>
            <a:r>
              <a:rPr lang="en-IN" sz="2200" b="1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dividing</a:t>
            </a:r>
            <a:r>
              <a:rPr lang="en-IN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 a </a:t>
            </a:r>
            <a:r>
              <a:rPr lang="en-IN" sz="2200" b="1" dirty="0" smtClean="0">
                <a:solidFill>
                  <a:schemeClr val="accent1"/>
                </a:solidFill>
                <a:latin typeface="Corbel" pitchFamily="34" charset="0"/>
              </a:rPr>
              <a:t>large amount of content</a:t>
            </a:r>
            <a:r>
              <a:rPr lang="en-IN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 to be </a:t>
            </a:r>
            <a:r>
              <a:rPr lang="en-IN" sz="2200" b="1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presented</a:t>
            </a:r>
            <a:r>
              <a:rPr lang="en-IN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 on the </a:t>
            </a:r>
            <a:r>
              <a:rPr lang="en-IN" sz="2200" b="1" dirty="0" smtClean="0">
                <a:solidFill>
                  <a:srgbClr val="7030A0"/>
                </a:solidFill>
                <a:latin typeface="Corbel" pitchFamily="34" charset="0"/>
              </a:rPr>
              <a:t>UI </a:t>
            </a:r>
            <a:r>
              <a:rPr lang="en-IN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in </a:t>
            </a:r>
            <a:r>
              <a:rPr lang="en-IN" sz="2200" b="1" dirty="0" smtClean="0">
                <a:solidFill>
                  <a:srgbClr val="C00000"/>
                </a:solidFill>
                <a:latin typeface="Corbel" pitchFamily="34" charset="0"/>
              </a:rPr>
              <a:t>chunks.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Google_Search_Pag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48" y="3214686"/>
            <a:ext cx="7929618" cy="3214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Disadvantages Of Hibernate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sz="2600" b="1" dirty="0" smtClean="0">
                <a:solidFill>
                  <a:srgbClr val="0070C0"/>
                </a:solidFill>
                <a:latin typeface="Corbel" pitchFamily="34" charset="0"/>
              </a:rPr>
              <a:t>There </a:t>
            </a:r>
            <a:r>
              <a:rPr lang="en-US" sz="2600" dirty="0" smtClean="0">
                <a:latin typeface="Corbel" pitchFamily="34" charset="0"/>
              </a:rPr>
              <a:t>is only </a:t>
            </a:r>
            <a:r>
              <a:rPr lang="en-US" sz="2600" b="1" dirty="0" smtClean="0">
                <a:solidFill>
                  <a:schemeClr val="accent1"/>
                </a:solidFill>
                <a:latin typeface="Corbel" pitchFamily="34" charset="0"/>
              </a:rPr>
              <a:t>1 disadvantage </a:t>
            </a:r>
            <a:r>
              <a:rPr lang="en-US" sz="2600" dirty="0" smtClean="0">
                <a:latin typeface="Corbel" pitchFamily="34" charset="0"/>
              </a:rPr>
              <a:t>of </a:t>
            </a:r>
            <a:r>
              <a:rPr lang="en-US" sz="2600" b="1" dirty="0" smtClean="0">
                <a:solidFill>
                  <a:srgbClr val="7030A0"/>
                </a:solidFill>
                <a:latin typeface="Corbel" pitchFamily="34" charset="0"/>
              </a:rPr>
              <a:t>Hibernate</a:t>
            </a:r>
            <a:r>
              <a:rPr lang="en-US" sz="2600" dirty="0" smtClean="0">
                <a:latin typeface="Corbel" pitchFamily="34" charset="0"/>
              </a:rPr>
              <a:t> as </a:t>
            </a:r>
            <a:r>
              <a:rPr lang="en-US" sz="26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compared</a:t>
            </a:r>
            <a:r>
              <a:rPr lang="en-US" sz="2600" dirty="0" smtClean="0">
                <a:latin typeface="Corbel" pitchFamily="34" charset="0"/>
              </a:rPr>
              <a:t> with </a:t>
            </a:r>
            <a:r>
              <a:rPr lang="en-US" sz="2600" b="1" dirty="0" smtClean="0">
                <a:solidFill>
                  <a:srgbClr val="C00000"/>
                </a:solidFill>
                <a:latin typeface="Corbel" pitchFamily="34" charset="0"/>
              </a:rPr>
              <a:t>JDBC</a:t>
            </a:r>
            <a:r>
              <a:rPr lang="en-US" sz="2600" dirty="0" smtClean="0">
                <a:latin typeface="Corbel" pitchFamily="34" charset="0"/>
              </a:rPr>
              <a:t> which is that it is </a:t>
            </a:r>
            <a:r>
              <a:rPr lang="en-IN" sz="26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slower</a:t>
            </a:r>
            <a:r>
              <a:rPr lang="en-IN" sz="2600" dirty="0" smtClean="0">
                <a:latin typeface="Corbel" pitchFamily="34" charset="0"/>
              </a:rPr>
              <a:t> than </a:t>
            </a:r>
            <a:r>
              <a:rPr lang="en-IN" sz="2600" b="1" dirty="0" smtClean="0">
                <a:solidFill>
                  <a:srgbClr val="C00000"/>
                </a:solidFill>
                <a:latin typeface="Corbel" pitchFamily="34" charset="0"/>
              </a:rPr>
              <a:t>JDBC</a:t>
            </a:r>
            <a:r>
              <a:rPr lang="en-IN" sz="2600" dirty="0" smtClean="0">
                <a:solidFill>
                  <a:srgbClr val="C00000"/>
                </a:solidFill>
                <a:latin typeface="Corbel" pitchFamily="34" charset="0"/>
              </a:rPr>
              <a:t>.</a:t>
            </a:r>
            <a:endParaRPr lang="en-US" sz="2600" dirty="0" smtClean="0">
              <a:solidFill>
                <a:srgbClr val="C00000"/>
              </a:solidFill>
              <a:latin typeface="Corbel" pitchFamily="34" charset="0"/>
            </a:endParaRPr>
          </a:p>
          <a:p>
            <a:pPr lvl="0"/>
            <a:endParaRPr lang="en-IN" sz="2600" dirty="0" smtClean="0">
              <a:latin typeface="Corbel" pitchFamily="34" charset="0"/>
            </a:endParaRPr>
          </a:p>
          <a:p>
            <a:pPr lvl="0"/>
            <a:endParaRPr lang="en-IN" sz="2600" dirty="0" smtClean="0">
              <a:latin typeface="Corbel" pitchFamily="34" charset="0"/>
            </a:endParaRPr>
          </a:p>
          <a:p>
            <a:pPr lvl="0"/>
            <a:endParaRPr lang="en-IN" sz="2600" dirty="0" smtClean="0">
              <a:latin typeface="Corbel" pitchFamily="34" charset="0"/>
            </a:endParaRPr>
          </a:p>
          <a:p>
            <a:pPr lvl="0"/>
            <a:r>
              <a:rPr lang="en-IN" sz="2600" b="1" dirty="0" smtClean="0">
                <a:solidFill>
                  <a:srgbClr val="0070C0"/>
                </a:solidFill>
                <a:latin typeface="Corbel" pitchFamily="34" charset="0"/>
              </a:rPr>
              <a:t>This </a:t>
            </a:r>
            <a:r>
              <a:rPr lang="en-IN" sz="2600" dirty="0" smtClean="0">
                <a:latin typeface="Corbel" pitchFamily="34" charset="0"/>
              </a:rPr>
              <a:t>is </a:t>
            </a:r>
            <a:r>
              <a:rPr lang="en-IN" sz="2600" b="1" dirty="0" smtClean="0">
                <a:solidFill>
                  <a:srgbClr val="00B050"/>
                </a:solidFill>
                <a:latin typeface="Corbel" pitchFamily="34" charset="0"/>
              </a:rPr>
              <a:t>because</a:t>
            </a:r>
            <a:r>
              <a:rPr lang="en-IN" sz="2600" dirty="0" smtClean="0">
                <a:latin typeface="Corbel" pitchFamily="34" charset="0"/>
              </a:rPr>
              <a:t> when </a:t>
            </a:r>
            <a:r>
              <a:rPr lang="en-IN" sz="2600" b="1" dirty="0" smtClean="0">
                <a:solidFill>
                  <a:srgbClr val="7030A0"/>
                </a:solidFill>
                <a:latin typeface="Corbel" pitchFamily="34" charset="0"/>
              </a:rPr>
              <a:t>Hibernate</a:t>
            </a:r>
            <a:r>
              <a:rPr lang="en-IN" sz="2600" dirty="0" smtClean="0">
                <a:latin typeface="Corbel" pitchFamily="34" charset="0"/>
              </a:rPr>
              <a:t> </a:t>
            </a:r>
            <a:r>
              <a:rPr lang="en-IN" sz="26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loads </a:t>
            </a:r>
            <a:r>
              <a:rPr lang="en-IN" sz="2600" dirty="0" smtClean="0">
                <a:latin typeface="Corbel" pitchFamily="34" charset="0"/>
              </a:rPr>
              <a:t>,it </a:t>
            </a:r>
            <a:r>
              <a:rPr lang="en-IN" sz="2600" b="1" dirty="0" smtClean="0">
                <a:solidFill>
                  <a:schemeClr val="accent1"/>
                </a:solidFill>
                <a:latin typeface="Corbel" pitchFamily="34" charset="0"/>
              </a:rPr>
              <a:t>analyzes</a:t>
            </a:r>
            <a:r>
              <a:rPr lang="en-IN" sz="2600" dirty="0" smtClean="0">
                <a:latin typeface="Corbel" pitchFamily="34" charset="0"/>
              </a:rPr>
              <a:t> all </a:t>
            </a:r>
            <a:r>
              <a:rPr lang="en-IN" sz="26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entities </a:t>
            </a:r>
            <a:r>
              <a:rPr lang="en-IN" sz="2600" dirty="0" smtClean="0">
                <a:latin typeface="Corbel" pitchFamily="34" charset="0"/>
              </a:rPr>
              <a:t>and </a:t>
            </a:r>
            <a:r>
              <a:rPr lang="en-IN" sz="2600" b="1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does a lot </a:t>
            </a:r>
            <a:r>
              <a:rPr lang="en-IN" sz="2600" dirty="0" smtClean="0">
                <a:latin typeface="Corbel" pitchFamily="34" charset="0"/>
              </a:rPr>
              <a:t>of </a:t>
            </a:r>
            <a:r>
              <a:rPr lang="en-IN" sz="2600" b="1" dirty="0" smtClean="0">
                <a:solidFill>
                  <a:srgbClr val="0070C0"/>
                </a:solidFill>
                <a:latin typeface="Corbel" pitchFamily="34" charset="0"/>
              </a:rPr>
              <a:t>pre-caching</a:t>
            </a:r>
            <a:r>
              <a:rPr lang="en-IN" sz="2600" dirty="0" smtClean="0">
                <a:latin typeface="Corbel" pitchFamily="34" charset="0"/>
              </a:rPr>
              <a:t> . </a:t>
            </a:r>
          </a:p>
          <a:p>
            <a:pPr lvl="0"/>
            <a:endParaRPr lang="en-IN" sz="2600" dirty="0" smtClean="0">
              <a:latin typeface="Corbel" pitchFamily="34" charset="0"/>
            </a:endParaRPr>
          </a:p>
          <a:p>
            <a:pPr lvl="0"/>
            <a:endParaRPr lang="en-IN" sz="2600" dirty="0" smtClean="0">
              <a:latin typeface="Corbel" pitchFamily="34" charset="0"/>
            </a:endParaRPr>
          </a:p>
          <a:p>
            <a:pPr lvl="0"/>
            <a:endParaRPr lang="en-IN" sz="2600" dirty="0" smtClean="0">
              <a:latin typeface="Corbel" pitchFamily="34" charset="0"/>
            </a:endParaRPr>
          </a:p>
          <a:p>
            <a:pPr lvl="0"/>
            <a:r>
              <a:rPr lang="en-IN" sz="26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This can take </a:t>
            </a:r>
            <a:r>
              <a:rPr lang="en-IN" sz="2600" dirty="0" smtClean="0">
                <a:latin typeface="Corbel" pitchFamily="34" charset="0"/>
              </a:rPr>
              <a:t>about </a:t>
            </a:r>
            <a:r>
              <a:rPr lang="en-IN" sz="2600" b="1" dirty="0" smtClean="0">
                <a:solidFill>
                  <a:srgbClr val="0070C0"/>
                </a:solidFill>
                <a:latin typeface="Corbel" pitchFamily="34" charset="0"/>
              </a:rPr>
              <a:t>5-10-15 seconds </a:t>
            </a:r>
            <a:r>
              <a:rPr lang="en-IN" sz="2600" dirty="0" smtClean="0">
                <a:latin typeface="Corbel" pitchFamily="34" charset="0"/>
              </a:rPr>
              <a:t>for the </a:t>
            </a:r>
            <a:r>
              <a:rPr lang="en-IN" sz="2600" b="1" dirty="0" smtClean="0">
                <a:solidFill>
                  <a:srgbClr val="002060"/>
                </a:solidFill>
                <a:latin typeface="Corbel" pitchFamily="34" charset="0"/>
              </a:rPr>
              <a:t>application</a:t>
            </a:r>
            <a:r>
              <a:rPr lang="en-IN" sz="2600" dirty="0" smtClean="0">
                <a:latin typeface="Corbel" pitchFamily="34" charset="0"/>
              </a:rPr>
              <a:t> to </a:t>
            </a:r>
            <a:r>
              <a:rPr lang="en-IN" sz="2600" b="1" dirty="0" smtClean="0">
                <a:solidFill>
                  <a:srgbClr val="00B050"/>
                </a:solidFill>
                <a:latin typeface="Corbel" pitchFamily="34" charset="0"/>
              </a:rPr>
              <a:t>start.</a:t>
            </a:r>
          </a:p>
          <a:p>
            <a:pPr lvl="0"/>
            <a:endParaRPr lang="en-US" dirty="0" smtClean="0"/>
          </a:p>
          <a:p>
            <a:pPr lvl="0"/>
            <a:endParaRPr lang="en-IN" dirty="0" smtClean="0"/>
          </a:p>
          <a:p>
            <a:pPr lvl="0"/>
            <a:endParaRPr lang="en-US" dirty="0" smtClean="0"/>
          </a:p>
          <a:p>
            <a:pPr lvl="0"/>
            <a:endParaRPr lang="en-IN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Disadvantages Of Hibernate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But</a:t>
            </a:r>
            <a:r>
              <a:rPr lang="en-IN" sz="2400" dirty="0" smtClean="0">
                <a:latin typeface="Corbel" pitchFamily="34" charset="0"/>
              </a:rPr>
              <a:t> we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would require </a:t>
            </a:r>
            <a:r>
              <a:rPr lang="en-IN" sz="2400" dirty="0" smtClean="0">
                <a:latin typeface="Corbel" pitchFamily="34" charset="0"/>
              </a:rPr>
              <a:t>a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very large application </a:t>
            </a:r>
            <a:r>
              <a:rPr lang="en-IN" sz="2400" dirty="0" smtClean="0">
                <a:latin typeface="Corbel" pitchFamily="34" charset="0"/>
              </a:rPr>
              <a:t>before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we start </a:t>
            </a:r>
            <a:r>
              <a:rPr lang="en-IN" sz="2400" dirty="0" smtClean="0">
                <a:latin typeface="Corbel" pitchFamily="34" charset="0"/>
              </a:rPr>
              <a:t>to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notice</a:t>
            </a:r>
            <a:r>
              <a:rPr lang="en-IN" sz="2400" dirty="0" smtClean="0">
                <a:latin typeface="Corbel" pitchFamily="34" charset="0"/>
              </a:rPr>
              <a:t> an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impact</a:t>
            </a:r>
            <a:r>
              <a:rPr lang="en-IN" sz="2400" dirty="0" smtClean="0">
                <a:latin typeface="Corbel" pitchFamily="34" charset="0"/>
              </a:rPr>
              <a:t> from that. </a:t>
            </a:r>
          </a:p>
          <a:p>
            <a:pPr lvl="0"/>
            <a:endParaRPr lang="en-IN" sz="2400" dirty="0" smtClean="0">
              <a:latin typeface="Corbel" pitchFamily="34" charset="0"/>
            </a:endParaRPr>
          </a:p>
          <a:p>
            <a:pPr lvl="0"/>
            <a:endParaRPr lang="en-IN" sz="2400" dirty="0" smtClean="0">
              <a:latin typeface="Corbel" pitchFamily="34" charset="0"/>
            </a:endParaRPr>
          </a:p>
          <a:p>
            <a:pPr lvl="0"/>
            <a:endParaRPr lang="en-IN" sz="2400" dirty="0" smtClean="0">
              <a:latin typeface="Corbel" pitchFamily="34" charset="0"/>
            </a:endParaRPr>
          </a:p>
          <a:p>
            <a:pPr lvl="0"/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And</a:t>
            </a:r>
            <a:r>
              <a:rPr lang="en-IN" sz="2400" dirty="0" smtClean="0">
                <a:latin typeface="Corbel" pitchFamily="34" charset="0"/>
              </a:rPr>
              <a:t>,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many</a:t>
            </a:r>
            <a:r>
              <a:rPr lang="en-IN" sz="2400" dirty="0" smtClean="0"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large applications </a:t>
            </a:r>
            <a:r>
              <a:rPr lang="en-IN" sz="2400" dirty="0" smtClean="0">
                <a:latin typeface="Corbel" pitchFamily="34" charset="0"/>
              </a:rPr>
              <a:t>are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indeed </a:t>
            </a:r>
            <a:r>
              <a:rPr lang="en-IN" sz="2400" dirty="0" smtClean="0">
                <a:latin typeface="Corbel" pitchFamily="34" charset="0"/>
              </a:rPr>
              <a:t>using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Hibernate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successfully</a:t>
            </a:r>
            <a:endParaRPr lang="en-US" sz="24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lvl="0"/>
            <a:endParaRPr lang="en-IN" dirty="0" smtClean="0"/>
          </a:p>
          <a:p>
            <a:pPr lvl="0"/>
            <a:endParaRPr lang="en-US" dirty="0" smtClean="0"/>
          </a:p>
          <a:p>
            <a:pPr lvl="0"/>
            <a:endParaRPr lang="en-IN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History Of Hibernate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698876" cy="4572000"/>
          </a:xfrm>
        </p:spPr>
        <p:txBody>
          <a:bodyPr>
            <a:normAutofit lnSpcReduction="10000"/>
          </a:bodyPr>
          <a:lstStyle/>
          <a:p>
            <a:pPr lvl="0"/>
            <a:r>
              <a:rPr lang="en-IN" sz="2000" dirty="0" smtClean="0">
                <a:latin typeface="Corbel" pitchFamily="34" charset="0"/>
              </a:rPr>
              <a:t>Created by </a:t>
            </a: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Gavin King </a:t>
            </a:r>
            <a:r>
              <a:rPr lang="en-IN" sz="2000" dirty="0" smtClean="0">
                <a:latin typeface="Corbel" pitchFamily="34" charset="0"/>
              </a:rPr>
              <a:t>in 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2001</a:t>
            </a:r>
            <a:r>
              <a:rPr lang="en-IN" sz="2000" dirty="0" smtClean="0">
                <a:latin typeface="Corbel" pitchFamily="34" charset="0"/>
              </a:rPr>
              <a:t>.</a:t>
            </a:r>
          </a:p>
          <a:p>
            <a:pPr lvl="0"/>
            <a:endParaRPr lang="en-US" sz="2000" dirty="0" err="1" smtClean="0">
              <a:latin typeface="Corbel" pitchFamily="34" charset="0"/>
            </a:endParaRPr>
          </a:p>
          <a:p>
            <a:pPr lvl="0"/>
            <a:endParaRPr lang="en-US" sz="2000" dirty="0" smtClean="0">
              <a:latin typeface="Corbel" pitchFamily="34" charset="0"/>
            </a:endParaRPr>
          </a:p>
          <a:p>
            <a:pPr lvl="0"/>
            <a:r>
              <a:rPr lang="en-US" sz="2000" dirty="0" smtClean="0">
                <a:latin typeface="Corbel" pitchFamily="34" charset="0"/>
              </a:rPr>
              <a:t>Later in </a:t>
            </a: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2003</a:t>
            </a:r>
            <a:r>
              <a:rPr lang="en-US" sz="2000" dirty="0" smtClean="0">
                <a:latin typeface="Corbel" pitchFamily="34" charset="0"/>
              </a:rPr>
              <a:t> , </a:t>
            </a:r>
            <a:r>
              <a:rPr lang="en-US" sz="2000" b="1" dirty="0" smtClean="0">
                <a:solidFill>
                  <a:srgbClr val="C00000"/>
                </a:solidFill>
                <a:latin typeface="Corbel" pitchFamily="34" charset="0"/>
              </a:rPr>
              <a:t>Red Hat </a:t>
            </a:r>
            <a:r>
              <a:rPr lang="en-US" sz="2000" dirty="0" smtClean="0">
                <a:latin typeface="Corbel" pitchFamily="34" charset="0"/>
              </a:rPr>
              <a:t>hired </a:t>
            </a:r>
          </a:p>
          <a:p>
            <a:pPr lvl="0">
              <a:buNone/>
            </a:pPr>
            <a:r>
              <a:rPr lang="en-US" sz="2000" dirty="0" smtClean="0">
                <a:latin typeface="Corbel" pitchFamily="34" charset="0"/>
              </a:rPr>
              <a:t>     lead </a:t>
            </a:r>
            <a:r>
              <a:rPr lang="en-US" sz="2000" b="1" dirty="0" smtClean="0">
                <a:solidFill>
                  <a:srgbClr val="7030A0"/>
                </a:solidFill>
                <a:latin typeface="Corbel" pitchFamily="34" charset="0"/>
              </a:rPr>
              <a:t>hibernate developers </a:t>
            </a:r>
            <a:r>
              <a:rPr lang="en-US" sz="2000" dirty="0" smtClean="0">
                <a:latin typeface="Corbel" pitchFamily="34" charset="0"/>
              </a:rPr>
              <a:t>and </a:t>
            </a:r>
          </a:p>
          <a:p>
            <a:pPr lvl="0">
              <a:buNone/>
            </a:pPr>
            <a:r>
              <a:rPr lang="en-US" sz="2000" dirty="0" smtClean="0">
                <a:latin typeface="Corbel" pitchFamily="34" charset="0"/>
              </a:rPr>
              <a:t>     framed </a:t>
            </a:r>
            <a:r>
              <a:rPr lang="en-US" sz="2000" b="1" dirty="0" smtClean="0">
                <a:solidFill>
                  <a:srgbClr val="00B050"/>
                </a:solidFill>
                <a:latin typeface="Corbel" pitchFamily="34" charset="0"/>
              </a:rPr>
              <a:t>hibernate community </a:t>
            </a:r>
            <a:r>
              <a:rPr lang="en-US" sz="2000" dirty="0" smtClean="0">
                <a:latin typeface="Corbel" pitchFamily="34" charset="0"/>
              </a:rPr>
              <a:t>for it’s </a:t>
            </a:r>
          </a:p>
          <a:p>
            <a:pPr lvl="0">
              <a:buNone/>
            </a:pPr>
            <a:r>
              <a:rPr lang="en-US" sz="2000" dirty="0" smtClean="0">
                <a:latin typeface="Corbel" pitchFamily="34" charset="0"/>
              </a:rPr>
              <a:t>     </a:t>
            </a:r>
            <a:r>
              <a:rPr lang="en-US" sz="2000" b="1" dirty="0" smtClean="0">
                <a:solidFill>
                  <a:schemeClr val="accent1"/>
                </a:solidFill>
                <a:latin typeface="Corbel" pitchFamily="34" charset="0"/>
              </a:rPr>
              <a:t>further  development</a:t>
            </a:r>
            <a:r>
              <a:rPr lang="en-US" sz="2000" dirty="0" smtClean="0">
                <a:latin typeface="Corbel" pitchFamily="34" charset="0"/>
              </a:rPr>
              <a:t>.</a:t>
            </a:r>
          </a:p>
          <a:p>
            <a:pPr lvl="0"/>
            <a:endParaRPr lang="en-US" sz="2000" dirty="0" smtClean="0">
              <a:latin typeface="Corbel" pitchFamily="34" charset="0"/>
            </a:endParaRPr>
          </a:p>
          <a:p>
            <a:pPr lvl="0"/>
            <a:r>
              <a:rPr lang="en-US" sz="2000" dirty="0" smtClean="0">
                <a:latin typeface="Corbel" pitchFamily="34" charset="0"/>
              </a:rPr>
              <a:t>As of now it’s </a:t>
            </a:r>
            <a:r>
              <a:rPr lang="en-US" sz="2000" b="1" dirty="0" smtClean="0">
                <a:solidFill>
                  <a:srgbClr val="00B050"/>
                </a:solidFill>
                <a:latin typeface="Corbel" pitchFamily="34" charset="0"/>
              </a:rPr>
              <a:t>latest </a:t>
            </a:r>
            <a:r>
              <a:rPr lang="en-US" sz="2000" b="1" u="sng" dirty="0" smtClean="0">
                <a:solidFill>
                  <a:srgbClr val="002060"/>
                </a:solidFill>
                <a:latin typeface="Corbel" pitchFamily="34" charset="0"/>
              </a:rPr>
              <a:t>stable</a:t>
            </a:r>
            <a:r>
              <a:rPr lang="en-US" sz="2000" b="1" dirty="0" smtClean="0">
                <a:solidFill>
                  <a:srgbClr val="00B050"/>
                </a:solidFill>
                <a:latin typeface="Corbel" pitchFamily="34" charset="0"/>
              </a:rPr>
              <a:t> version </a:t>
            </a:r>
            <a:r>
              <a:rPr lang="en-US" sz="2000" dirty="0" smtClean="0">
                <a:latin typeface="Corbel" pitchFamily="34" charset="0"/>
              </a:rPr>
              <a:t>is </a:t>
            </a:r>
            <a:r>
              <a:rPr lang="en-US" sz="2000" b="1" dirty="0" smtClean="0">
                <a:solidFill>
                  <a:srgbClr val="C00000"/>
                </a:solidFill>
                <a:latin typeface="Corbel" pitchFamily="34" charset="0"/>
              </a:rPr>
              <a:t>Hibernate 5.4.15 </a:t>
            </a:r>
            <a:r>
              <a:rPr lang="en-US" sz="2000" dirty="0" smtClean="0">
                <a:latin typeface="Corbel" pitchFamily="34" charset="0"/>
              </a:rPr>
              <a:t>released on  </a:t>
            </a:r>
          </a:p>
          <a:p>
            <a:pPr lvl="0">
              <a:buNone/>
            </a:pPr>
            <a:r>
              <a:rPr lang="en-US" sz="2000" b="1" dirty="0" smtClean="0">
                <a:solidFill>
                  <a:srgbClr val="C00000"/>
                </a:solidFill>
                <a:latin typeface="Corbel" pitchFamily="34" charset="0"/>
              </a:rPr>
              <a:t>    </a:t>
            </a: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30th-April-2020</a:t>
            </a:r>
            <a:r>
              <a:rPr lang="en-US" sz="2000" dirty="0" smtClean="0">
                <a:latin typeface="Corbel" pitchFamily="34" charset="0"/>
              </a:rPr>
              <a:t> and </a:t>
            </a:r>
            <a:r>
              <a:rPr lang="en-US" sz="2000" b="1" u="sng" dirty="0" smtClean="0">
                <a:solidFill>
                  <a:srgbClr val="002060"/>
                </a:solidFill>
                <a:latin typeface="Corbel" pitchFamily="34" charset="0"/>
              </a:rPr>
              <a:t>preview release </a:t>
            </a:r>
            <a:r>
              <a:rPr lang="en-US" sz="2000" dirty="0" smtClean="0">
                <a:latin typeface="Corbel" pitchFamily="34" charset="0"/>
              </a:rPr>
              <a:t>is </a:t>
            </a:r>
            <a:r>
              <a:rPr lang="en-US" sz="2000" b="1" dirty="0" smtClean="0">
                <a:solidFill>
                  <a:srgbClr val="C00000"/>
                </a:solidFill>
                <a:latin typeface="Corbel" pitchFamily="34" charset="0"/>
              </a:rPr>
              <a:t>Hibernate 6.0.0</a:t>
            </a:r>
            <a:r>
              <a:rPr lang="en-US" sz="2000" dirty="0" smtClean="0">
                <a:latin typeface="Corbel" pitchFamily="34" charset="0"/>
              </a:rPr>
              <a:t>. </a:t>
            </a:r>
          </a:p>
          <a:p>
            <a:pPr lvl="0">
              <a:buNone/>
            </a:pPr>
            <a:r>
              <a:rPr lang="en-US" sz="2000" dirty="0" smtClean="0">
                <a:latin typeface="Corbel" pitchFamily="34" charset="0"/>
              </a:rPr>
              <a:t>      T</a:t>
            </a:r>
            <a:r>
              <a:rPr lang="en-US" sz="2000" dirty="0" smtClean="0">
                <a:latin typeface="Corbel" pitchFamily="34" charset="0"/>
              </a:rPr>
              <a:t>he </a:t>
            </a: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official site </a:t>
            </a:r>
            <a:r>
              <a:rPr lang="en-US" sz="2000" dirty="0" smtClean="0">
                <a:latin typeface="Corbel" pitchFamily="34" charset="0"/>
              </a:rPr>
              <a:t>for </a:t>
            </a:r>
            <a:r>
              <a:rPr lang="en-US" sz="2000" b="1" dirty="0" smtClean="0">
                <a:solidFill>
                  <a:srgbClr val="C00000"/>
                </a:solidFill>
                <a:latin typeface="Corbel" pitchFamily="34" charset="0"/>
              </a:rPr>
              <a:t>hibernate</a:t>
            </a:r>
            <a:r>
              <a:rPr lang="en-US" sz="2000" dirty="0" smtClean="0">
                <a:latin typeface="Corbel" pitchFamily="34" charset="0"/>
              </a:rPr>
              <a:t> is </a:t>
            </a:r>
            <a:r>
              <a:rPr lang="en-US" sz="2000" b="1" dirty="0" smtClean="0">
                <a:solidFill>
                  <a:srgbClr val="7030A0"/>
                </a:solidFill>
                <a:latin typeface="Corbel" pitchFamily="34" charset="0"/>
              </a:rPr>
              <a:t>hibernate.org</a:t>
            </a:r>
            <a:r>
              <a:rPr lang="en-US" sz="2000" dirty="0" smtClean="0">
                <a:latin typeface="Corbel" pitchFamily="34" charset="0"/>
              </a:rPr>
              <a:t>.</a:t>
            </a:r>
          </a:p>
          <a:p>
            <a:pPr lvl="0">
              <a:buNone/>
            </a:pPr>
            <a:endParaRPr lang="en-US" sz="2400" dirty="0" smtClean="0"/>
          </a:p>
          <a:p>
            <a:pPr lvl="0">
              <a:buNone/>
            </a:pPr>
            <a:endParaRPr lang="en-IN" sz="2400" dirty="0" smtClean="0"/>
          </a:p>
          <a:p>
            <a:pPr lvl="0">
              <a:buNone/>
            </a:pPr>
            <a:endParaRPr lang="en-US" dirty="0" smtClean="0"/>
          </a:p>
          <a:p>
            <a:pPr lvl="0"/>
            <a:endParaRPr lang="en-IN" dirty="0" smtClean="0"/>
          </a:p>
          <a:p>
            <a:pPr lvl="0"/>
            <a:endParaRPr lang="en-US" dirty="0" smtClean="0"/>
          </a:p>
          <a:p>
            <a:pPr lvl="0"/>
            <a:endParaRPr lang="en-IN" dirty="0" smtClean="0"/>
          </a:p>
        </p:txBody>
      </p:sp>
      <p:pic>
        <p:nvPicPr>
          <p:cNvPr id="4" name="Picture 3" descr="gavin_king_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57818" y="1500174"/>
            <a:ext cx="3357586" cy="2071701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What Is Hibernate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Hibernate</a:t>
            </a:r>
            <a:r>
              <a:rPr lang="en-IN" sz="2400" dirty="0" smtClean="0">
                <a:latin typeface="Corbel" pitchFamily="34" charset="0"/>
              </a:rPr>
              <a:t> is one of the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most popular </a:t>
            </a:r>
            <a:r>
              <a:rPr lang="en-IN" sz="2400" dirty="0" smtClean="0">
                <a:latin typeface="Corbel" pitchFamily="34" charset="0"/>
              </a:rPr>
              <a:t>(ORM)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tool </a:t>
            </a:r>
            <a:r>
              <a:rPr lang="en-IN" sz="2400" dirty="0" smtClean="0">
                <a:latin typeface="Corbel" pitchFamily="34" charset="0"/>
              </a:rPr>
              <a:t>in the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world</a:t>
            </a:r>
            <a:r>
              <a:rPr lang="en-IN" sz="2400" dirty="0" smtClean="0">
                <a:latin typeface="Corbel" pitchFamily="34" charset="0"/>
              </a:rPr>
              <a:t> of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Java.</a:t>
            </a:r>
          </a:p>
          <a:p>
            <a:endParaRPr lang="en-US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The word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ORM</a:t>
            </a:r>
            <a:r>
              <a:rPr lang="en-US" sz="2400" dirty="0" smtClean="0">
                <a:latin typeface="Corbel" pitchFamily="34" charset="0"/>
              </a:rPr>
              <a:t> stands for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Object/Relational Mapping</a:t>
            </a:r>
            <a:endParaRPr lang="en-IN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It is used </a:t>
            </a:r>
            <a:r>
              <a:rPr lang="en-US" sz="2400" dirty="0" smtClean="0">
                <a:latin typeface="Corbel" pitchFamily="34" charset="0"/>
              </a:rPr>
              <a:t>in the </a:t>
            </a:r>
            <a:r>
              <a:rPr lang="en-US" sz="2400" b="1" u="sng" dirty="0" smtClean="0">
                <a:solidFill>
                  <a:srgbClr val="00B050"/>
                </a:solidFill>
                <a:latin typeface="Corbel" pitchFamily="34" charset="0"/>
              </a:rPr>
              <a:t>data layer </a:t>
            </a:r>
            <a:r>
              <a:rPr lang="en-US" sz="2400" dirty="0" smtClean="0">
                <a:latin typeface="Corbel" pitchFamily="34" charset="0"/>
              </a:rPr>
              <a:t>of our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application</a:t>
            </a:r>
            <a:r>
              <a:rPr lang="en-US" sz="2400" dirty="0" smtClean="0">
                <a:latin typeface="Corbel" pitchFamily="34" charset="0"/>
              </a:rPr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Alternates To Hibernate</a:t>
            </a:r>
            <a:endParaRPr lang="en-IN" sz="3200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285719" y="1527174"/>
          <a:ext cx="8715436" cy="459397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57718"/>
                <a:gridCol w="4357718"/>
              </a:tblGrid>
              <a:tr h="925663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rbel" pitchFamily="34" charset="0"/>
                        </a:rPr>
                        <a:t>Framework/Tool</a:t>
                      </a:r>
                      <a:endParaRPr lang="en-IN" sz="24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rbel" pitchFamily="34" charset="0"/>
                        </a:rPr>
                        <a:t>Company</a:t>
                      </a:r>
                      <a:endParaRPr lang="en-IN" sz="2400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775933"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solidFill>
                            <a:srgbClr val="002060"/>
                          </a:solidFill>
                          <a:latin typeface="Corbel" pitchFamily="34" charset="0"/>
                        </a:rPr>
                        <a:t>iBatis</a:t>
                      </a:r>
                      <a:endParaRPr lang="en-IN" sz="2000" b="1" dirty="0">
                        <a:solidFill>
                          <a:srgbClr val="002060"/>
                        </a:solidFill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rbel" pitchFamily="34" charset="0"/>
                        </a:rPr>
                        <a:t>Apache</a:t>
                      </a:r>
                      <a:endParaRPr lang="en-IN" sz="20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orbel" pitchFamily="34" charset="0"/>
                      </a:endParaRPr>
                    </a:p>
                  </a:txBody>
                  <a:tcPr/>
                </a:tc>
              </a:tr>
              <a:tr h="628858"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solidFill>
                            <a:srgbClr val="002060"/>
                          </a:solidFill>
                          <a:latin typeface="Corbel" pitchFamily="34" charset="0"/>
                        </a:rPr>
                        <a:t>TopLink</a:t>
                      </a:r>
                      <a:endParaRPr lang="en-IN" sz="2000" b="1" dirty="0">
                        <a:solidFill>
                          <a:srgbClr val="002060"/>
                        </a:solidFill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rbel" pitchFamily="34" charset="0"/>
                        </a:rPr>
                        <a:t>Oracle</a:t>
                      </a:r>
                      <a:endParaRPr lang="en-IN" sz="20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orbel" pitchFamily="34" charset="0"/>
                      </a:endParaRPr>
                    </a:p>
                  </a:txBody>
                  <a:tcPr/>
                </a:tc>
              </a:tr>
              <a:tr h="629578"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solidFill>
                            <a:srgbClr val="002060"/>
                          </a:solidFill>
                          <a:latin typeface="Corbel" pitchFamily="34" charset="0"/>
                        </a:rPr>
                        <a:t>EclipseLink</a:t>
                      </a:r>
                      <a:endParaRPr lang="en-IN" sz="2000" b="1" dirty="0">
                        <a:solidFill>
                          <a:srgbClr val="002060"/>
                        </a:solidFill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rbel" pitchFamily="34" charset="0"/>
                        </a:rPr>
                        <a:t>Eclipse</a:t>
                      </a:r>
                      <a:endParaRPr lang="en-IN" sz="20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orbel" pitchFamily="34" charset="0"/>
                      </a:endParaRPr>
                    </a:p>
                  </a:txBody>
                  <a:tcPr/>
                </a:tc>
              </a:tr>
              <a:tr h="708276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2060"/>
                          </a:solidFill>
                          <a:latin typeface="Corbel" pitchFamily="34" charset="0"/>
                        </a:rPr>
                        <a:t>OJB</a:t>
                      </a:r>
                      <a:endParaRPr lang="en-IN" sz="2000" b="1" dirty="0">
                        <a:solidFill>
                          <a:srgbClr val="002060"/>
                        </a:solidFill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rbel" pitchFamily="34" charset="0"/>
                        </a:rPr>
                        <a:t>Apache</a:t>
                      </a:r>
                      <a:endParaRPr lang="en-IN" sz="20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orbel" pitchFamily="34" charset="0"/>
                      </a:endParaRPr>
                    </a:p>
                  </a:txBody>
                  <a:tcPr/>
                </a:tc>
              </a:tr>
              <a:tr h="925663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2060"/>
                          </a:solidFill>
                          <a:latin typeface="Corbel" pitchFamily="34" charset="0"/>
                        </a:rPr>
                        <a:t>Spring JDBC, Spring ORM , Spring Data</a:t>
                      </a:r>
                      <a:endParaRPr lang="en-IN" sz="2000" b="1" dirty="0">
                        <a:solidFill>
                          <a:srgbClr val="002060"/>
                        </a:solidFill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rbel" pitchFamily="34" charset="0"/>
                        </a:rPr>
                        <a:t>Spring</a:t>
                      </a:r>
                      <a:endParaRPr lang="en-IN" sz="20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orbe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 smtClean="0">
                <a:latin typeface="Corbel" pitchFamily="34" charset="0"/>
              </a:rPr>
              <a:t>Why Should We Learn Hibernate </a:t>
            </a:r>
            <a:br>
              <a:rPr lang="en-US" sz="2800" b="1" dirty="0" smtClean="0">
                <a:latin typeface="Corbel" pitchFamily="34" charset="0"/>
              </a:rPr>
            </a:br>
            <a:r>
              <a:rPr lang="en-US" sz="2800" b="1" dirty="0" smtClean="0">
                <a:latin typeface="Corbel" pitchFamily="34" charset="0"/>
              </a:rPr>
              <a:t>In 2020 ?</a:t>
            </a:r>
            <a:endParaRPr lang="en-IN" sz="28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27966" cy="483091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We are heading </a:t>
            </a:r>
            <a:r>
              <a:rPr lang="en-IN" sz="2400" dirty="0" smtClean="0">
                <a:latin typeface="Corbel" pitchFamily="34" charset="0"/>
              </a:rPr>
              <a:t>towards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end of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2020 </a:t>
            </a:r>
            <a:r>
              <a:rPr lang="en-IN" sz="2400" dirty="0" smtClean="0">
                <a:latin typeface="Corbel" pitchFamily="34" charset="0"/>
              </a:rPr>
              <a:t>and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you can see </a:t>
            </a:r>
            <a:r>
              <a:rPr lang="en-IN" sz="2400" dirty="0" smtClean="0">
                <a:latin typeface="Corbel" pitchFamily="34" charset="0"/>
              </a:rPr>
              <a:t>that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Java </a:t>
            </a:r>
            <a:r>
              <a:rPr lang="en-IN" sz="2400" dirty="0" smtClean="0">
                <a:latin typeface="Corbel" pitchFamily="34" charset="0"/>
              </a:rPr>
              <a:t>is still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one of the most popular programming languages </a:t>
            </a:r>
            <a:r>
              <a:rPr lang="en-IN" sz="2400" dirty="0" smtClean="0">
                <a:latin typeface="Corbel" pitchFamily="34" charset="0"/>
              </a:rPr>
              <a:t>in the </a:t>
            </a: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world. </a:t>
            </a:r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endParaRPr lang="en-IN" sz="2000" dirty="0" smtClean="0"/>
          </a:p>
          <a:p>
            <a:r>
              <a:rPr lang="en-IN" sz="2000" b="1" u="sng" dirty="0" smtClean="0">
                <a:solidFill>
                  <a:srgbClr val="002060"/>
                </a:solidFill>
                <a:latin typeface="Corbel" pitchFamily="34" charset="0"/>
              </a:rPr>
              <a:t>https://towardsdatascience.com/9-top-java-frameworks-for-2020-1cc9d3c21f4c</a:t>
            </a:r>
          </a:p>
          <a:p>
            <a:pPr lvl="0">
              <a:buNone/>
            </a:pPr>
            <a:endParaRPr lang="en-IN" sz="2000" dirty="0" smtClean="0"/>
          </a:p>
          <a:p>
            <a:pPr lvl="0">
              <a:buNone/>
            </a:pPr>
            <a:endParaRPr lang="en-IN" sz="2000" dirty="0" smtClean="0"/>
          </a:p>
          <a:p>
            <a:pPr lvl="0">
              <a:buNone/>
            </a:pPr>
            <a:endParaRPr lang="en-IN" sz="2400" dirty="0" smtClean="0"/>
          </a:p>
          <a:p>
            <a:pPr lvl="0">
              <a:buNone/>
            </a:pPr>
            <a:endParaRPr lang="en-US" dirty="0" smtClean="0"/>
          </a:p>
          <a:p>
            <a:pPr lvl="0"/>
            <a:endParaRPr lang="en-IN" dirty="0" smtClean="0"/>
          </a:p>
          <a:p>
            <a:pPr lvl="0"/>
            <a:endParaRPr lang="en-US" dirty="0" smtClean="0"/>
          </a:p>
          <a:p>
            <a:pPr lvl="0"/>
            <a:endParaRPr lang="en-IN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0_K0Qm3Ez0NZdlRlkQ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85993"/>
            <a:ext cx="9001156" cy="3214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Where Java Stands Today ?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11" name="Content Placeholder 10" descr="Java top ten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2071678"/>
            <a:ext cx="8858312" cy="4786322"/>
          </a:xfr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28596" y="1500174"/>
            <a:ext cx="8286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Corbel" pitchFamily="34" charset="0"/>
              </a:rPr>
              <a:t>https://www.cleveroad.com/blog/programming-languages-ranking</a:t>
            </a:r>
            <a:endParaRPr lang="en-IN" sz="2000" b="1" dirty="0">
              <a:solidFill>
                <a:srgbClr val="FF0000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 smtClean="0">
                <a:latin typeface="Corbel" pitchFamily="34" charset="0"/>
              </a:rPr>
              <a:t>Why Should We Learn Hibernate </a:t>
            </a:r>
            <a:br>
              <a:rPr lang="en-US" sz="2800" b="1" dirty="0" smtClean="0">
                <a:latin typeface="Corbel" pitchFamily="34" charset="0"/>
              </a:rPr>
            </a:br>
            <a:r>
              <a:rPr lang="en-US" sz="2800" b="1" dirty="0" smtClean="0">
                <a:latin typeface="Corbel" pitchFamily="34" charset="0"/>
              </a:rPr>
              <a:t>In 2020 ?</a:t>
            </a:r>
            <a:endParaRPr lang="en-IN" sz="28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27966" cy="4830910"/>
          </a:xfrm>
        </p:spPr>
        <p:txBody>
          <a:bodyPr>
            <a:normAutofit/>
          </a:bodyPr>
          <a:lstStyle/>
          <a:p>
            <a:pPr lvl="0"/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Moreover</a:t>
            </a:r>
            <a:r>
              <a:rPr lang="en-IN" sz="2400" dirty="0" smtClean="0">
                <a:latin typeface="Corbel" pitchFamily="34" charset="0"/>
              </a:rPr>
              <a:t>, there are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various frameworks </a:t>
            </a:r>
            <a:r>
              <a:rPr lang="en-IN" sz="2400" dirty="0" smtClean="0">
                <a:latin typeface="Corbel" pitchFamily="34" charset="0"/>
              </a:rPr>
              <a:t>that have been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designed</a:t>
            </a:r>
            <a:r>
              <a:rPr lang="en-IN" sz="2400" dirty="0" smtClean="0">
                <a:latin typeface="Corbel" pitchFamily="34" charset="0"/>
              </a:rPr>
              <a:t> to make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coding</a:t>
            </a:r>
            <a:r>
              <a:rPr lang="en-IN" sz="2400" dirty="0" smtClean="0">
                <a:latin typeface="Corbel" pitchFamily="34" charset="0"/>
              </a:rPr>
              <a:t> in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IN" sz="2400" dirty="0" smtClean="0"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easy</a:t>
            </a:r>
            <a:r>
              <a:rPr lang="en-IN" sz="2400" dirty="0" smtClean="0">
                <a:latin typeface="Corbel" pitchFamily="34" charset="0"/>
              </a:rPr>
              <a:t> and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faster.</a:t>
            </a:r>
          </a:p>
          <a:p>
            <a:pPr lvl="0"/>
            <a:endParaRPr lang="en-US" sz="2400" dirty="0" smtClean="0">
              <a:latin typeface="Corbel" pitchFamily="34" charset="0"/>
            </a:endParaRPr>
          </a:p>
          <a:p>
            <a:pPr lvl="0"/>
            <a:endParaRPr lang="en-IN" sz="2400" dirty="0" smtClean="0">
              <a:latin typeface="Corbel" pitchFamily="34" charset="0"/>
            </a:endParaRPr>
          </a:p>
          <a:p>
            <a:pPr lvl="0"/>
            <a:endParaRPr lang="en-IN" sz="2400" dirty="0" smtClean="0">
              <a:latin typeface="Corbel" pitchFamily="34" charset="0"/>
            </a:endParaRPr>
          </a:p>
          <a:p>
            <a:pPr lvl="0"/>
            <a:r>
              <a:rPr lang="en-IN" sz="2400" dirty="0" smtClean="0">
                <a:latin typeface="Corbel" pitchFamily="34" charset="0"/>
              </a:rPr>
              <a:t>So , if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we use </a:t>
            </a:r>
            <a:r>
              <a:rPr lang="en-IN" sz="2400" dirty="0" smtClean="0">
                <a:latin typeface="Corbel" pitchFamily="34" charset="0"/>
              </a:rPr>
              <a:t>a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popular Java framework</a:t>
            </a:r>
            <a:r>
              <a:rPr lang="en-IN" sz="2400" dirty="0" smtClean="0">
                <a:latin typeface="Corbel" pitchFamily="34" charset="0"/>
              </a:rPr>
              <a:t>, then we can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focus more </a:t>
            </a:r>
            <a:r>
              <a:rPr lang="en-IN" sz="2400" dirty="0" smtClean="0">
                <a:latin typeface="Corbel" pitchFamily="34" charset="0"/>
              </a:rPr>
              <a:t>on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writing </a:t>
            </a:r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business logic </a:t>
            </a:r>
            <a:r>
              <a:rPr lang="en-IN" sz="2400" dirty="0" smtClean="0">
                <a:latin typeface="Corbel" pitchFamily="34" charset="0"/>
              </a:rPr>
              <a:t>of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our app </a:t>
            </a: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instead of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writing</a:t>
            </a: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fundamental functions </a:t>
            </a:r>
            <a:r>
              <a:rPr lang="en-IN" sz="2400" dirty="0" smtClean="0">
                <a:latin typeface="Corbel" pitchFamily="34" charset="0"/>
              </a:rPr>
              <a:t>such as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making database connections</a:t>
            </a:r>
            <a:r>
              <a:rPr lang="en-IN" sz="2400" dirty="0" smtClean="0">
                <a:latin typeface="Corbel" pitchFamily="34" charset="0"/>
              </a:rPr>
              <a:t> or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handling exceptions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pPr lvl="0">
              <a:buNone/>
            </a:pPr>
            <a:endParaRPr lang="en-IN" sz="2400" dirty="0" smtClean="0"/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IN" sz="1800" dirty="0" smtClean="0">
              <a:hlinkClick r:id="rId2"/>
            </a:endParaRPr>
          </a:p>
          <a:p>
            <a:pPr lvl="0">
              <a:buNone/>
            </a:pPr>
            <a:endParaRPr lang="en-US" dirty="0" smtClean="0"/>
          </a:p>
          <a:p>
            <a:pPr lvl="0"/>
            <a:endParaRPr lang="en-IN" dirty="0" smtClean="0"/>
          </a:p>
          <a:p>
            <a:pPr lvl="0"/>
            <a:endParaRPr lang="en-US" dirty="0" smtClean="0"/>
          </a:p>
          <a:p>
            <a:pPr lvl="0"/>
            <a:endParaRPr lang="en-IN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 smtClean="0">
                <a:latin typeface="Corbel" pitchFamily="34" charset="0"/>
              </a:rPr>
              <a:t>Why Should We Learn Hibernate </a:t>
            </a:r>
            <a:br>
              <a:rPr lang="en-US" sz="2800" b="1" dirty="0" smtClean="0">
                <a:latin typeface="Corbel" pitchFamily="34" charset="0"/>
              </a:rPr>
            </a:br>
            <a:r>
              <a:rPr lang="en-US" sz="2800" b="1" dirty="0" smtClean="0">
                <a:latin typeface="Corbel" pitchFamily="34" charset="0"/>
              </a:rPr>
              <a:t>In 2020 ?</a:t>
            </a:r>
            <a:endParaRPr lang="en-IN" sz="28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27966" cy="483091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rbel" pitchFamily="34" charset="0"/>
              </a:rPr>
              <a:t>And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Hibernate</a:t>
            </a:r>
            <a:r>
              <a:rPr lang="en-US" sz="2400" dirty="0" smtClean="0">
                <a:latin typeface="Corbel" pitchFamily="34" charset="0"/>
              </a:rPr>
              <a:t> is </a:t>
            </a:r>
            <a:r>
              <a:rPr lang="en-US" sz="2400" b="1" u="sng" dirty="0" smtClean="0">
                <a:solidFill>
                  <a:srgbClr val="C00000"/>
                </a:solidFill>
                <a:latin typeface="Corbel" pitchFamily="34" charset="0"/>
              </a:rPr>
              <a:t>2</a:t>
            </a:r>
            <a:r>
              <a:rPr lang="en-US" sz="2400" b="1" u="sng" baseline="30000" dirty="0" smtClean="0">
                <a:solidFill>
                  <a:srgbClr val="C00000"/>
                </a:solidFill>
                <a:latin typeface="Corbel" pitchFamily="34" charset="0"/>
              </a:rPr>
              <a:t>nd</a:t>
            </a:r>
            <a:r>
              <a:rPr lang="en-US" sz="2400" b="1" u="sng" dirty="0" smtClean="0">
                <a:solidFill>
                  <a:srgbClr val="C00000"/>
                </a:solidFill>
                <a:latin typeface="Corbel" pitchFamily="34" charset="0"/>
              </a:rPr>
              <a:t> most popular framework </a:t>
            </a:r>
            <a:r>
              <a:rPr lang="en-US" sz="2400" dirty="0" smtClean="0">
                <a:latin typeface="Corbel" pitchFamily="34" charset="0"/>
              </a:rPr>
              <a:t>after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Spring</a:t>
            </a:r>
            <a:r>
              <a:rPr lang="en-US" sz="2400" dirty="0" smtClean="0">
                <a:latin typeface="Corbel" pitchFamily="34" charset="0"/>
              </a:rPr>
              <a:t> that every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Java developer </a:t>
            </a:r>
            <a:r>
              <a:rPr lang="en-IN" sz="2400" dirty="0" smtClean="0">
                <a:latin typeface="Corbel" pitchFamily="34" charset="0"/>
              </a:rPr>
              <a:t>should learn because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most of the Java applications </a:t>
            </a:r>
            <a:r>
              <a:rPr lang="en-IN" sz="2400" dirty="0" smtClean="0">
                <a:latin typeface="Corbel" pitchFamily="34" charset="0"/>
              </a:rPr>
              <a:t>we will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work</a:t>
            </a:r>
            <a:r>
              <a:rPr lang="en-IN" sz="2400" dirty="0" smtClean="0">
                <a:latin typeface="Corbel" pitchFamily="34" charset="0"/>
              </a:rPr>
              <a:t> with will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interact with a database</a:t>
            </a:r>
            <a:r>
              <a:rPr lang="en-IN" sz="2400" dirty="0" smtClean="0">
                <a:latin typeface="Corbel" pitchFamily="34" charset="0"/>
              </a:rPr>
              <a:t>, and it's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  <a:latin typeface="Corbel" pitchFamily="34" charset="0"/>
              </a:rPr>
              <a:t>excruciating</a:t>
            </a:r>
            <a:r>
              <a:rPr lang="en-IN" sz="2400" dirty="0" smtClean="0">
                <a:latin typeface="Corbel" pitchFamily="34" charset="0"/>
              </a:rPr>
              <a:t> to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deal with a database </a:t>
            </a:r>
            <a:r>
              <a:rPr lang="en-IN" sz="2400" dirty="0" smtClean="0">
                <a:latin typeface="Corbel" pitchFamily="34" charset="0"/>
              </a:rPr>
              <a:t>in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Java </a:t>
            </a:r>
            <a:r>
              <a:rPr lang="en-IN" sz="2400" dirty="0" smtClean="0">
                <a:latin typeface="Corbel" pitchFamily="34" charset="0"/>
              </a:rPr>
              <a:t>using 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JDBC</a:t>
            </a:r>
            <a:r>
              <a:rPr lang="en-IN" sz="2400" dirty="0" smtClean="0">
                <a:latin typeface="Corbel" pitchFamily="34" charset="0"/>
              </a:rPr>
              <a:t> without a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proper framework </a:t>
            </a:r>
            <a:r>
              <a:rPr lang="en-IN" sz="2400" dirty="0" smtClean="0">
                <a:latin typeface="Corbel" pitchFamily="34" charset="0"/>
              </a:rPr>
              <a:t>like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Hibernate</a:t>
            </a:r>
            <a:r>
              <a:rPr lang="en-IN" sz="2400" dirty="0" smtClean="0">
                <a:solidFill>
                  <a:srgbClr val="7030A0"/>
                </a:solidFill>
                <a:latin typeface="Corbel" pitchFamily="34" charset="0"/>
              </a:rPr>
              <a:t>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https://towardsdatascience.com/9-top-java-frameworks-for-2020-1cc9d3c21f4c</a:t>
            </a:r>
            <a:endParaRPr lang="en-US" sz="20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endParaRPr lang="en-IN" sz="2000" dirty="0" smtClean="0">
              <a:latin typeface="Corbel" pitchFamily="34" charset="0"/>
            </a:endParaRPr>
          </a:p>
          <a:p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https://www.expertsfromindia.com/tech-talk/software-development/how-to-become-a-best-java-developer-in-2020.html</a:t>
            </a:r>
          </a:p>
          <a:p>
            <a:pPr lvl="0"/>
            <a:endParaRPr lang="en-IN" sz="2400" dirty="0" smtClean="0"/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IN" sz="1800" dirty="0" smtClean="0">
              <a:hlinkClick r:id="rId2"/>
            </a:endParaRPr>
          </a:p>
          <a:p>
            <a:pPr lvl="0">
              <a:buNone/>
            </a:pPr>
            <a:endParaRPr lang="en-US" dirty="0" smtClean="0"/>
          </a:p>
          <a:p>
            <a:pPr lvl="0"/>
            <a:endParaRPr lang="en-IN" dirty="0" smtClean="0"/>
          </a:p>
          <a:p>
            <a:pPr lvl="0"/>
            <a:endParaRPr lang="en-US" dirty="0" smtClean="0"/>
          </a:p>
          <a:p>
            <a:pPr lvl="0"/>
            <a:endParaRPr lang="en-IN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Job Market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27966" cy="4830910"/>
          </a:xfrm>
        </p:spPr>
        <p:txBody>
          <a:bodyPr>
            <a:normAutofit/>
          </a:bodyPr>
          <a:lstStyle/>
          <a:p>
            <a:pPr lvl="0">
              <a:buNone/>
            </a:pPr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IN" sz="1800" dirty="0" smtClean="0">
              <a:hlinkClick r:id="rId2"/>
            </a:endParaRPr>
          </a:p>
          <a:p>
            <a:pPr lvl="0">
              <a:buNone/>
            </a:pPr>
            <a:endParaRPr lang="en-US" dirty="0" smtClean="0"/>
          </a:p>
          <a:p>
            <a:pPr lvl="0"/>
            <a:endParaRPr lang="en-IN" dirty="0" smtClean="0"/>
          </a:p>
          <a:p>
            <a:pPr lvl="0"/>
            <a:endParaRPr lang="en-US" dirty="0" smtClean="0"/>
          </a:p>
          <a:p>
            <a:pPr lvl="0"/>
            <a:endParaRPr lang="en-IN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python_job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82" y="1500174"/>
            <a:ext cx="8643998" cy="50381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Mail To SCA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27966" cy="4830910"/>
          </a:xfrm>
        </p:spPr>
        <p:txBody>
          <a:bodyPr>
            <a:normAutofit/>
          </a:bodyPr>
          <a:lstStyle/>
          <a:p>
            <a:pPr lvl="0">
              <a:buNone/>
            </a:pPr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IN" sz="1800" dirty="0" smtClean="0">
              <a:hlinkClick r:id="rId2"/>
            </a:endParaRPr>
          </a:p>
          <a:p>
            <a:pPr lvl="0">
              <a:buNone/>
            </a:pPr>
            <a:endParaRPr lang="en-US" dirty="0" smtClean="0"/>
          </a:p>
          <a:p>
            <a:pPr lvl="0"/>
            <a:endParaRPr lang="en-IN" dirty="0" smtClean="0"/>
          </a:p>
          <a:p>
            <a:pPr lvl="0"/>
            <a:endParaRPr lang="en-US" dirty="0" smtClean="0"/>
          </a:p>
          <a:p>
            <a:pPr lvl="0"/>
            <a:endParaRPr lang="en-IN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python_job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44" y="1365625"/>
            <a:ext cx="9001156" cy="53495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Mail To SCA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27966" cy="4830910"/>
          </a:xfrm>
        </p:spPr>
        <p:txBody>
          <a:bodyPr>
            <a:normAutofit/>
          </a:bodyPr>
          <a:lstStyle/>
          <a:p>
            <a:pPr lvl="0">
              <a:buNone/>
            </a:pPr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IN" sz="1800" dirty="0" smtClean="0">
              <a:hlinkClick r:id="rId2"/>
            </a:endParaRPr>
          </a:p>
          <a:p>
            <a:pPr lvl="0">
              <a:buNone/>
            </a:pPr>
            <a:endParaRPr lang="en-US" dirty="0" smtClean="0"/>
          </a:p>
          <a:p>
            <a:pPr lvl="0"/>
            <a:endParaRPr lang="en-IN" dirty="0" smtClean="0"/>
          </a:p>
          <a:p>
            <a:pPr lvl="0"/>
            <a:endParaRPr lang="en-US" dirty="0" smtClean="0"/>
          </a:p>
          <a:p>
            <a:pPr lvl="0"/>
            <a:endParaRPr lang="en-IN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python_job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45" y="1428736"/>
            <a:ext cx="8858312" cy="52864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Application Layers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7" name="Content Placeholder 6" descr="ApplicationArchitecture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357290" y="1527175"/>
            <a:ext cx="5929354" cy="4571999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loud Callout 7"/>
          <p:cNvSpPr/>
          <p:nvPr/>
        </p:nvSpPr>
        <p:spPr>
          <a:xfrm>
            <a:off x="7215174" y="4714884"/>
            <a:ext cx="1928826" cy="1428760"/>
          </a:xfrm>
          <a:prstGeom prst="cloudCallout">
            <a:avLst>
              <a:gd name="adj1" fmla="val -91141"/>
              <a:gd name="adj2" fmla="val -712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rbel" pitchFamily="34" charset="0"/>
              </a:rPr>
              <a:t>Hibernate </a:t>
            </a:r>
            <a:r>
              <a:rPr lang="en-US" b="1" dirty="0" smtClean="0">
                <a:latin typeface="Corbel" pitchFamily="34" charset="0"/>
              </a:rPr>
              <a:t>works at this </a:t>
            </a:r>
            <a:r>
              <a:rPr lang="en-US" b="1" dirty="0" smtClean="0">
                <a:solidFill>
                  <a:srgbClr val="00B0F0"/>
                </a:solidFill>
                <a:latin typeface="Corbel" pitchFamily="34" charset="0"/>
              </a:rPr>
              <a:t>layer</a:t>
            </a:r>
            <a:endParaRPr lang="en-IN" b="1" dirty="0">
              <a:solidFill>
                <a:srgbClr val="00B0F0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What Is Hibernate Based Upon?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It works </a:t>
            </a:r>
            <a:r>
              <a:rPr lang="en-US" sz="2400" dirty="0" smtClean="0">
                <a:latin typeface="Corbel" pitchFamily="34" charset="0"/>
              </a:rPr>
              <a:t>on the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principles</a:t>
            </a:r>
            <a:r>
              <a:rPr lang="en-US" sz="2400" dirty="0" smtClean="0">
                <a:latin typeface="Corbel" pitchFamily="34" charset="0"/>
              </a:rPr>
              <a:t> of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JPA.</a:t>
            </a:r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endParaRPr lang="en-IN" sz="24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JPA</a:t>
            </a:r>
            <a:r>
              <a:rPr lang="en-IN" sz="2400" dirty="0" smtClean="0">
                <a:latin typeface="Corbel" pitchFamily="34" charset="0"/>
              </a:rPr>
              <a:t> stands for , 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Java Persistence API </a:t>
            </a:r>
            <a:r>
              <a:rPr lang="en-IN" sz="2400" dirty="0" smtClean="0">
                <a:latin typeface="Corbel" pitchFamily="34" charset="0"/>
              </a:rPr>
              <a:t>(JPA)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It is a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specification</a:t>
            </a:r>
            <a:r>
              <a:rPr lang="en-IN" sz="2400" dirty="0" smtClean="0">
                <a:latin typeface="Corbel" pitchFamily="34" charset="0"/>
              </a:rPr>
              <a:t> which gives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guidelines</a:t>
            </a:r>
            <a:r>
              <a:rPr lang="en-IN" sz="2400" dirty="0" smtClean="0">
                <a:latin typeface="Corbel" pitchFamily="34" charset="0"/>
              </a:rPr>
              <a:t> about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how</a:t>
            </a:r>
            <a:r>
              <a:rPr lang="en-IN" sz="2400" dirty="0" smtClean="0">
                <a:latin typeface="Corbel" pitchFamily="34" charset="0"/>
              </a:rPr>
              <a:t> a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developer</a:t>
            </a:r>
            <a:r>
              <a:rPr lang="en-IN" sz="2400" dirty="0" smtClean="0">
                <a:latin typeface="Corbel" pitchFamily="34" charset="0"/>
              </a:rPr>
              <a:t> can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map</a:t>
            </a:r>
            <a:r>
              <a:rPr lang="en-IN" sz="2400" dirty="0" smtClean="0">
                <a:latin typeface="Corbel" pitchFamily="34" charset="0"/>
              </a:rPr>
              <a:t>,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store</a:t>
            </a:r>
            <a:r>
              <a:rPr lang="en-IN" sz="2400" dirty="0" smtClean="0">
                <a:latin typeface="Corbel" pitchFamily="34" charset="0"/>
              </a:rPr>
              <a:t>,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update </a:t>
            </a:r>
            <a:r>
              <a:rPr lang="en-IN" sz="2400" dirty="0" smtClean="0">
                <a:latin typeface="Corbel" pitchFamily="34" charset="0"/>
              </a:rPr>
              <a:t>and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retrieve</a:t>
            </a:r>
            <a:r>
              <a:rPr lang="en-IN" sz="2400" dirty="0" smtClean="0"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data</a:t>
            </a:r>
            <a:r>
              <a:rPr lang="en-IN" sz="2400" dirty="0" smtClean="0">
                <a:latin typeface="Corbel" pitchFamily="34" charset="0"/>
              </a:rPr>
              <a:t> from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relational databases</a:t>
            </a:r>
            <a:r>
              <a:rPr lang="en-IN" sz="2400" dirty="0" smtClean="0">
                <a:latin typeface="Corbel" pitchFamily="34" charset="0"/>
              </a:rPr>
              <a:t> to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Java objects </a:t>
            </a:r>
            <a:r>
              <a:rPr lang="en-IN" sz="2400" dirty="0" smtClean="0">
                <a:latin typeface="Corbel" pitchFamily="34" charset="0"/>
              </a:rPr>
              <a:t>and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vice versa.</a:t>
            </a:r>
          </a:p>
          <a:p>
            <a:endParaRPr lang="en-IN" sz="24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endParaRPr lang="en-IN" sz="24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JPA</a:t>
            </a:r>
            <a:r>
              <a:rPr lang="en-IN" sz="2400" dirty="0" smtClean="0">
                <a:latin typeface="Corbel" pitchFamily="34" charset="0"/>
              </a:rPr>
              <a:t> itself is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not </a:t>
            </a:r>
            <a:r>
              <a:rPr lang="en-IN" sz="2400" dirty="0" smtClean="0">
                <a:latin typeface="Corbel" pitchFamily="34" charset="0"/>
              </a:rPr>
              <a:t>a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tool</a:t>
            </a:r>
            <a:r>
              <a:rPr lang="en-IN" sz="2400" dirty="0" smtClean="0">
                <a:latin typeface="Corbel" pitchFamily="34" charset="0"/>
              </a:rPr>
              <a:t> or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framework</a:t>
            </a:r>
            <a:r>
              <a:rPr lang="en-IN" sz="2400" dirty="0" smtClean="0">
                <a:latin typeface="Corbel" pitchFamily="34" charset="0"/>
              </a:rPr>
              <a:t>; rather, it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defines a set of concepts</a:t>
            </a:r>
            <a:r>
              <a:rPr lang="en-IN" sz="2400" dirty="0" smtClean="0">
                <a:latin typeface="Corbel" pitchFamily="34" charset="0"/>
              </a:rPr>
              <a:t> that can be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implemented</a:t>
            </a:r>
            <a:r>
              <a:rPr lang="en-IN" sz="2400" dirty="0" smtClean="0">
                <a:latin typeface="Corbel" pitchFamily="34" charset="0"/>
              </a:rPr>
              <a:t> by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any tool </a:t>
            </a:r>
            <a:r>
              <a:rPr lang="en-IN" sz="2400" dirty="0" smtClean="0">
                <a:latin typeface="Corbel" pitchFamily="34" charset="0"/>
              </a:rPr>
              <a:t>or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framework</a:t>
            </a:r>
            <a:r>
              <a:rPr lang="en-IN" sz="2400" dirty="0" smtClean="0">
                <a:latin typeface="Corbel" pitchFamily="34" charset="0"/>
              </a:rPr>
              <a:t>.</a:t>
            </a:r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Why Was Hibernate Developed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Hibernate </a:t>
            </a:r>
            <a:r>
              <a:rPr lang="en-US" sz="2400" dirty="0" smtClean="0">
                <a:latin typeface="Corbel" pitchFamily="34" charset="0"/>
              </a:rPr>
              <a:t>has been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mainly developed </a:t>
            </a:r>
            <a:r>
              <a:rPr lang="en-US" sz="2400" dirty="0" smtClean="0">
                <a:latin typeface="Corbel" pitchFamily="34" charset="0"/>
              </a:rPr>
              <a:t>to resolve the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problems</a:t>
            </a:r>
            <a:r>
              <a:rPr lang="en-US" sz="2400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a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programmer</a:t>
            </a:r>
            <a:r>
              <a:rPr lang="en-US" sz="2400" dirty="0" smtClean="0">
                <a:latin typeface="Corbel" pitchFamily="34" charset="0"/>
              </a:rPr>
              <a:t> faces with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JDBC</a:t>
            </a:r>
            <a:r>
              <a:rPr lang="en-US" sz="2400" dirty="0" smtClean="0">
                <a:latin typeface="Corbel" pitchFamily="34" charset="0"/>
              </a:rPr>
              <a:t>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But</a:t>
            </a:r>
            <a:r>
              <a:rPr lang="en-US" sz="2400" dirty="0" smtClean="0">
                <a:latin typeface="Corbel" pitchFamily="34" charset="0"/>
              </a:rPr>
              <a:t> before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understanding</a:t>
            </a:r>
            <a:r>
              <a:rPr lang="en-US" sz="2400" dirty="0" smtClean="0">
                <a:latin typeface="Corbel" pitchFamily="34" charset="0"/>
              </a:rPr>
              <a:t> what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problems</a:t>
            </a:r>
            <a:r>
              <a:rPr lang="en-US" sz="2400" dirty="0" smtClean="0">
                <a:latin typeface="Corbel" pitchFamily="34" charset="0"/>
              </a:rPr>
              <a:t> are with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JDBC</a:t>
            </a:r>
            <a:r>
              <a:rPr lang="en-US" sz="2400" dirty="0" smtClean="0">
                <a:latin typeface="Corbel" pitchFamily="34" charset="0"/>
              </a:rPr>
              <a:t> let’s first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recall</a:t>
            </a:r>
            <a:r>
              <a:rPr lang="en-US" sz="2400" dirty="0" smtClean="0">
                <a:latin typeface="Corbel" pitchFamily="34" charset="0"/>
              </a:rPr>
              <a:t> the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basics</a:t>
            </a:r>
            <a:r>
              <a:rPr lang="en-US" sz="2400" dirty="0" smtClean="0">
                <a:latin typeface="Corbel" pitchFamily="34" charset="0"/>
              </a:rPr>
              <a:t> of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JDBC</a:t>
            </a:r>
            <a:endParaRPr lang="en-IN" sz="2400" b="1" dirty="0">
              <a:solidFill>
                <a:srgbClr val="7030A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JDBC</a:t>
            </a:r>
            <a:r>
              <a:rPr lang="en-IN" sz="2400" dirty="0" smtClean="0">
                <a:latin typeface="Corbel" pitchFamily="34" charset="0"/>
              </a:rPr>
              <a:t> stands for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Java Database Connectivity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It</a:t>
            </a:r>
            <a:r>
              <a:rPr lang="en-US" sz="2400" dirty="0" smtClean="0"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is an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API </a:t>
            </a:r>
            <a:r>
              <a:rPr lang="en-IN" sz="2400" dirty="0" smtClean="0">
                <a:latin typeface="Corbel" pitchFamily="34" charset="0"/>
              </a:rPr>
              <a:t>that comes with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JSE</a:t>
            </a:r>
            <a:r>
              <a:rPr lang="en-IN" sz="2400" dirty="0" smtClean="0">
                <a:latin typeface="Corbel" pitchFamily="34" charset="0"/>
              </a:rPr>
              <a:t> and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enables</a:t>
            </a:r>
            <a:r>
              <a:rPr lang="en-IN" sz="2400" dirty="0" smtClean="0">
                <a:latin typeface="Corbel" pitchFamily="34" charset="0"/>
              </a:rPr>
              <a:t> a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Java application </a:t>
            </a:r>
            <a:r>
              <a:rPr lang="en-IN" sz="2400" dirty="0" smtClean="0">
                <a:latin typeface="Corbel" pitchFamily="34" charset="0"/>
              </a:rPr>
              <a:t>to access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database </a:t>
            </a:r>
            <a:r>
              <a:rPr lang="en-IN" sz="2400" dirty="0" smtClean="0">
                <a:latin typeface="Corbel" pitchFamily="34" charset="0"/>
              </a:rPr>
              <a:t>using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SQL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>
                <a:latin typeface="Corbel" pitchFamily="34" charset="0"/>
              </a:rPr>
              <a:t>What Is JDBC ?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rRo2xK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4000504"/>
            <a:ext cx="8715436" cy="24288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500174"/>
            <a:ext cx="8572560" cy="2357454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Loads the driver </a:t>
            </a:r>
          </a:p>
          <a:p>
            <a:pPr marL="457200" indent="-457200">
              <a:buAutoNum type="arabicPeriod"/>
            </a:pPr>
            <a:r>
              <a:rPr lang="en-US" sz="2000" b="1" dirty="0" smtClean="0">
                <a:solidFill>
                  <a:srgbClr val="C00000"/>
                </a:solidFill>
                <a:latin typeface="Corbel" pitchFamily="34" charset="0"/>
              </a:rPr>
              <a:t>O</a:t>
            </a:r>
            <a:r>
              <a:rPr lang="en-IN" sz="2000" b="1" dirty="0" smtClean="0">
                <a:solidFill>
                  <a:srgbClr val="C00000"/>
                </a:solidFill>
                <a:latin typeface="Corbel" pitchFamily="34" charset="0"/>
              </a:rPr>
              <a:t>pens a database connection</a:t>
            </a:r>
          </a:p>
          <a:p>
            <a:pPr marL="457200" indent="-457200">
              <a:buAutoNum type="arabicPeriod"/>
            </a:pPr>
            <a:r>
              <a:rPr lang="en-US" sz="2000" b="1" dirty="0" smtClean="0">
                <a:solidFill>
                  <a:srgbClr val="00B050"/>
                </a:solidFill>
                <a:latin typeface="Corbel" pitchFamily="34" charset="0"/>
              </a:rPr>
              <a:t>S</a:t>
            </a: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ends SQL queries to database using a JDBC driver</a:t>
            </a:r>
          </a:p>
          <a:p>
            <a:pPr marL="457200" indent="-457200">
              <a:buAutoNum type="arabicPeriod"/>
            </a:pP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E</a:t>
            </a:r>
            <a:r>
              <a:rPr lang="en-IN" sz="2000" b="1" dirty="0" err="1" smtClean="0">
                <a:solidFill>
                  <a:srgbClr val="0070C0"/>
                </a:solidFill>
                <a:latin typeface="Corbel" pitchFamily="34" charset="0"/>
              </a:rPr>
              <a:t>xecutes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 the queries to get the result set</a:t>
            </a:r>
          </a:p>
          <a:p>
            <a:pPr marL="457200" indent="-457200">
              <a:buAutoNum type="arabicPeriod"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W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hen results are returned, then it processes the data</a:t>
            </a:r>
          </a:p>
          <a:p>
            <a:pPr marL="457200" indent="-457200">
              <a:buAutoNum type="arabicPeriod"/>
            </a:pPr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  <a:latin typeface="Corbel" pitchFamily="34" charset="0"/>
              </a:rPr>
              <a:t>F</a:t>
            </a:r>
            <a:r>
              <a:rPr lang="en-IN" sz="2000" b="1" dirty="0" err="1" smtClean="0">
                <a:solidFill>
                  <a:schemeClr val="accent4">
                    <a:lumMod val="50000"/>
                  </a:schemeClr>
                </a:solidFill>
                <a:latin typeface="Corbel" pitchFamily="34" charset="0"/>
              </a:rPr>
              <a:t>inally</a:t>
            </a:r>
            <a:r>
              <a:rPr lang="en-IN" sz="2000" b="1" dirty="0" smtClean="0">
                <a:solidFill>
                  <a:schemeClr val="accent4">
                    <a:lumMod val="50000"/>
                  </a:schemeClr>
                </a:solidFill>
                <a:latin typeface="Corbel" pitchFamily="34" charset="0"/>
              </a:rPr>
              <a:t>, the connection is closed</a:t>
            </a:r>
            <a:endParaRPr lang="en-IN" sz="2000" b="1" dirty="0">
              <a:solidFill>
                <a:schemeClr val="accent4">
                  <a:lumMod val="50000"/>
                </a:schemeClr>
              </a:solidFill>
              <a:latin typeface="Corbel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>
                <a:latin typeface="Corbel" pitchFamily="34" charset="0"/>
              </a:rPr>
              <a:t>Steps In JDBC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Java_jdbc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3929066"/>
            <a:ext cx="8858312" cy="2786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Problems With JDBC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JDBC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makes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US" sz="2400" dirty="0" smtClean="0">
                <a:latin typeface="Corbel" pitchFamily="34" charset="0"/>
              </a:rPr>
              <a:t> code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tightly coupled </a:t>
            </a:r>
            <a:r>
              <a:rPr lang="en-US" sz="2400" dirty="0" smtClean="0">
                <a:latin typeface="Corbel" pitchFamily="34" charset="0"/>
              </a:rPr>
              <a:t>to the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database schema </a:t>
            </a:r>
            <a:r>
              <a:rPr lang="en-US" sz="2400" dirty="0" smtClean="0">
                <a:latin typeface="Corbel" pitchFamily="34" charset="0"/>
              </a:rPr>
              <a:t> </a:t>
            </a:r>
            <a:r>
              <a:rPr lang="en-US" sz="2400" dirty="0" err="1" smtClean="0">
                <a:latin typeface="Corbel" pitchFamily="34" charset="0"/>
              </a:rPr>
              <a:t>i.e</a:t>
            </a:r>
            <a:r>
              <a:rPr lang="en-US" sz="2400" dirty="0" smtClean="0"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any change </a:t>
            </a:r>
            <a:r>
              <a:rPr lang="en-US" sz="2400" dirty="0" smtClean="0">
                <a:latin typeface="Corbel" pitchFamily="34" charset="0"/>
              </a:rPr>
              <a:t>in the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database schema </a:t>
            </a:r>
            <a:r>
              <a:rPr lang="en-US" sz="2400" dirty="0" smtClean="0">
                <a:latin typeface="Corbel" pitchFamily="34" charset="0"/>
              </a:rPr>
              <a:t>, like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renaming</a:t>
            </a:r>
            <a:r>
              <a:rPr lang="en-US" sz="2400" dirty="0" smtClean="0">
                <a:latin typeface="Corbel" pitchFamily="34" charset="0"/>
              </a:rPr>
              <a:t> a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column</a:t>
            </a:r>
            <a:r>
              <a:rPr lang="en-US" sz="2400" dirty="0" smtClean="0"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effects</a:t>
            </a:r>
            <a:r>
              <a:rPr lang="en-US" sz="2400" dirty="0" smtClean="0"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JDBC</a:t>
            </a:r>
            <a:r>
              <a:rPr lang="en-US" sz="2400" dirty="0" smtClean="0">
                <a:latin typeface="Corbel" pitchFamily="34" charset="0"/>
              </a:rPr>
              <a:t> written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Java code</a:t>
            </a:r>
            <a:r>
              <a:rPr lang="en-US" sz="2400" dirty="0" smtClean="0">
                <a:latin typeface="Corbel" pitchFamily="34" charset="0"/>
              </a:rPr>
              <a:t>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Developer</a:t>
            </a:r>
            <a:r>
              <a:rPr lang="en-US" sz="2400" dirty="0" smtClean="0">
                <a:latin typeface="Corbel" pitchFamily="34" charset="0"/>
              </a:rPr>
              <a:t> has to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write</a:t>
            </a:r>
            <a:r>
              <a:rPr lang="en-US" sz="2400" dirty="0" smtClean="0">
                <a:latin typeface="Corbel" pitchFamily="34" charset="0"/>
              </a:rPr>
              <a:t> a lot of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boilerplate code </a:t>
            </a:r>
            <a:r>
              <a:rPr lang="en-US" sz="2400" dirty="0" smtClean="0">
                <a:latin typeface="Corbel" pitchFamily="34" charset="0"/>
              </a:rPr>
              <a:t>like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opening the connection</a:t>
            </a:r>
            <a:r>
              <a:rPr lang="en-US" sz="2400" dirty="0" smtClean="0">
                <a:latin typeface="Corbel" pitchFamily="34" charset="0"/>
              </a:rPr>
              <a:t> ,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creating </a:t>
            </a: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PreparedStatement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, traversing through the records</a:t>
            </a:r>
            <a:r>
              <a:rPr lang="en-US" sz="2400" dirty="0" smtClean="0">
                <a:latin typeface="Corbel" pitchFamily="34" charset="0"/>
              </a:rPr>
              <a:t> ,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closing the connection </a:t>
            </a:r>
            <a:r>
              <a:rPr lang="en-US" sz="2400" dirty="0" smtClean="0">
                <a:latin typeface="Corbel" pitchFamily="34" charset="0"/>
              </a:rPr>
              <a:t>etc.</a:t>
            </a:r>
          </a:p>
          <a:p>
            <a:endParaRPr lang="en-US" sz="24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2112</TotalTime>
  <Words>1099</Words>
  <Application>Microsoft Office PowerPoint</Application>
  <PresentationFormat>On-screen Show (4:3)</PresentationFormat>
  <Paragraphs>331</Paragraphs>
  <Slides>37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Civic</vt:lpstr>
      <vt:lpstr>INTRODUCTION TO HIBERNATE</vt:lpstr>
      <vt:lpstr>Today’s Agenda</vt:lpstr>
      <vt:lpstr>What Is Hibernate ?</vt:lpstr>
      <vt:lpstr>Application Layers</vt:lpstr>
      <vt:lpstr>What Is Hibernate Based Upon?</vt:lpstr>
      <vt:lpstr>Why Was Hibernate Developed ?</vt:lpstr>
      <vt:lpstr> What Is JDBC ?</vt:lpstr>
      <vt:lpstr> Steps In JDBC</vt:lpstr>
      <vt:lpstr>Problems With JDBC</vt:lpstr>
      <vt:lpstr>Problems With JDBC</vt:lpstr>
      <vt:lpstr>Problems With JDBC</vt:lpstr>
      <vt:lpstr>An  Inefficient  Solution</vt:lpstr>
      <vt:lpstr>An  Inefficient  Solution</vt:lpstr>
      <vt:lpstr>The Problems &amp; Solution</vt:lpstr>
      <vt:lpstr>Problems With JDBC</vt:lpstr>
      <vt:lpstr>Problems With JDBC</vt:lpstr>
      <vt:lpstr>What Is An ORM?</vt:lpstr>
      <vt:lpstr>What Does An ORM Do ?</vt:lpstr>
      <vt:lpstr>What Does An ORM Do ?</vt:lpstr>
      <vt:lpstr>Top 12 Features Of Hibernate</vt:lpstr>
      <vt:lpstr>Top 12 Features Of Hibernate</vt:lpstr>
      <vt:lpstr>Top 12 Features Of Hibernate</vt:lpstr>
      <vt:lpstr>Top 12 Features Of Hibernate</vt:lpstr>
      <vt:lpstr>Top 12 Features Of Hibernate</vt:lpstr>
      <vt:lpstr>Top 12 Features Of Hibernate</vt:lpstr>
      <vt:lpstr>Top 12 Features Of Hibernate</vt:lpstr>
      <vt:lpstr>Disadvantages Of Hibernate</vt:lpstr>
      <vt:lpstr>Disadvantages Of Hibernate</vt:lpstr>
      <vt:lpstr>History Of Hibernate</vt:lpstr>
      <vt:lpstr>Alternates To Hibernate</vt:lpstr>
      <vt:lpstr>Why Should We Learn Hibernate  In 2020 ?</vt:lpstr>
      <vt:lpstr>Where Java Stands Today ?</vt:lpstr>
      <vt:lpstr>Why Should We Learn Hibernate  In 2020 ?</vt:lpstr>
      <vt:lpstr>Why Should We Learn Hibernate  In 2020 ?</vt:lpstr>
      <vt:lpstr>Job Market</vt:lpstr>
      <vt:lpstr>Mail To SCA</vt:lpstr>
      <vt:lpstr>Mail To SCA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Sachin</dc:creator>
  <cp:lastModifiedBy>Sachin</cp:lastModifiedBy>
  <cp:revision>256</cp:revision>
  <dcterms:created xsi:type="dcterms:W3CDTF">2014-01-22T20:27:14Z</dcterms:created>
  <dcterms:modified xsi:type="dcterms:W3CDTF">2020-09-02T06:22:23Z</dcterms:modified>
</cp:coreProperties>
</file>