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3" r:id="rId5"/>
    <p:sldId id="269" r:id="rId6"/>
    <p:sldId id="267" r:id="rId7"/>
    <p:sldId id="268" r:id="rId8"/>
    <p:sldId id="260" r:id="rId9"/>
    <p:sldId id="274" r:id="rId10"/>
    <p:sldId id="275" r:id="rId11"/>
    <p:sldId id="273" r:id="rId12"/>
    <p:sldId id="266" r:id="rId13"/>
    <p:sldId id="271" r:id="rId14"/>
    <p:sldId id="276"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6C15B-671A-4DFE-A070-4BF494D3C5A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22308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C15B-671A-4DFE-A070-4BF494D3C5A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186691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C15B-671A-4DFE-A070-4BF494D3C5A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298608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C15B-671A-4DFE-A070-4BF494D3C5A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141577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6C15B-671A-4DFE-A070-4BF494D3C5A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1180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6C15B-671A-4DFE-A070-4BF494D3C5A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376466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6C15B-671A-4DFE-A070-4BF494D3C5AB}" type="datetimeFigureOut">
              <a:rPr lang="en-US" smtClean="0"/>
              <a:pPr/>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229730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6C15B-671A-4DFE-A070-4BF494D3C5AB}" type="datetimeFigureOut">
              <a:rPr lang="en-US" smtClean="0"/>
              <a:pPr/>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123304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6C15B-671A-4DFE-A070-4BF494D3C5AB}" type="datetimeFigureOut">
              <a:rPr lang="en-US" smtClean="0"/>
              <a:pPr/>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118431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6C15B-671A-4DFE-A070-4BF494D3C5A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383979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6C15B-671A-4DFE-A070-4BF494D3C5A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52871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6C15B-671A-4DFE-A070-4BF494D3C5AB}" type="datetimeFigureOut">
              <a:rPr lang="en-US" smtClean="0"/>
              <a:pPr/>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4BD94-6803-4BF0-B8D4-A37DBEDE285D}" type="slidenum">
              <a:rPr lang="en-US" smtClean="0"/>
              <a:pPr/>
              <a:t>‹#›</a:t>
            </a:fld>
            <a:endParaRPr lang="en-US"/>
          </a:p>
        </p:txBody>
      </p:sp>
    </p:spTree>
    <p:extLst>
      <p:ext uri="{BB962C8B-B14F-4D97-AF65-F5344CB8AC3E}">
        <p14:creationId xmlns:p14="http://schemas.microsoft.com/office/powerpoint/2010/main" xmlns="" val="420260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3rd%20review%20orb%20code.docx" TargetMode="External"/><Relationship Id="rId2" Type="http://schemas.openxmlformats.org/officeDocument/2006/relationships/hyperlink" Target="file:///F:\Project%20Hyperlink.docx" TargetMode="External"/><Relationship Id="rId1" Type="http://schemas.openxmlformats.org/officeDocument/2006/relationships/slideLayout" Target="../slideLayouts/slideLayout2.xml"/><Relationship Id="rId4" Type="http://schemas.openxmlformats.org/officeDocument/2006/relationships/hyperlink" Target="BATCH%2020%20VIDEO.mp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84" y="849978"/>
            <a:ext cx="12287784" cy="1136978"/>
          </a:xfrm>
          <a:prstGeom prst="rect">
            <a:avLst/>
          </a:prstGeom>
          <a:noFill/>
        </p:spPr>
        <p:txBody>
          <a:bodyPr wrap="square" rtlCol="0">
            <a:spAutoFit/>
          </a:bodyPr>
          <a:lstStyle/>
          <a:p>
            <a:pPr algn="ctr"/>
            <a:r>
              <a:rPr lang="en-US" sz="1697" dirty="0"/>
              <a:t>[Educational </a:t>
            </a:r>
            <a:r>
              <a:rPr lang="en-US" sz="1697" dirty="0" err="1"/>
              <a:t>Service:SNR</a:t>
            </a:r>
            <a:r>
              <a:rPr lang="en-US" sz="1697" dirty="0"/>
              <a:t> Sons Charitable Trust][</a:t>
            </a:r>
            <a:r>
              <a:rPr lang="en-US" sz="1697" dirty="0" err="1"/>
              <a:t>Autonomus</a:t>
            </a:r>
            <a:r>
              <a:rPr lang="en-US" sz="1697" dirty="0"/>
              <a:t> Institution, Accredited by NAAC with ‘A’ Grade]</a:t>
            </a:r>
          </a:p>
          <a:p>
            <a:pPr algn="ctr"/>
            <a:r>
              <a:rPr lang="en-US" sz="1697" dirty="0"/>
              <a:t>[Approved by AICTE and Permanently Affiliated to Anna University, Chennai]</a:t>
            </a:r>
          </a:p>
          <a:p>
            <a:pPr algn="ctr"/>
            <a:r>
              <a:rPr lang="en-US" sz="1697" dirty="0"/>
              <a:t>[ISO 9001-2008 Certified and All Eligible </a:t>
            </a:r>
            <a:r>
              <a:rPr lang="en-US" sz="1697" dirty="0" err="1"/>
              <a:t>Programmes</a:t>
            </a:r>
            <a:r>
              <a:rPr lang="en-US" sz="1697" dirty="0"/>
              <a:t> Accredited by NBA]</a:t>
            </a:r>
          </a:p>
          <a:p>
            <a:pPr algn="ctr"/>
            <a:r>
              <a:rPr lang="en-US" sz="1697" dirty="0" err="1"/>
              <a:t>Vattamalaipalayam</a:t>
            </a:r>
            <a:r>
              <a:rPr lang="en-US" sz="1697" dirty="0"/>
              <a:t>, N.G.G.O, Colony Post, Coimbatore-641022.</a:t>
            </a:r>
          </a:p>
        </p:txBody>
      </p:sp>
      <p:sp>
        <p:nvSpPr>
          <p:cNvPr id="5" name="TextBox 4"/>
          <p:cNvSpPr txBox="1"/>
          <p:nvPr/>
        </p:nvSpPr>
        <p:spPr>
          <a:xfrm>
            <a:off x="0" y="222785"/>
            <a:ext cx="12192000" cy="763927"/>
          </a:xfrm>
          <a:prstGeom prst="rect">
            <a:avLst/>
          </a:prstGeom>
          <a:noFill/>
        </p:spPr>
        <p:txBody>
          <a:bodyPr wrap="square" rtlCol="0">
            <a:spAutoFit/>
          </a:bodyPr>
          <a:lstStyle/>
          <a:p>
            <a:pPr algn="ctr"/>
            <a:r>
              <a:rPr lang="en-US" sz="4364" dirty="0"/>
              <a:t>SRI RAMAKRISHNA ENGINEERING COLLEGE</a:t>
            </a:r>
          </a:p>
        </p:txBody>
      </p:sp>
      <p:pic>
        <p:nvPicPr>
          <p:cNvPr id="6" name="Picture 5"/>
          <p:cNvPicPr>
            <a:picLocks noChangeAspect="1"/>
          </p:cNvPicPr>
          <p:nvPr/>
        </p:nvPicPr>
        <p:blipFill>
          <a:blip r:embed="rId2" cstate="print"/>
          <a:stretch>
            <a:fillRect/>
          </a:stretch>
        </p:blipFill>
        <p:spPr>
          <a:xfrm>
            <a:off x="10997869" y="374371"/>
            <a:ext cx="1194131" cy="1131973"/>
          </a:xfrm>
          <a:prstGeom prst="rect">
            <a:avLst/>
          </a:prstGeom>
        </p:spPr>
      </p:pic>
      <p:pic>
        <p:nvPicPr>
          <p:cNvPr id="7" name="Picture 6"/>
          <p:cNvPicPr>
            <a:picLocks noChangeAspect="1"/>
          </p:cNvPicPr>
          <p:nvPr/>
        </p:nvPicPr>
        <p:blipFill>
          <a:blip r:embed="rId3" cstate="print"/>
          <a:stretch>
            <a:fillRect/>
          </a:stretch>
        </p:blipFill>
        <p:spPr>
          <a:xfrm>
            <a:off x="206227" y="374372"/>
            <a:ext cx="982424" cy="1134282"/>
          </a:xfrm>
          <a:prstGeom prst="rect">
            <a:avLst/>
          </a:prstGeom>
        </p:spPr>
      </p:pic>
      <p:sp>
        <p:nvSpPr>
          <p:cNvPr id="8" name="TextBox 7"/>
          <p:cNvSpPr txBox="1"/>
          <p:nvPr/>
        </p:nvSpPr>
        <p:spPr>
          <a:xfrm>
            <a:off x="887115" y="2723333"/>
            <a:ext cx="10361189" cy="954107"/>
          </a:xfrm>
          <a:prstGeom prst="rect">
            <a:avLst/>
          </a:prstGeom>
          <a:noFill/>
        </p:spPr>
        <p:txBody>
          <a:bodyPr wrap="square" rtlCol="0">
            <a:spAutoFit/>
          </a:bodyPr>
          <a:lstStyle/>
          <a:p>
            <a:pPr algn="ctr"/>
            <a:r>
              <a:rPr lang="en-US" sz="2800" b="1" dirty="0" smtClean="0">
                <a:latin typeface="Garamond" pitchFamily="18" charset="0"/>
                <a:cs typeface="Times New Roman" pitchFamily="18" charset="0"/>
              </a:rPr>
              <a:t>PALM PATTERN RECOGNITION USING FEATURE DETECTION</a:t>
            </a:r>
            <a:endParaRPr lang="en-US" sz="2800" dirty="0" smtClean="0">
              <a:latin typeface="Times New Roman" pitchFamily="18" charset="0"/>
              <a:cs typeface="Times New Roman" pitchFamily="18" charset="0"/>
            </a:endParaRPr>
          </a:p>
        </p:txBody>
      </p:sp>
      <p:sp>
        <p:nvSpPr>
          <p:cNvPr id="12" name="Rectangle 11"/>
          <p:cNvSpPr/>
          <p:nvPr/>
        </p:nvSpPr>
        <p:spPr>
          <a:xfrm>
            <a:off x="723334" y="4817660"/>
            <a:ext cx="11136574" cy="1384995"/>
          </a:xfrm>
          <a:prstGeom prst="rect">
            <a:avLst/>
          </a:prstGeom>
        </p:spPr>
        <p:txBody>
          <a:bodyPr wrap="square">
            <a:spAutoFit/>
          </a:bodyPr>
          <a:lstStyle/>
          <a:p>
            <a:r>
              <a:rPr lang="en-US" sz="2400" dirty="0" smtClean="0">
                <a:latin typeface="Garamond" pitchFamily="18" charset="0"/>
              </a:rPr>
              <a:t>Presented by,								Guided by,</a:t>
            </a:r>
          </a:p>
          <a:p>
            <a:pPr lvl="2"/>
            <a:r>
              <a:rPr lang="en-US" sz="2000" dirty="0" err="1" smtClean="0">
                <a:latin typeface="Garamond" pitchFamily="18" charset="0"/>
              </a:rPr>
              <a:t>Jayamathan.S</a:t>
            </a:r>
            <a:r>
              <a:rPr lang="en-US" sz="2000" dirty="0" smtClean="0">
                <a:latin typeface="Garamond" pitchFamily="18" charset="0"/>
              </a:rPr>
              <a:t>(1302038)							Ms </a:t>
            </a:r>
            <a:r>
              <a:rPr lang="en-US" sz="2000" dirty="0" err="1" smtClean="0">
                <a:latin typeface="Garamond" pitchFamily="18" charset="0"/>
              </a:rPr>
              <a:t>V.Sangeetha</a:t>
            </a:r>
            <a:endParaRPr lang="en-US" sz="2000" dirty="0" smtClean="0">
              <a:latin typeface="Garamond" pitchFamily="18" charset="0"/>
            </a:endParaRPr>
          </a:p>
          <a:p>
            <a:pPr lvl="2"/>
            <a:r>
              <a:rPr lang="en-US" sz="2000" dirty="0" err="1" smtClean="0">
                <a:latin typeface="Garamond" pitchFamily="18" charset="0"/>
              </a:rPr>
              <a:t>Kishorr.S.R</a:t>
            </a:r>
            <a:r>
              <a:rPr lang="en-US" sz="2000" dirty="0" smtClean="0">
                <a:latin typeface="Garamond" pitchFamily="18" charset="0"/>
              </a:rPr>
              <a:t>(1302046)							AP(</a:t>
            </a:r>
            <a:r>
              <a:rPr lang="en-US" sz="2000" dirty="0" err="1" smtClean="0">
                <a:latin typeface="Garamond" pitchFamily="18" charset="0"/>
              </a:rPr>
              <a:t>Sr.G</a:t>
            </a:r>
            <a:r>
              <a:rPr lang="en-US" sz="2000" dirty="0" smtClean="0">
                <a:latin typeface="Garamond" pitchFamily="18" charset="0"/>
              </a:rPr>
              <a:t>)/ECE</a:t>
            </a:r>
          </a:p>
          <a:p>
            <a:pPr lvl="2"/>
            <a:r>
              <a:rPr lang="en-US" sz="2000" dirty="0" err="1" smtClean="0">
                <a:latin typeface="Garamond" pitchFamily="18" charset="0"/>
              </a:rPr>
              <a:t>Dheena</a:t>
            </a:r>
            <a:r>
              <a:rPr lang="en-US" sz="2000" dirty="0" smtClean="0">
                <a:latin typeface="Garamond" pitchFamily="18" charset="0"/>
              </a:rPr>
              <a:t> </a:t>
            </a:r>
            <a:r>
              <a:rPr lang="en-US" sz="2000" dirty="0" err="1" smtClean="0">
                <a:latin typeface="Garamond" pitchFamily="18" charset="0"/>
              </a:rPr>
              <a:t>Dhayalan.T</a:t>
            </a:r>
            <a:r>
              <a:rPr lang="en-US" sz="2000" dirty="0" smtClean="0">
                <a:latin typeface="Garamond" pitchFamily="18" charset="0"/>
              </a:rPr>
              <a:t>(1302058)</a:t>
            </a:r>
            <a:endParaRPr lang="en-US" sz="2000" dirty="0">
              <a:latin typeface="Garamond" pitchFamily="18" charset="0"/>
            </a:endParaRPr>
          </a:p>
        </p:txBody>
      </p:sp>
    </p:spTree>
    <p:extLst>
      <p:ext uri="{BB962C8B-B14F-4D97-AF65-F5344CB8AC3E}">
        <p14:creationId xmlns:p14="http://schemas.microsoft.com/office/powerpoint/2010/main" xmlns="" val="148818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pitchFamily="18" charset="0"/>
              </a:rPr>
              <a:t>EXPERIMENTAL RESULTS</a:t>
            </a:r>
            <a:br>
              <a:rPr lang="en-US" b="1" dirty="0" smtClean="0">
                <a:latin typeface="Garamond" pitchFamily="18" charset="0"/>
              </a:rPr>
            </a:br>
            <a:endParaRPr lang="en-US" dirty="0"/>
          </a:p>
        </p:txBody>
      </p:sp>
      <p:pic>
        <p:nvPicPr>
          <p:cNvPr id="5" name="Content Placeholder 4" descr="sift output.PNG"/>
          <p:cNvPicPr>
            <a:picLocks noGrp="1" noChangeAspect="1"/>
          </p:cNvPicPr>
          <p:nvPr>
            <p:ph sz="half" idx="1"/>
          </p:nvPr>
        </p:nvPicPr>
        <p:blipFill>
          <a:blip r:embed="rId2" cstate="print"/>
          <a:stretch>
            <a:fillRect/>
          </a:stretch>
        </p:blipFill>
        <p:spPr>
          <a:xfrm>
            <a:off x="838200" y="2175292"/>
            <a:ext cx="5181600" cy="3652003"/>
          </a:xfrm>
        </p:spPr>
      </p:pic>
      <p:pic>
        <p:nvPicPr>
          <p:cNvPr id="6" name="Content Placeholder 5" descr="orb output 1.PNG"/>
          <p:cNvPicPr>
            <a:picLocks noGrp="1" noChangeAspect="1"/>
          </p:cNvPicPr>
          <p:nvPr>
            <p:ph sz="half" idx="2"/>
          </p:nvPr>
        </p:nvPicPr>
        <p:blipFill>
          <a:blip r:embed="rId3" cstate="print"/>
          <a:stretch>
            <a:fillRect/>
          </a:stretch>
        </p:blipFill>
        <p:spPr>
          <a:xfrm>
            <a:off x="6172200" y="2169045"/>
            <a:ext cx="5181600" cy="3664498"/>
          </a:xfrm>
        </p:spPr>
      </p:pic>
      <p:sp>
        <p:nvSpPr>
          <p:cNvPr id="7" name="TextBox 6"/>
          <p:cNvSpPr txBox="1"/>
          <p:nvPr/>
        </p:nvSpPr>
        <p:spPr>
          <a:xfrm>
            <a:off x="873458" y="1746913"/>
            <a:ext cx="5145206" cy="400110"/>
          </a:xfrm>
          <a:prstGeom prst="rect">
            <a:avLst/>
          </a:prstGeom>
          <a:noFill/>
        </p:spPr>
        <p:txBody>
          <a:bodyPr wrap="square" rtlCol="0">
            <a:spAutoFit/>
          </a:bodyPr>
          <a:lstStyle/>
          <a:p>
            <a:pPr algn="ctr"/>
            <a:r>
              <a:rPr lang="en-US" sz="2000" dirty="0" smtClean="0">
                <a:latin typeface="Garamond" pitchFamily="18" charset="0"/>
              </a:rPr>
              <a:t>SIFT Experimental Result </a:t>
            </a:r>
            <a:endParaRPr lang="en-US" sz="2000" dirty="0">
              <a:latin typeface="Garamond" pitchFamily="18" charset="0"/>
            </a:endParaRPr>
          </a:p>
        </p:txBody>
      </p:sp>
      <p:sp>
        <p:nvSpPr>
          <p:cNvPr id="8" name="TextBox 7"/>
          <p:cNvSpPr txBox="1"/>
          <p:nvPr/>
        </p:nvSpPr>
        <p:spPr>
          <a:xfrm>
            <a:off x="6223379" y="1801504"/>
            <a:ext cx="5240739" cy="400110"/>
          </a:xfrm>
          <a:prstGeom prst="rect">
            <a:avLst/>
          </a:prstGeom>
          <a:noFill/>
        </p:spPr>
        <p:txBody>
          <a:bodyPr wrap="square" rtlCol="0">
            <a:spAutoFit/>
          </a:bodyPr>
          <a:lstStyle/>
          <a:p>
            <a:pPr algn="ctr"/>
            <a:r>
              <a:rPr lang="en-US" sz="2000" dirty="0" smtClean="0">
                <a:latin typeface="Garamond" pitchFamily="18" charset="0"/>
              </a:rPr>
              <a:t>ORB Experimental Result</a:t>
            </a:r>
            <a:endParaRPr lang="en-US" sz="2000" dirty="0">
              <a:latin typeface="Garamond"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Garamond" pitchFamily="18" charset="0"/>
              </a:rPr>
              <a:t>Analysis</a:t>
            </a:r>
            <a:endParaRPr lang="en-US" b="1" dirty="0">
              <a:latin typeface="Garamond" pitchFamily="18" charset="0"/>
            </a:endParaRPr>
          </a:p>
        </p:txBody>
      </p:sp>
      <p:sp>
        <p:nvSpPr>
          <p:cNvPr id="3" name="Content Placeholder 2"/>
          <p:cNvSpPr>
            <a:spLocks noGrp="1"/>
          </p:cNvSpPr>
          <p:nvPr>
            <p:ph idx="1"/>
          </p:nvPr>
        </p:nvSpPr>
        <p:spPr/>
        <p:txBody>
          <a:bodyPr/>
          <a:lstStyle/>
          <a:p>
            <a:pPr>
              <a:lnSpc>
                <a:spcPct val="150000"/>
              </a:lnSpc>
              <a:buFont typeface="Courier New" pitchFamily="49" charset="0"/>
              <a:buChar char="o"/>
            </a:pPr>
            <a:r>
              <a:rPr lang="en-US" sz="2400" dirty="0" smtClean="0">
                <a:latin typeface="Garamond" pitchFamily="18" charset="0"/>
              </a:rPr>
              <a:t> Existing methods and algorithms results in negative effects when more key points are taken for analysis</a:t>
            </a:r>
          </a:p>
          <a:p>
            <a:pPr>
              <a:lnSpc>
                <a:spcPct val="150000"/>
              </a:lnSpc>
              <a:buFont typeface="Courier New" pitchFamily="49" charset="0"/>
              <a:buChar char="o"/>
            </a:pPr>
            <a:r>
              <a:rPr lang="en-US" sz="2400" dirty="0" smtClean="0">
                <a:latin typeface="Garamond" pitchFamily="18" charset="0"/>
              </a:rPr>
              <a:t>Also oil, moisture on hand will also affects the accuracy</a:t>
            </a:r>
          </a:p>
          <a:p>
            <a:pPr>
              <a:lnSpc>
                <a:spcPct val="150000"/>
              </a:lnSpc>
              <a:buFont typeface="Courier New" pitchFamily="49" charset="0"/>
              <a:buChar char="o"/>
            </a:pPr>
            <a:r>
              <a:rPr lang="en-US" sz="2400" dirty="0" smtClean="0">
                <a:latin typeface="Garamond" pitchFamily="18" charset="0"/>
              </a:rPr>
              <a:t> SIFT algorithm produces high accuracy even when more key points are taken and its results does not alter even with moisture and oil surfaces</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684" y="423081"/>
            <a:ext cx="11482316" cy="523220"/>
          </a:xfrm>
          <a:prstGeom prst="rect">
            <a:avLst/>
          </a:prstGeom>
          <a:noFill/>
        </p:spPr>
        <p:txBody>
          <a:bodyPr wrap="square" rtlCol="0">
            <a:spAutoFit/>
          </a:bodyPr>
          <a:lstStyle/>
          <a:p>
            <a:r>
              <a:rPr lang="en-US" sz="2800" b="1" dirty="0" smtClean="0">
                <a:latin typeface="Garamond" pitchFamily="18" charset="0"/>
              </a:rPr>
              <a:t>COMPARISON </a:t>
            </a:r>
            <a:endParaRPr lang="en-US" sz="2800" b="1" dirty="0">
              <a:latin typeface="Garamond" pitchFamily="18" charset="0"/>
            </a:endParaRPr>
          </a:p>
        </p:txBody>
      </p:sp>
      <p:sp>
        <p:nvSpPr>
          <p:cNvPr id="4" name="TextBox 3"/>
          <p:cNvSpPr txBox="1"/>
          <p:nvPr/>
        </p:nvSpPr>
        <p:spPr>
          <a:xfrm>
            <a:off x="832509" y="1433015"/>
            <a:ext cx="5800299" cy="3631763"/>
          </a:xfrm>
          <a:prstGeom prst="rect">
            <a:avLst/>
          </a:prstGeom>
          <a:noFill/>
        </p:spPr>
        <p:txBody>
          <a:bodyPr wrap="square" rtlCol="0">
            <a:spAutoFit/>
          </a:bodyPr>
          <a:lstStyle/>
          <a:p>
            <a:r>
              <a:rPr lang="en-US" sz="2400" dirty="0" smtClean="0">
                <a:latin typeface="Garamond" pitchFamily="18" charset="0"/>
              </a:rPr>
              <a:t>EXISTING</a:t>
            </a:r>
            <a:r>
              <a:rPr lang="en-US" dirty="0" smtClean="0"/>
              <a:t>					</a:t>
            </a:r>
            <a:endParaRPr lang="en-US" sz="2400" dirty="0" smtClean="0">
              <a:latin typeface="Garamond" pitchFamily="18" charset="0"/>
            </a:endParaRPr>
          </a:p>
          <a:p>
            <a:endParaRPr lang="en-US" sz="2400" dirty="0" smtClean="0">
              <a:latin typeface="Garamond" pitchFamily="18" charset="0"/>
            </a:endParaRPr>
          </a:p>
          <a:p>
            <a:pPr>
              <a:buFont typeface="Courier New" pitchFamily="49" charset="0"/>
              <a:buChar char="o"/>
            </a:pPr>
            <a:r>
              <a:rPr lang="en-US" sz="2400" dirty="0" smtClean="0">
                <a:latin typeface="Garamond" pitchFamily="18" charset="0"/>
              </a:rPr>
              <a:t> </a:t>
            </a:r>
            <a:r>
              <a:rPr lang="en-US" sz="2000" dirty="0" smtClean="0">
                <a:latin typeface="Garamond" pitchFamily="18" charset="0"/>
              </a:rPr>
              <a:t>Oriented fast and rotated BRIEF transform	</a:t>
            </a:r>
          </a:p>
          <a:p>
            <a:pPr>
              <a:buFont typeface="Courier New" pitchFamily="49" charset="0"/>
              <a:buChar char="o"/>
            </a:pPr>
            <a:endParaRPr lang="en-US" sz="2000" dirty="0" smtClean="0">
              <a:latin typeface="Garamond" pitchFamily="18" charset="0"/>
            </a:endParaRPr>
          </a:p>
          <a:p>
            <a:pPr>
              <a:buFont typeface="Courier New" pitchFamily="49" charset="0"/>
              <a:buChar char="o"/>
            </a:pPr>
            <a:r>
              <a:rPr lang="en-US" sz="2000" dirty="0" smtClean="0">
                <a:latin typeface="Garamond" pitchFamily="18" charset="0"/>
              </a:rPr>
              <a:t> Oil on the fingers, moisture and dirt have negative         effect on recognition performance</a:t>
            </a:r>
          </a:p>
          <a:p>
            <a:pPr>
              <a:buFont typeface="Courier New" pitchFamily="49" charset="0"/>
              <a:buChar char="o"/>
            </a:pPr>
            <a:endParaRPr lang="en-US" sz="2000" dirty="0" smtClean="0">
              <a:latin typeface="Garamond" pitchFamily="18" charset="0"/>
            </a:endParaRPr>
          </a:p>
          <a:p>
            <a:pPr>
              <a:buFont typeface="Courier New" pitchFamily="49" charset="0"/>
              <a:buChar char="o"/>
            </a:pPr>
            <a:r>
              <a:rPr lang="en-US" sz="2000" dirty="0" smtClean="0">
                <a:latin typeface="Garamond" pitchFamily="18" charset="0"/>
              </a:rPr>
              <a:t> Accuracy is affected when more </a:t>
            </a:r>
            <a:r>
              <a:rPr lang="en-US" sz="2000" dirty="0" err="1" smtClean="0">
                <a:latin typeface="Garamond" pitchFamily="18" charset="0"/>
              </a:rPr>
              <a:t>keypoints</a:t>
            </a:r>
            <a:r>
              <a:rPr lang="en-US" sz="2000" dirty="0" smtClean="0">
                <a:latin typeface="Garamond" pitchFamily="18" charset="0"/>
              </a:rPr>
              <a:t> are taken for consideration</a:t>
            </a:r>
          </a:p>
          <a:p>
            <a:endParaRPr lang="en-US" sz="2000" dirty="0" smtClean="0">
              <a:latin typeface="Garamond" pitchFamily="18" charset="0"/>
            </a:endParaRPr>
          </a:p>
          <a:p>
            <a:pPr>
              <a:buFont typeface="Courier New" pitchFamily="49" charset="0"/>
              <a:buChar char="o"/>
            </a:pPr>
            <a:endParaRPr lang="en-US" dirty="0">
              <a:latin typeface="Garamond" pitchFamily="18" charset="0"/>
            </a:endParaRPr>
          </a:p>
        </p:txBody>
      </p:sp>
      <p:sp>
        <p:nvSpPr>
          <p:cNvPr id="6" name="TextBox 5"/>
          <p:cNvSpPr txBox="1"/>
          <p:nvPr/>
        </p:nvSpPr>
        <p:spPr>
          <a:xfrm>
            <a:off x="6496334" y="1405717"/>
            <a:ext cx="5600130" cy="3354765"/>
          </a:xfrm>
          <a:prstGeom prst="rect">
            <a:avLst/>
          </a:prstGeom>
          <a:noFill/>
        </p:spPr>
        <p:txBody>
          <a:bodyPr wrap="square" rtlCol="0">
            <a:spAutoFit/>
          </a:bodyPr>
          <a:lstStyle/>
          <a:p>
            <a:r>
              <a:rPr lang="en-US" sz="2400" dirty="0" smtClean="0">
                <a:latin typeface="Garamond" pitchFamily="18" charset="0"/>
              </a:rPr>
              <a:t>PROPOSED</a:t>
            </a:r>
          </a:p>
          <a:p>
            <a:endParaRPr lang="en-US" sz="2400" dirty="0" smtClean="0">
              <a:latin typeface="Garamond" pitchFamily="18" charset="0"/>
            </a:endParaRPr>
          </a:p>
          <a:p>
            <a:pPr>
              <a:buFont typeface="Courier New" pitchFamily="49" charset="0"/>
              <a:buChar char="o"/>
            </a:pPr>
            <a:r>
              <a:rPr lang="en-US" sz="2400" dirty="0" smtClean="0">
                <a:latin typeface="Garamond" pitchFamily="18" charset="0"/>
              </a:rPr>
              <a:t> </a:t>
            </a:r>
            <a:r>
              <a:rPr lang="en-US" sz="2000" dirty="0" smtClean="0">
                <a:latin typeface="Garamond" pitchFamily="18" charset="0"/>
              </a:rPr>
              <a:t>Scale Invariant Feature Transform</a:t>
            </a:r>
          </a:p>
          <a:p>
            <a:pPr>
              <a:buFont typeface="Courier New" pitchFamily="49" charset="0"/>
              <a:buChar char="o"/>
            </a:pPr>
            <a:endParaRPr lang="en-US" sz="2000" dirty="0" smtClean="0">
              <a:latin typeface="Garamond" pitchFamily="18" charset="0"/>
            </a:endParaRPr>
          </a:p>
          <a:p>
            <a:pPr>
              <a:buFont typeface="Courier New" pitchFamily="49" charset="0"/>
              <a:buChar char="o"/>
            </a:pPr>
            <a:r>
              <a:rPr lang="en-US" sz="2000" dirty="0" smtClean="0">
                <a:latin typeface="Garamond" pitchFamily="18" charset="0"/>
              </a:rPr>
              <a:t>  Oil on the fingers, moisture and dirt will not effect on recognition performance</a:t>
            </a:r>
          </a:p>
          <a:p>
            <a:pPr>
              <a:buFont typeface="Courier New" pitchFamily="49" charset="0"/>
              <a:buChar char="o"/>
            </a:pPr>
            <a:endParaRPr lang="en-US" sz="2000" dirty="0" smtClean="0">
              <a:latin typeface="Garamond" pitchFamily="18" charset="0"/>
            </a:endParaRPr>
          </a:p>
          <a:p>
            <a:pPr>
              <a:buFont typeface="Courier New" pitchFamily="49" charset="0"/>
              <a:buChar char="o"/>
            </a:pPr>
            <a:r>
              <a:rPr lang="en-US" sz="2000" dirty="0" smtClean="0">
                <a:latin typeface="Garamond" pitchFamily="18" charset="0"/>
              </a:rPr>
              <a:t>Accuracy is maintained even when more </a:t>
            </a:r>
            <a:r>
              <a:rPr lang="en-US" sz="2000" dirty="0" err="1" smtClean="0">
                <a:latin typeface="Garamond" pitchFamily="18" charset="0"/>
              </a:rPr>
              <a:t>keypoints</a:t>
            </a:r>
            <a:r>
              <a:rPr lang="en-US" sz="2000" dirty="0" smtClean="0">
                <a:latin typeface="Garamond" pitchFamily="18" charset="0"/>
              </a:rPr>
              <a:t> are considered</a:t>
            </a:r>
          </a:p>
          <a:p>
            <a:endParaRPr lang="en-US" sz="2000" dirty="0" smtClean="0">
              <a:latin typeface="Garamond"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Garamond" pitchFamily="18" charset="0"/>
              </a:rPr>
              <a:t>CONCLUSION</a:t>
            </a:r>
            <a:endParaRPr lang="en-US" b="1" dirty="0">
              <a:latin typeface="Garamond" pitchFamily="18" charset="0"/>
            </a:endParaRPr>
          </a:p>
        </p:txBody>
      </p:sp>
      <p:sp>
        <p:nvSpPr>
          <p:cNvPr id="3" name="Content Placeholder 2"/>
          <p:cNvSpPr>
            <a:spLocks noGrp="1"/>
          </p:cNvSpPr>
          <p:nvPr>
            <p:ph idx="1"/>
          </p:nvPr>
        </p:nvSpPr>
        <p:spPr/>
        <p:txBody>
          <a:bodyPr/>
          <a:lstStyle/>
          <a:p>
            <a:pPr>
              <a:lnSpc>
                <a:spcPct val="150000"/>
              </a:lnSpc>
              <a:buNone/>
            </a:pPr>
            <a:r>
              <a:rPr lang="en-US" dirty="0" smtClean="0">
                <a:latin typeface="Garamond" pitchFamily="18" charset="0"/>
              </a:rPr>
              <a:t>   	Numerous studies have </a:t>
            </a:r>
            <a:r>
              <a:rPr lang="en-US" dirty="0" smtClean="0">
                <a:latin typeface="Garamond" pitchFamily="18" charset="0"/>
              </a:rPr>
              <a:t>revealed </a:t>
            </a:r>
            <a:r>
              <a:rPr lang="en-US" dirty="0" smtClean="0">
                <a:latin typeface="Garamond" pitchFamily="18" charset="0"/>
              </a:rPr>
              <a:t>that SIFT algorithm applied on palm pattern image has high accuracy due to its higher texture representation </a:t>
            </a:r>
            <a:r>
              <a:rPr lang="en-US" dirty="0" smtClean="0">
                <a:latin typeface="Garamond" pitchFamily="18" charset="0"/>
              </a:rPr>
              <a:t>ability. But it also has high </a:t>
            </a:r>
            <a:r>
              <a:rPr lang="en-US" dirty="0" smtClean="0">
                <a:latin typeface="Garamond" pitchFamily="18" charset="0"/>
              </a:rPr>
              <a:t>computational </a:t>
            </a:r>
            <a:r>
              <a:rPr lang="en-US" dirty="0" smtClean="0">
                <a:latin typeface="Garamond" pitchFamily="18" charset="0"/>
              </a:rPr>
              <a:t>burden. Future work includes that while operating on </a:t>
            </a:r>
            <a:r>
              <a:rPr lang="en-US" dirty="0" smtClean="0">
                <a:latin typeface="Garamond" pitchFamily="18" charset="0"/>
              </a:rPr>
              <a:t>real time images, </a:t>
            </a:r>
            <a:r>
              <a:rPr lang="en-US" dirty="0" smtClean="0">
                <a:latin typeface="Garamond" pitchFamily="18" charset="0"/>
              </a:rPr>
              <a:t>some </a:t>
            </a:r>
            <a:r>
              <a:rPr lang="en-US" dirty="0" smtClean="0">
                <a:latin typeface="Garamond" pitchFamily="18" charset="0"/>
              </a:rPr>
              <a:t>extended </a:t>
            </a:r>
            <a:r>
              <a:rPr lang="en-US" dirty="0" smtClean="0">
                <a:latin typeface="Garamond" pitchFamily="18" charset="0"/>
              </a:rPr>
              <a:t>methods are </a:t>
            </a:r>
            <a:r>
              <a:rPr lang="en-US" dirty="0" smtClean="0">
                <a:latin typeface="Garamond" pitchFamily="18" charset="0"/>
              </a:rPr>
              <a:t>implied </a:t>
            </a:r>
            <a:r>
              <a:rPr lang="en-US" dirty="0" smtClean="0">
                <a:latin typeface="Garamond" pitchFamily="18" charset="0"/>
              </a:rPr>
              <a:t>to </a:t>
            </a:r>
            <a:r>
              <a:rPr lang="en-US" dirty="0" smtClean="0">
                <a:latin typeface="Garamond" pitchFamily="18" charset="0"/>
              </a:rPr>
              <a:t>reduce computational burden for faster processing.</a:t>
            </a:r>
            <a:endParaRPr lang="en-US" dirty="0">
              <a:latin typeface="Garamond"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319" y="668740"/>
            <a:ext cx="11436824" cy="5755422"/>
          </a:xfrm>
          <a:prstGeom prst="rect">
            <a:avLst/>
          </a:prstGeom>
          <a:noFill/>
        </p:spPr>
        <p:txBody>
          <a:bodyPr wrap="square" rtlCol="0">
            <a:spAutoFit/>
          </a:bodyPr>
          <a:lstStyle/>
          <a:p>
            <a:r>
              <a:rPr lang="en-US" sz="2800" b="1" dirty="0" smtClean="0">
                <a:latin typeface="Garamond" pitchFamily="18" charset="0"/>
              </a:rPr>
              <a:t>Reference</a:t>
            </a:r>
          </a:p>
          <a:p>
            <a:endParaRPr lang="en-US" sz="2000" b="1" dirty="0" smtClean="0">
              <a:latin typeface="Garamond" pitchFamily="18" charset="0"/>
            </a:endParaRPr>
          </a:p>
          <a:p>
            <a:r>
              <a:rPr lang="en-US" sz="2000" dirty="0" smtClean="0">
                <a:latin typeface="Garamond" pitchFamily="18" charset="0"/>
              </a:rPr>
              <a:t>[1] </a:t>
            </a:r>
            <a:r>
              <a:rPr lang="en-US" sz="2000" dirty="0" err="1" smtClean="0">
                <a:latin typeface="Garamond" pitchFamily="18" charset="0"/>
              </a:rPr>
              <a:t>Sahar</a:t>
            </a:r>
            <a:r>
              <a:rPr lang="en-US" sz="2000" dirty="0" smtClean="0">
                <a:latin typeface="Garamond" pitchFamily="18" charset="0"/>
              </a:rPr>
              <a:t> </a:t>
            </a:r>
            <a:r>
              <a:rPr lang="en-US" sz="2000" dirty="0" err="1" smtClean="0">
                <a:latin typeface="Garamond" pitchFamily="18" charset="0"/>
              </a:rPr>
              <a:t>Bayoumi</a:t>
            </a:r>
            <a:r>
              <a:rPr lang="en-US" sz="2000" dirty="0" smtClean="0">
                <a:latin typeface="Garamond" pitchFamily="18" charset="0"/>
              </a:rPr>
              <a:t>, R. M. </a:t>
            </a:r>
            <a:r>
              <a:rPr lang="en-US" sz="2000" dirty="0" err="1" smtClean="0">
                <a:latin typeface="Garamond" pitchFamily="18" charset="0"/>
              </a:rPr>
              <a:t>Bolle</a:t>
            </a:r>
            <a:r>
              <a:rPr lang="en-US" sz="2000" dirty="0" smtClean="0">
                <a:latin typeface="Garamond" pitchFamily="18" charset="0"/>
              </a:rPr>
              <a:t>, and S. </a:t>
            </a:r>
            <a:r>
              <a:rPr lang="en-US" sz="2000" dirty="0" err="1" smtClean="0">
                <a:latin typeface="Garamond" pitchFamily="18" charset="0"/>
              </a:rPr>
              <a:t>Pankanti</a:t>
            </a:r>
            <a:r>
              <a:rPr lang="en-US" sz="2000" dirty="0" smtClean="0">
                <a:latin typeface="Garamond" pitchFamily="18" charset="0"/>
              </a:rPr>
              <a:t>, </a:t>
            </a:r>
            <a:r>
              <a:rPr lang="en-US" sz="2000" i="1" dirty="0" smtClean="0">
                <a:latin typeface="Garamond" pitchFamily="18" charset="0"/>
              </a:rPr>
              <a:t>Biometrics: Personal Identification Networked Society</a:t>
            </a:r>
            <a:r>
              <a:rPr lang="en-US" sz="2000" dirty="0" smtClean="0">
                <a:latin typeface="Garamond" pitchFamily="18" charset="0"/>
              </a:rPr>
              <a:t>. Norwell, MA, USA: </a:t>
            </a:r>
            <a:r>
              <a:rPr lang="en-US" sz="2000" dirty="0" err="1" smtClean="0">
                <a:latin typeface="Garamond" pitchFamily="18" charset="0"/>
              </a:rPr>
              <a:t>Kluwer</a:t>
            </a:r>
            <a:r>
              <a:rPr lang="en-US" sz="2000" dirty="0" smtClean="0">
                <a:latin typeface="Garamond" pitchFamily="18" charset="0"/>
              </a:rPr>
              <a:t>, 1999. </a:t>
            </a:r>
          </a:p>
          <a:p>
            <a:endParaRPr lang="en-US" sz="2000" dirty="0" smtClean="0">
              <a:latin typeface="Garamond" pitchFamily="18" charset="0"/>
            </a:endParaRPr>
          </a:p>
          <a:p>
            <a:r>
              <a:rPr lang="en-US" sz="2000" dirty="0" smtClean="0">
                <a:latin typeface="Garamond" pitchFamily="18" charset="0"/>
              </a:rPr>
              <a:t>[2]Y. </a:t>
            </a:r>
            <a:r>
              <a:rPr lang="en-US" sz="2000" dirty="0" err="1" smtClean="0">
                <a:latin typeface="Garamond" pitchFamily="18" charset="0"/>
              </a:rPr>
              <a:t>Hao</a:t>
            </a:r>
            <a:r>
              <a:rPr lang="en-US" sz="2000" dirty="0" smtClean="0">
                <a:latin typeface="Garamond" pitchFamily="18" charset="0"/>
              </a:rPr>
              <a:t>, S. Zhao, and J. Liu, “Local derivative pattern versus local binary pattern: Face recognition with high-order local pattern descriptor,” </a:t>
            </a:r>
            <a:r>
              <a:rPr lang="en-US" sz="2000" i="1" dirty="0" smtClean="0">
                <a:latin typeface="Garamond" pitchFamily="18" charset="0"/>
              </a:rPr>
              <a:t>IEEE Trans. Image Process.</a:t>
            </a:r>
            <a:r>
              <a:rPr lang="en-US" sz="2000" dirty="0" smtClean="0">
                <a:latin typeface="Garamond" pitchFamily="18" charset="0"/>
              </a:rPr>
              <a:t>, vol. 19, no. 2, pp. 533–544,Feb. 2010.</a:t>
            </a:r>
            <a:r>
              <a:rPr lang="en-US" sz="2000" b="1" dirty="0" smtClean="0">
                <a:latin typeface="Garamond" pitchFamily="18" charset="0"/>
              </a:rPr>
              <a:t> </a:t>
            </a:r>
          </a:p>
          <a:p>
            <a:endParaRPr lang="en-US" sz="2000" dirty="0" smtClean="0">
              <a:latin typeface="Garamond" pitchFamily="18" charset="0"/>
            </a:endParaRPr>
          </a:p>
          <a:p>
            <a:r>
              <a:rPr lang="en-US" sz="2000" dirty="0" smtClean="0">
                <a:latin typeface="Garamond" pitchFamily="18" charset="0"/>
              </a:rPr>
              <a:t>[3]Y. Zhou and A. Kumar, “Human identification using palm-vein images,” </a:t>
            </a:r>
            <a:r>
              <a:rPr lang="en-US" sz="2000" i="1" dirty="0" smtClean="0">
                <a:latin typeface="Garamond" pitchFamily="18" charset="0"/>
              </a:rPr>
              <a:t>IEEE Trans. Inf. Forensics Security</a:t>
            </a:r>
            <a:r>
              <a:rPr lang="en-US" sz="2000" dirty="0" smtClean="0">
                <a:latin typeface="Garamond" pitchFamily="18" charset="0"/>
              </a:rPr>
              <a:t>, vol. 6, no. 4, pp. 1259–1274,Dec. 2011.  </a:t>
            </a:r>
          </a:p>
          <a:p>
            <a:endParaRPr lang="en-US" sz="2000" dirty="0" smtClean="0">
              <a:latin typeface="Garamond" pitchFamily="18" charset="0"/>
            </a:endParaRPr>
          </a:p>
          <a:p>
            <a:r>
              <a:rPr lang="en-US" sz="2000" dirty="0" smtClean="0">
                <a:latin typeface="Garamond" pitchFamily="18" charset="0"/>
              </a:rPr>
              <a:t>[4]Z. Khan, A. </a:t>
            </a:r>
            <a:r>
              <a:rPr lang="en-US" sz="2000" dirty="0" err="1" smtClean="0">
                <a:latin typeface="Garamond" pitchFamily="18" charset="0"/>
              </a:rPr>
              <a:t>Mian</a:t>
            </a:r>
            <a:r>
              <a:rPr lang="en-US" sz="2000" dirty="0" smtClean="0">
                <a:latin typeface="Garamond" pitchFamily="18" charset="0"/>
              </a:rPr>
              <a:t>, and Y. </a:t>
            </a:r>
            <a:r>
              <a:rPr lang="en-US" sz="2000" dirty="0" err="1" smtClean="0">
                <a:latin typeface="Garamond" pitchFamily="18" charset="0"/>
              </a:rPr>
              <a:t>Hu</a:t>
            </a:r>
            <a:r>
              <a:rPr lang="en-US" sz="2000" dirty="0" smtClean="0">
                <a:latin typeface="Garamond" pitchFamily="18" charset="0"/>
              </a:rPr>
              <a:t>, “Contour code: Robust and efficient multispectral palm print encoding for human recognition,” in </a:t>
            </a:r>
            <a:r>
              <a:rPr lang="en-US" sz="2000" i="1" dirty="0" smtClean="0">
                <a:latin typeface="Garamond" pitchFamily="18" charset="0"/>
              </a:rPr>
              <a:t>Proc. </a:t>
            </a:r>
            <a:r>
              <a:rPr lang="en-US" sz="2000" i="1" dirty="0" err="1" smtClean="0">
                <a:latin typeface="Garamond" pitchFamily="18" charset="0"/>
              </a:rPr>
              <a:t>IEEEInt</a:t>
            </a:r>
            <a:r>
              <a:rPr lang="en-US" sz="2000" i="1" dirty="0" smtClean="0">
                <a:latin typeface="Garamond" pitchFamily="18" charset="0"/>
              </a:rPr>
              <a:t>. Conf. </a:t>
            </a:r>
            <a:r>
              <a:rPr lang="en-US" sz="2000" i="1" dirty="0" err="1" smtClean="0">
                <a:latin typeface="Garamond" pitchFamily="18" charset="0"/>
              </a:rPr>
              <a:t>Comput</a:t>
            </a:r>
            <a:r>
              <a:rPr lang="en-US" sz="2000" i="1" dirty="0" smtClean="0">
                <a:latin typeface="Garamond" pitchFamily="18" charset="0"/>
              </a:rPr>
              <a:t>. Vis.</a:t>
            </a:r>
            <a:r>
              <a:rPr lang="en-US" sz="2000" dirty="0" smtClean="0">
                <a:latin typeface="Garamond" pitchFamily="18" charset="0"/>
              </a:rPr>
              <a:t>, Nov. 2011, pp. 1935–1942. </a:t>
            </a:r>
          </a:p>
          <a:p>
            <a:endParaRPr lang="en-US" sz="2000" dirty="0" smtClean="0">
              <a:latin typeface="Garamond" pitchFamily="18" charset="0"/>
            </a:endParaRPr>
          </a:p>
          <a:p>
            <a:r>
              <a:rPr lang="en-US" sz="2000" dirty="0" smtClean="0">
                <a:latin typeface="Garamond" pitchFamily="18" charset="0"/>
              </a:rPr>
              <a:t>[5]L. Zhang, L. Zhang, and D. Zhang, “Finger-knuckle-print verification based on band-limited phase-only correlation,” in </a:t>
            </a:r>
            <a:r>
              <a:rPr lang="en-US" sz="2000" i="1" dirty="0" smtClean="0">
                <a:latin typeface="Garamond" pitchFamily="18" charset="0"/>
              </a:rPr>
              <a:t>Proc. 13th Int. </a:t>
            </a:r>
            <a:r>
              <a:rPr lang="en-US" sz="2000" i="1" dirty="0" err="1" smtClean="0">
                <a:latin typeface="Garamond" pitchFamily="18" charset="0"/>
              </a:rPr>
              <a:t>Conf.Comput</a:t>
            </a:r>
            <a:r>
              <a:rPr lang="en-US" sz="2000" i="1" dirty="0" smtClean="0">
                <a:latin typeface="Garamond" pitchFamily="18" charset="0"/>
              </a:rPr>
              <a:t>. Anal. Images Patterns</a:t>
            </a:r>
            <a:r>
              <a:rPr lang="en-US" sz="2000" dirty="0" smtClean="0">
                <a:latin typeface="Garamond" pitchFamily="18" charset="0"/>
              </a:rPr>
              <a:t>, 2009, pp. 141–148. </a:t>
            </a:r>
          </a:p>
          <a:p>
            <a:r>
              <a:rPr lang="en-US" sz="2000" dirty="0" smtClean="0"/>
              <a:t> </a:t>
            </a: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4" y="2678021"/>
            <a:ext cx="3021105" cy="1325563"/>
          </a:xfrm>
        </p:spPr>
        <p:txBody>
          <a:bodyPr/>
          <a:lstStyle/>
          <a:p>
            <a:r>
              <a:rPr lang="en-US" dirty="0" smtClean="0">
                <a:latin typeface="Copperplate Gothic Light" pitchFamily="34" charset="0"/>
              </a:rPr>
              <a:t>THANK YOU</a:t>
            </a:r>
            <a:endParaRPr lang="en-US" dirty="0">
              <a:latin typeface="Copperplate Gothic Light" pitchFamily="34" charset="0"/>
            </a:endParaRPr>
          </a:p>
        </p:txBody>
      </p:sp>
    </p:spTree>
    <p:extLst>
      <p:ext uri="{BB962C8B-B14F-4D97-AF65-F5344CB8AC3E}">
        <p14:creationId xmlns:p14="http://schemas.microsoft.com/office/powerpoint/2010/main" xmlns="" val="329663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9684" y="655095"/>
            <a:ext cx="10849970" cy="4955203"/>
          </a:xfrm>
          <a:prstGeom prst="rect">
            <a:avLst/>
          </a:prstGeom>
        </p:spPr>
        <p:txBody>
          <a:bodyPr wrap="square">
            <a:spAutoFit/>
          </a:bodyPr>
          <a:lstStyle/>
          <a:p>
            <a:r>
              <a:rPr lang="en-US" sz="2800" b="1" dirty="0" smtClean="0">
                <a:latin typeface="Garamond" pitchFamily="18" charset="0"/>
              </a:rPr>
              <a:t>ABSTRACT</a:t>
            </a:r>
          </a:p>
          <a:p>
            <a:endParaRPr lang="en-US" sz="2400" b="1" dirty="0" smtClean="0">
              <a:latin typeface="Garamond" pitchFamily="18" charset="0"/>
            </a:endParaRPr>
          </a:p>
          <a:p>
            <a:endParaRPr lang="en-US" sz="2400" b="1" dirty="0" smtClean="0">
              <a:latin typeface="Garamond" pitchFamily="18" charset="0"/>
            </a:endParaRPr>
          </a:p>
          <a:p>
            <a:pPr marL="177800" indent="-177800">
              <a:buFont typeface="Courier New" pitchFamily="49" charset="0"/>
              <a:buChar char="o"/>
            </a:pPr>
            <a:r>
              <a:rPr lang="en-US" sz="2400" dirty="0" smtClean="0">
                <a:latin typeface="Garamond" pitchFamily="18" charset="0"/>
              </a:rPr>
              <a:t>  The texture of the palm pattern of different individuals has been proven to be distinctive even among identical twins. Initially the palm images are preprocessed to select the region of interest for palm pattern extraction. </a:t>
            </a:r>
          </a:p>
          <a:p>
            <a:pPr marL="177800" indent="-177800">
              <a:buFont typeface="Courier New" pitchFamily="49" charset="0"/>
              <a:buChar char="o"/>
            </a:pPr>
            <a:endParaRPr lang="en-US" sz="2400" dirty="0" smtClean="0">
              <a:latin typeface="Garamond" pitchFamily="18" charset="0"/>
            </a:endParaRPr>
          </a:p>
          <a:p>
            <a:pPr marL="177800" indent="-177800">
              <a:buFont typeface="Courier New" pitchFamily="49" charset="0"/>
              <a:buChar char="o"/>
            </a:pPr>
            <a:r>
              <a:rPr lang="en-US" sz="2400" dirty="0" smtClean="0">
                <a:latin typeface="Garamond" pitchFamily="18" charset="0"/>
              </a:rPr>
              <a:t>  Scale invariant feature transform algorithm is used to compare the images and recognize the pattern. </a:t>
            </a:r>
          </a:p>
          <a:p>
            <a:pPr marL="177800" indent="-177800"/>
            <a:endParaRPr lang="en-US" sz="2400" dirty="0" smtClean="0">
              <a:latin typeface="Garamond" pitchFamily="18" charset="0"/>
            </a:endParaRPr>
          </a:p>
          <a:p>
            <a:pPr marL="177800" indent="-177800">
              <a:buFont typeface="Courier New" pitchFamily="49" charset="0"/>
              <a:buChar char="o"/>
            </a:pPr>
            <a:r>
              <a:rPr lang="en-US" sz="2400" dirty="0" smtClean="0">
                <a:latin typeface="Garamond" pitchFamily="18" charset="0"/>
              </a:rPr>
              <a:t>  To effective person identification palm pattern recognition implemented by feature detection.</a:t>
            </a:r>
            <a:r>
              <a:rPr lang="en-US" sz="2400" dirty="0" smtClean="0"/>
              <a:t/>
            </a:r>
            <a:br>
              <a:rPr lang="en-US" sz="2400" dirty="0" smtClean="0"/>
            </a:br>
            <a:endParaRPr lang="en-US" sz="2400" b="1" dirty="0">
              <a:latin typeface="Garamond" pitchFamily="18" charset="0"/>
            </a:endParaRPr>
          </a:p>
        </p:txBody>
      </p:sp>
    </p:spTree>
    <p:extLst>
      <p:ext uri="{BB962C8B-B14F-4D97-AF65-F5344CB8AC3E}">
        <p14:creationId xmlns:p14="http://schemas.microsoft.com/office/powerpoint/2010/main" xmlns="" val="189252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388" y="641446"/>
            <a:ext cx="10549719" cy="523220"/>
          </a:xfrm>
          <a:prstGeom prst="rect">
            <a:avLst/>
          </a:prstGeom>
          <a:noFill/>
        </p:spPr>
        <p:txBody>
          <a:bodyPr wrap="square" rtlCol="0">
            <a:spAutoFit/>
          </a:bodyPr>
          <a:lstStyle/>
          <a:p>
            <a:r>
              <a:rPr lang="en-US" sz="2800" b="1" dirty="0" smtClean="0">
                <a:latin typeface="Garamond" pitchFamily="18" charset="0"/>
              </a:rPr>
              <a:t>Specifications </a:t>
            </a:r>
          </a:p>
        </p:txBody>
      </p:sp>
      <p:sp>
        <p:nvSpPr>
          <p:cNvPr id="3" name="TextBox 2"/>
          <p:cNvSpPr txBox="1"/>
          <p:nvPr/>
        </p:nvSpPr>
        <p:spPr>
          <a:xfrm>
            <a:off x="1119121" y="1774215"/>
            <a:ext cx="10235821" cy="1569660"/>
          </a:xfrm>
          <a:prstGeom prst="rect">
            <a:avLst/>
          </a:prstGeom>
          <a:noFill/>
        </p:spPr>
        <p:txBody>
          <a:bodyPr wrap="square" rtlCol="0">
            <a:spAutoFit/>
          </a:bodyPr>
          <a:lstStyle/>
          <a:p>
            <a:pPr>
              <a:buFont typeface="Courier New" pitchFamily="49" charset="0"/>
              <a:buChar char="o"/>
            </a:pPr>
            <a:r>
              <a:rPr lang="en-US" sz="2400" dirty="0" smtClean="0">
                <a:latin typeface="Garamond" pitchFamily="18" charset="0"/>
              </a:rPr>
              <a:t> Open CV software – 2.4.10 </a:t>
            </a:r>
          </a:p>
          <a:p>
            <a:pPr>
              <a:buFont typeface="Courier New" pitchFamily="49" charset="0"/>
              <a:buChar char="o"/>
            </a:pPr>
            <a:endParaRPr lang="en-US" sz="2400" dirty="0" smtClean="0">
              <a:latin typeface="Garamond" pitchFamily="18" charset="0"/>
            </a:endParaRPr>
          </a:p>
          <a:p>
            <a:pPr>
              <a:buFont typeface="Courier New" pitchFamily="49" charset="0"/>
              <a:buChar char="o"/>
            </a:pPr>
            <a:r>
              <a:rPr lang="en-US" sz="2400" dirty="0" smtClean="0">
                <a:latin typeface="Garamond" pitchFamily="18" charset="0"/>
              </a:rPr>
              <a:t>  Python IDE – 2.7 </a:t>
            </a:r>
          </a:p>
          <a:p>
            <a:endParaRPr lang="en-US" sz="2400" dirty="0" smtClean="0">
              <a:latin typeface="Garamond" pitchFamily="18" charset="0"/>
            </a:endParaRPr>
          </a:p>
        </p:txBody>
      </p:sp>
    </p:spTree>
    <p:extLst>
      <p:ext uri="{BB962C8B-B14F-4D97-AF65-F5344CB8AC3E}">
        <p14:creationId xmlns:p14="http://schemas.microsoft.com/office/powerpoint/2010/main" xmlns="" val="2648867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60562" y="1187353"/>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184709" y="2581700"/>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8384266" y="2611271"/>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ounded Rectangle 14"/>
          <p:cNvSpPr/>
          <p:nvPr/>
        </p:nvSpPr>
        <p:spPr>
          <a:xfrm>
            <a:off x="8386546" y="1248770"/>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ounded Rectangle 15"/>
          <p:cNvSpPr/>
          <p:nvPr/>
        </p:nvSpPr>
        <p:spPr>
          <a:xfrm>
            <a:off x="6164237" y="1196453"/>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ounded Rectangle 16"/>
          <p:cNvSpPr/>
          <p:nvPr/>
        </p:nvSpPr>
        <p:spPr>
          <a:xfrm>
            <a:off x="3969223" y="1198728"/>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8379722" y="3971497"/>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ounded Rectangle 18"/>
          <p:cNvSpPr/>
          <p:nvPr/>
        </p:nvSpPr>
        <p:spPr>
          <a:xfrm>
            <a:off x="3973773" y="2595349"/>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ounded Rectangle 19"/>
          <p:cNvSpPr/>
          <p:nvPr/>
        </p:nvSpPr>
        <p:spPr>
          <a:xfrm>
            <a:off x="8393370" y="5363567"/>
            <a:ext cx="1774210" cy="928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Arrow Connector 21"/>
          <p:cNvCxnSpPr>
            <a:stCxn id="4" idx="3"/>
            <a:endCxn id="17" idx="1"/>
          </p:cNvCxnSpPr>
          <p:nvPr/>
        </p:nvCxnSpPr>
        <p:spPr>
          <a:xfrm>
            <a:off x="3534772" y="1651378"/>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3" name="Straight Arrow Connector 22"/>
          <p:cNvCxnSpPr/>
          <p:nvPr/>
        </p:nvCxnSpPr>
        <p:spPr>
          <a:xfrm>
            <a:off x="7945273" y="3073020"/>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4" name="Straight Arrow Connector 23"/>
          <p:cNvCxnSpPr/>
          <p:nvPr/>
        </p:nvCxnSpPr>
        <p:spPr>
          <a:xfrm rot="5400000">
            <a:off x="9039372" y="2392906"/>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5" name="Straight Arrow Connector 24"/>
          <p:cNvCxnSpPr/>
          <p:nvPr/>
        </p:nvCxnSpPr>
        <p:spPr>
          <a:xfrm rot="5400000">
            <a:off x="9041647" y="3759957"/>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6" name="Straight Arrow Connector 25"/>
          <p:cNvCxnSpPr/>
          <p:nvPr/>
        </p:nvCxnSpPr>
        <p:spPr>
          <a:xfrm>
            <a:off x="5741160" y="3052549"/>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7" name="Straight Arrow Connector 26"/>
          <p:cNvCxnSpPr/>
          <p:nvPr/>
        </p:nvCxnSpPr>
        <p:spPr>
          <a:xfrm>
            <a:off x="7940724" y="1690047"/>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8" name="Straight Arrow Connector 27"/>
          <p:cNvCxnSpPr/>
          <p:nvPr/>
        </p:nvCxnSpPr>
        <p:spPr>
          <a:xfrm>
            <a:off x="5732061" y="1705969"/>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9" name="Straight Arrow Connector 28"/>
          <p:cNvCxnSpPr/>
          <p:nvPr/>
        </p:nvCxnSpPr>
        <p:spPr>
          <a:xfrm rot="5400000">
            <a:off x="9037094" y="5133831"/>
            <a:ext cx="434451" cy="113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1" name="TextBox 30"/>
          <p:cNvSpPr txBox="1"/>
          <p:nvPr/>
        </p:nvSpPr>
        <p:spPr>
          <a:xfrm>
            <a:off x="1883390" y="1337477"/>
            <a:ext cx="1569493" cy="646331"/>
          </a:xfrm>
          <a:prstGeom prst="rect">
            <a:avLst/>
          </a:prstGeom>
          <a:noFill/>
        </p:spPr>
        <p:txBody>
          <a:bodyPr wrap="square" rtlCol="0">
            <a:spAutoFit/>
          </a:bodyPr>
          <a:lstStyle/>
          <a:p>
            <a:pPr algn="ctr"/>
            <a:r>
              <a:rPr lang="en-US" dirty="0" smtClean="0">
                <a:latin typeface="Andalus" pitchFamily="18" charset="-78"/>
                <a:cs typeface="Andalus" pitchFamily="18" charset="-78"/>
              </a:rPr>
              <a:t>Input palm pattern image</a:t>
            </a:r>
            <a:endParaRPr lang="en-US" dirty="0">
              <a:latin typeface="Andalus" pitchFamily="18" charset="-78"/>
              <a:cs typeface="Andalus" pitchFamily="18" charset="-78"/>
            </a:endParaRPr>
          </a:p>
        </p:txBody>
      </p:sp>
      <p:sp>
        <p:nvSpPr>
          <p:cNvPr id="32" name="TextBox 31"/>
          <p:cNvSpPr txBox="1"/>
          <p:nvPr/>
        </p:nvSpPr>
        <p:spPr>
          <a:xfrm>
            <a:off x="4094328" y="1269236"/>
            <a:ext cx="1583140" cy="923330"/>
          </a:xfrm>
          <a:prstGeom prst="rect">
            <a:avLst/>
          </a:prstGeom>
          <a:noFill/>
        </p:spPr>
        <p:txBody>
          <a:bodyPr wrap="square" rtlCol="0">
            <a:spAutoFit/>
          </a:bodyPr>
          <a:lstStyle/>
          <a:p>
            <a:pPr algn="ctr"/>
            <a:r>
              <a:rPr lang="en-US" dirty="0" smtClean="0">
                <a:latin typeface="Andalus" pitchFamily="18" charset="-78"/>
                <a:cs typeface="Andalus" pitchFamily="18" charset="-78"/>
              </a:rPr>
              <a:t>BGR to Gray scale conversion</a:t>
            </a:r>
            <a:endParaRPr lang="en-US" dirty="0">
              <a:latin typeface="Andalus" pitchFamily="18" charset="-78"/>
              <a:cs typeface="Andalus" pitchFamily="18" charset="-78"/>
            </a:endParaRPr>
          </a:p>
        </p:txBody>
      </p:sp>
      <p:sp>
        <p:nvSpPr>
          <p:cNvPr id="33" name="TextBox 32"/>
          <p:cNvSpPr txBox="1"/>
          <p:nvPr/>
        </p:nvSpPr>
        <p:spPr>
          <a:xfrm>
            <a:off x="6291618" y="1528550"/>
            <a:ext cx="1555845" cy="369332"/>
          </a:xfrm>
          <a:prstGeom prst="rect">
            <a:avLst/>
          </a:prstGeom>
          <a:noFill/>
        </p:spPr>
        <p:txBody>
          <a:bodyPr wrap="square" rtlCol="0">
            <a:spAutoFit/>
          </a:bodyPr>
          <a:lstStyle/>
          <a:p>
            <a:pPr algn="ctr"/>
            <a:r>
              <a:rPr lang="en-US" dirty="0" smtClean="0">
                <a:latin typeface="Andalus" pitchFamily="18" charset="-78"/>
                <a:cs typeface="Andalus" pitchFamily="18" charset="-78"/>
              </a:rPr>
              <a:t>ROI Selection</a:t>
            </a:r>
            <a:endParaRPr lang="en-US" dirty="0">
              <a:latin typeface="Andalus" pitchFamily="18" charset="-78"/>
              <a:cs typeface="Andalus" pitchFamily="18" charset="-78"/>
            </a:endParaRPr>
          </a:p>
        </p:txBody>
      </p:sp>
      <p:sp>
        <p:nvSpPr>
          <p:cNvPr id="34" name="TextBox 33"/>
          <p:cNvSpPr txBox="1"/>
          <p:nvPr/>
        </p:nvSpPr>
        <p:spPr>
          <a:xfrm>
            <a:off x="4244454" y="2743197"/>
            <a:ext cx="1214650" cy="646331"/>
          </a:xfrm>
          <a:prstGeom prst="rect">
            <a:avLst/>
          </a:prstGeom>
          <a:noFill/>
        </p:spPr>
        <p:txBody>
          <a:bodyPr wrap="square" rtlCol="0">
            <a:spAutoFit/>
          </a:bodyPr>
          <a:lstStyle/>
          <a:p>
            <a:pPr algn="ctr"/>
            <a:r>
              <a:rPr lang="en-US" dirty="0" smtClean="0">
                <a:latin typeface="Andalus" pitchFamily="18" charset="-78"/>
                <a:cs typeface="Andalus" pitchFamily="18" charset="-78"/>
              </a:rPr>
              <a:t>Reference Samples</a:t>
            </a:r>
            <a:endParaRPr lang="en-US" dirty="0">
              <a:latin typeface="Andalus" pitchFamily="18" charset="-78"/>
              <a:cs typeface="Andalus" pitchFamily="18" charset="-78"/>
            </a:endParaRPr>
          </a:p>
        </p:txBody>
      </p:sp>
      <p:sp>
        <p:nvSpPr>
          <p:cNvPr id="35" name="TextBox 34"/>
          <p:cNvSpPr txBox="1"/>
          <p:nvPr/>
        </p:nvSpPr>
        <p:spPr>
          <a:xfrm>
            <a:off x="6277970" y="2756847"/>
            <a:ext cx="1542197" cy="646331"/>
          </a:xfrm>
          <a:prstGeom prst="rect">
            <a:avLst/>
          </a:prstGeom>
          <a:noFill/>
        </p:spPr>
        <p:txBody>
          <a:bodyPr wrap="square" rtlCol="0">
            <a:spAutoFit/>
          </a:bodyPr>
          <a:lstStyle/>
          <a:p>
            <a:pPr algn="ctr"/>
            <a:r>
              <a:rPr lang="en-US" dirty="0" smtClean="0">
                <a:latin typeface="Andalus" pitchFamily="18" charset="-78"/>
                <a:cs typeface="Andalus" pitchFamily="18" charset="-78"/>
              </a:rPr>
              <a:t>Feature Vectors</a:t>
            </a:r>
            <a:endParaRPr lang="en-US" dirty="0">
              <a:latin typeface="Andalus" pitchFamily="18" charset="-78"/>
              <a:cs typeface="Andalus" pitchFamily="18" charset="-78"/>
            </a:endParaRPr>
          </a:p>
        </p:txBody>
      </p:sp>
      <p:sp>
        <p:nvSpPr>
          <p:cNvPr id="36" name="TextBox 35"/>
          <p:cNvSpPr txBox="1"/>
          <p:nvPr/>
        </p:nvSpPr>
        <p:spPr>
          <a:xfrm>
            <a:off x="8516203" y="4121623"/>
            <a:ext cx="1528549" cy="646331"/>
          </a:xfrm>
          <a:prstGeom prst="rect">
            <a:avLst/>
          </a:prstGeom>
          <a:noFill/>
        </p:spPr>
        <p:txBody>
          <a:bodyPr wrap="square" rtlCol="0">
            <a:spAutoFit/>
          </a:bodyPr>
          <a:lstStyle/>
          <a:p>
            <a:pPr algn="ctr"/>
            <a:r>
              <a:rPr lang="en-US" dirty="0" smtClean="0">
                <a:latin typeface="Andalus" pitchFamily="18" charset="-78"/>
                <a:cs typeface="Andalus" pitchFamily="18" charset="-78"/>
              </a:rPr>
              <a:t>Distance Measurement</a:t>
            </a:r>
            <a:endParaRPr lang="en-US" dirty="0">
              <a:latin typeface="Andalus" pitchFamily="18" charset="-78"/>
              <a:cs typeface="Andalus" pitchFamily="18" charset="-78"/>
            </a:endParaRPr>
          </a:p>
        </p:txBody>
      </p:sp>
      <p:sp>
        <p:nvSpPr>
          <p:cNvPr id="37" name="TextBox 36"/>
          <p:cNvSpPr txBox="1"/>
          <p:nvPr/>
        </p:nvSpPr>
        <p:spPr>
          <a:xfrm>
            <a:off x="8475260" y="5663818"/>
            <a:ext cx="1583140" cy="369332"/>
          </a:xfrm>
          <a:prstGeom prst="rect">
            <a:avLst/>
          </a:prstGeom>
          <a:noFill/>
        </p:spPr>
        <p:txBody>
          <a:bodyPr wrap="square" rtlCol="0">
            <a:spAutoFit/>
          </a:bodyPr>
          <a:lstStyle/>
          <a:p>
            <a:pPr algn="ctr"/>
            <a:r>
              <a:rPr lang="en-US" smtClean="0">
                <a:latin typeface="Andalus" pitchFamily="18" charset="-78"/>
                <a:cs typeface="Andalus" pitchFamily="18" charset="-78"/>
              </a:rPr>
              <a:t>Recognition</a:t>
            </a:r>
            <a:endParaRPr lang="en-US" dirty="0">
              <a:latin typeface="Andalus" pitchFamily="18" charset="-78"/>
              <a:cs typeface="Andalus" pitchFamily="18" charset="-78"/>
            </a:endParaRPr>
          </a:p>
        </p:txBody>
      </p:sp>
      <p:sp>
        <p:nvSpPr>
          <p:cNvPr id="38" name="TextBox 37"/>
          <p:cNvSpPr txBox="1"/>
          <p:nvPr/>
        </p:nvSpPr>
        <p:spPr>
          <a:xfrm>
            <a:off x="423080" y="450373"/>
            <a:ext cx="3684896" cy="523220"/>
          </a:xfrm>
          <a:prstGeom prst="rect">
            <a:avLst/>
          </a:prstGeom>
          <a:noFill/>
        </p:spPr>
        <p:txBody>
          <a:bodyPr wrap="square" rtlCol="0">
            <a:spAutoFit/>
          </a:bodyPr>
          <a:lstStyle/>
          <a:p>
            <a:r>
              <a:rPr lang="en-US" sz="2800" b="1" dirty="0" smtClean="0">
                <a:latin typeface="Garamond" pitchFamily="18" charset="0"/>
              </a:rPr>
              <a:t>BLOCK DIAGRAM</a:t>
            </a:r>
            <a:endParaRPr lang="en-US" sz="2800" b="1" dirty="0">
              <a:latin typeface="Garamond" pitchFamily="18" charset="0"/>
            </a:endParaRPr>
          </a:p>
        </p:txBody>
      </p:sp>
      <p:sp>
        <p:nvSpPr>
          <p:cNvPr id="30" name="TextBox 29"/>
          <p:cNvSpPr txBox="1"/>
          <p:nvPr/>
        </p:nvSpPr>
        <p:spPr>
          <a:xfrm>
            <a:off x="8393373" y="2606717"/>
            <a:ext cx="1746914" cy="923330"/>
          </a:xfrm>
          <a:prstGeom prst="rect">
            <a:avLst/>
          </a:prstGeom>
          <a:noFill/>
        </p:spPr>
        <p:txBody>
          <a:bodyPr wrap="square" rtlCol="0">
            <a:spAutoFit/>
          </a:bodyPr>
          <a:lstStyle/>
          <a:p>
            <a:pPr algn="ctr"/>
            <a:r>
              <a:rPr lang="en-US" dirty="0" smtClean="0">
                <a:latin typeface="Andalus" pitchFamily="18" charset="-78"/>
                <a:cs typeface="Andalus" pitchFamily="18" charset="-78"/>
              </a:rPr>
              <a:t>Scale Invariant feature transform </a:t>
            </a:r>
          </a:p>
        </p:txBody>
      </p:sp>
      <p:sp>
        <p:nvSpPr>
          <p:cNvPr id="39" name="TextBox 38"/>
          <p:cNvSpPr txBox="1"/>
          <p:nvPr/>
        </p:nvSpPr>
        <p:spPr>
          <a:xfrm>
            <a:off x="8584442" y="1405717"/>
            <a:ext cx="1323833" cy="646331"/>
          </a:xfrm>
          <a:prstGeom prst="rect">
            <a:avLst/>
          </a:prstGeom>
          <a:noFill/>
        </p:spPr>
        <p:txBody>
          <a:bodyPr wrap="square" rtlCol="0">
            <a:spAutoFit/>
          </a:bodyPr>
          <a:lstStyle/>
          <a:p>
            <a:pPr algn="ctr"/>
            <a:r>
              <a:rPr lang="en-US" dirty="0" smtClean="0">
                <a:latin typeface="Andalus" pitchFamily="18" charset="-78"/>
                <a:cs typeface="Andalus" pitchFamily="18" charset="-78"/>
              </a:rPr>
              <a:t>Key Point Detection</a:t>
            </a:r>
            <a:endParaRPr lang="en-US"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8173" y="518615"/>
            <a:ext cx="10203947" cy="5324535"/>
          </a:xfrm>
          <a:prstGeom prst="rect">
            <a:avLst/>
          </a:prstGeom>
          <a:noFill/>
        </p:spPr>
        <p:txBody>
          <a:bodyPr wrap="none" rtlCol="0">
            <a:spAutoFit/>
          </a:bodyPr>
          <a:lstStyle/>
          <a:p>
            <a:r>
              <a:rPr lang="en-US" sz="2800" dirty="0" smtClean="0">
                <a:latin typeface="Garamond" pitchFamily="18" charset="0"/>
              </a:rPr>
              <a:t>Explanation</a:t>
            </a:r>
            <a:r>
              <a:rPr lang="en-US" dirty="0" smtClean="0"/>
              <a:t> :</a:t>
            </a:r>
          </a:p>
          <a:p>
            <a:pPr lvl="1">
              <a:lnSpc>
                <a:spcPct val="150000"/>
              </a:lnSpc>
            </a:pPr>
            <a:endParaRPr lang="en-US" sz="2000" dirty="0" smtClean="0">
              <a:latin typeface="Garamond" pitchFamily="18" charset="0"/>
            </a:endParaRPr>
          </a:p>
          <a:p>
            <a:pPr lvl="1">
              <a:lnSpc>
                <a:spcPct val="150000"/>
              </a:lnSpc>
              <a:buFont typeface="Courier New" pitchFamily="49" charset="0"/>
              <a:buChar char="o"/>
            </a:pPr>
            <a:r>
              <a:rPr lang="en-US" sz="2000" dirty="0" smtClean="0">
                <a:latin typeface="Garamond" pitchFamily="18" charset="0"/>
              </a:rPr>
              <a:t>  Input palm pattern images are extracted from human hands</a:t>
            </a:r>
          </a:p>
          <a:p>
            <a:pPr lvl="1">
              <a:lnSpc>
                <a:spcPct val="150000"/>
              </a:lnSpc>
              <a:buFont typeface="Courier New" pitchFamily="49" charset="0"/>
              <a:buChar char="o"/>
            </a:pPr>
            <a:r>
              <a:rPr lang="en-US" sz="2000" dirty="0" smtClean="0">
                <a:latin typeface="Garamond" pitchFamily="18" charset="0"/>
              </a:rPr>
              <a:t>  Extracted images are converted from BGR to grayscale images</a:t>
            </a:r>
          </a:p>
          <a:p>
            <a:pPr lvl="1">
              <a:lnSpc>
                <a:spcPct val="150000"/>
              </a:lnSpc>
              <a:buFont typeface="Courier New" pitchFamily="49" charset="0"/>
              <a:buChar char="o"/>
            </a:pPr>
            <a:r>
              <a:rPr lang="en-US" sz="2000" dirty="0" smtClean="0">
                <a:latin typeface="Garamond" pitchFamily="18" charset="0"/>
              </a:rPr>
              <a:t>  From those images, preferred ROI selection is performed</a:t>
            </a:r>
          </a:p>
          <a:p>
            <a:pPr lvl="1">
              <a:lnSpc>
                <a:spcPct val="150000"/>
              </a:lnSpc>
              <a:buFont typeface="Courier New" pitchFamily="49" charset="0"/>
              <a:buChar char="o"/>
            </a:pPr>
            <a:r>
              <a:rPr lang="en-US" sz="2000" dirty="0" smtClean="0">
                <a:latin typeface="Garamond" pitchFamily="18" charset="0"/>
              </a:rPr>
              <a:t>  Key points are detected from that ROI area</a:t>
            </a:r>
          </a:p>
          <a:p>
            <a:pPr lvl="1">
              <a:lnSpc>
                <a:spcPct val="150000"/>
              </a:lnSpc>
              <a:buFont typeface="Courier New" pitchFamily="49" charset="0"/>
              <a:buChar char="o"/>
            </a:pPr>
            <a:r>
              <a:rPr lang="en-US" sz="2000" dirty="0" smtClean="0">
                <a:latin typeface="Garamond" pitchFamily="18" charset="0"/>
              </a:rPr>
              <a:t>  Then Scale invariant feature transform algorithm is applied</a:t>
            </a:r>
          </a:p>
          <a:p>
            <a:pPr lvl="1">
              <a:lnSpc>
                <a:spcPct val="150000"/>
              </a:lnSpc>
              <a:buFont typeface="Courier New" pitchFamily="49" charset="0"/>
              <a:buChar char="o"/>
            </a:pPr>
            <a:r>
              <a:rPr lang="en-US" sz="2000" dirty="0" smtClean="0">
                <a:latin typeface="Garamond" pitchFamily="18" charset="0"/>
              </a:rPr>
              <a:t>  Then reference samples and target images are compared using distance measurement method</a:t>
            </a:r>
          </a:p>
          <a:p>
            <a:pPr lvl="1">
              <a:lnSpc>
                <a:spcPct val="150000"/>
              </a:lnSpc>
              <a:buFont typeface="Courier New" pitchFamily="49" charset="0"/>
              <a:buChar char="o"/>
            </a:pPr>
            <a:r>
              <a:rPr lang="en-US" sz="2000" dirty="0" smtClean="0">
                <a:latin typeface="Garamond" pitchFamily="18" charset="0"/>
              </a:rPr>
              <a:t>  From those results, recognition is performed</a:t>
            </a:r>
          </a:p>
          <a:p>
            <a:pPr>
              <a:buFont typeface="Courier New" pitchFamily="49" charset="0"/>
              <a:buChar char="o"/>
            </a:pPr>
            <a:endParaRPr lang="en-US" dirty="0" smtClean="0"/>
          </a:p>
          <a:p>
            <a:pPr>
              <a:buFont typeface="Courier New" pitchFamily="49" charset="0"/>
              <a:buChar char="o"/>
            </a:pPr>
            <a:endParaRPr lang="en-US" dirty="0" smtClean="0"/>
          </a:p>
          <a:p>
            <a:pPr>
              <a:buFont typeface="Courier New" pitchFamily="49" charset="0"/>
              <a:buChar char="o"/>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653884" y="218364"/>
            <a:ext cx="1897039" cy="10099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Parallelogram 4"/>
          <p:cNvSpPr/>
          <p:nvPr/>
        </p:nvSpPr>
        <p:spPr>
          <a:xfrm>
            <a:off x="4053381" y="1774209"/>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Parallelogram 10"/>
          <p:cNvSpPr/>
          <p:nvPr/>
        </p:nvSpPr>
        <p:spPr>
          <a:xfrm>
            <a:off x="4087505" y="4988259"/>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Parallelogram 11"/>
          <p:cNvSpPr/>
          <p:nvPr/>
        </p:nvSpPr>
        <p:spPr>
          <a:xfrm>
            <a:off x="4089778" y="3380099"/>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flipH="1">
            <a:off x="5586484" y="1228297"/>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flipH="1">
            <a:off x="5547816" y="2813713"/>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flipH="1">
            <a:off x="5536443" y="4440071"/>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6" name="TextBox 15"/>
          <p:cNvSpPr txBox="1"/>
          <p:nvPr/>
        </p:nvSpPr>
        <p:spPr>
          <a:xfrm>
            <a:off x="5199800" y="545909"/>
            <a:ext cx="1119117" cy="400110"/>
          </a:xfrm>
          <a:prstGeom prst="rect">
            <a:avLst/>
          </a:prstGeom>
          <a:noFill/>
        </p:spPr>
        <p:txBody>
          <a:bodyPr wrap="square" rtlCol="0">
            <a:spAutoFit/>
          </a:bodyPr>
          <a:lstStyle/>
          <a:p>
            <a:r>
              <a:rPr lang="en-US" sz="2000" dirty="0" smtClean="0">
                <a:latin typeface="Garamond" pitchFamily="18" charset="0"/>
                <a:cs typeface="AngsanaUPC" pitchFamily="18" charset="-34"/>
              </a:rPr>
              <a:t>Start</a:t>
            </a:r>
            <a:endParaRPr lang="en-US" sz="2000" dirty="0">
              <a:latin typeface="Garamond" pitchFamily="18" charset="0"/>
              <a:cs typeface="AngsanaUPC" pitchFamily="18" charset="-34"/>
            </a:endParaRPr>
          </a:p>
        </p:txBody>
      </p:sp>
      <p:sp>
        <p:nvSpPr>
          <p:cNvPr id="17" name="TextBox 16"/>
          <p:cNvSpPr txBox="1"/>
          <p:nvPr/>
        </p:nvSpPr>
        <p:spPr>
          <a:xfrm>
            <a:off x="4585650" y="1869740"/>
            <a:ext cx="1965278" cy="923330"/>
          </a:xfrm>
          <a:prstGeom prst="rect">
            <a:avLst/>
          </a:prstGeom>
          <a:noFill/>
        </p:spPr>
        <p:txBody>
          <a:bodyPr wrap="square" rtlCol="0">
            <a:spAutoFit/>
          </a:bodyPr>
          <a:lstStyle/>
          <a:p>
            <a:pPr algn="ctr"/>
            <a:r>
              <a:rPr lang="en-US" dirty="0" smtClean="0">
                <a:latin typeface="Garamond" pitchFamily="18" charset="0"/>
              </a:rPr>
              <a:t>Initially convert BGR image to grayscale image</a:t>
            </a:r>
            <a:endParaRPr lang="en-US" dirty="0"/>
          </a:p>
        </p:txBody>
      </p:sp>
      <p:sp>
        <p:nvSpPr>
          <p:cNvPr id="18" name="TextBox 17"/>
          <p:cNvSpPr txBox="1"/>
          <p:nvPr/>
        </p:nvSpPr>
        <p:spPr>
          <a:xfrm>
            <a:off x="4544704" y="3575712"/>
            <a:ext cx="2074460" cy="646331"/>
          </a:xfrm>
          <a:prstGeom prst="rect">
            <a:avLst/>
          </a:prstGeom>
          <a:noFill/>
        </p:spPr>
        <p:txBody>
          <a:bodyPr wrap="square" rtlCol="0">
            <a:spAutoFit/>
          </a:bodyPr>
          <a:lstStyle/>
          <a:p>
            <a:pPr algn="ctr"/>
            <a:r>
              <a:rPr lang="en-US" dirty="0" smtClean="0">
                <a:latin typeface="Garamond" pitchFamily="18" charset="0"/>
              </a:rPr>
              <a:t>Identify the region of interest</a:t>
            </a:r>
            <a:endParaRPr lang="en-US" dirty="0"/>
          </a:p>
        </p:txBody>
      </p:sp>
      <p:sp>
        <p:nvSpPr>
          <p:cNvPr id="19" name="TextBox 18"/>
          <p:cNvSpPr txBox="1"/>
          <p:nvPr/>
        </p:nvSpPr>
        <p:spPr>
          <a:xfrm>
            <a:off x="4667537" y="5076965"/>
            <a:ext cx="1774209" cy="923330"/>
          </a:xfrm>
          <a:prstGeom prst="rect">
            <a:avLst/>
          </a:prstGeom>
          <a:noFill/>
        </p:spPr>
        <p:txBody>
          <a:bodyPr wrap="square" rtlCol="0">
            <a:spAutoFit/>
          </a:bodyPr>
          <a:lstStyle/>
          <a:p>
            <a:pPr algn="ctr"/>
            <a:r>
              <a:rPr lang="en-US" dirty="0" smtClean="0">
                <a:latin typeface="Garamond" pitchFamily="18" charset="0"/>
              </a:rPr>
              <a:t>Detect  and mark the key points in the ROI</a:t>
            </a:r>
            <a:endParaRPr lang="en-US" dirty="0"/>
          </a:p>
        </p:txBody>
      </p:sp>
      <p:cxnSp>
        <p:nvCxnSpPr>
          <p:cNvPr id="20" name="Straight Arrow Connector 19"/>
          <p:cNvCxnSpPr/>
          <p:nvPr/>
        </p:nvCxnSpPr>
        <p:spPr>
          <a:xfrm flipH="1">
            <a:off x="5520520" y="6075527"/>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259307" y="477672"/>
            <a:ext cx="3057099" cy="523220"/>
          </a:xfrm>
          <a:prstGeom prst="rect">
            <a:avLst/>
          </a:prstGeom>
          <a:noFill/>
        </p:spPr>
        <p:txBody>
          <a:bodyPr wrap="square" rtlCol="0">
            <a:spAutoFit/>
          </a:bodyPr>
          <a:lstStyle/>
          <a:p>
            <a:r>
              <a:rPr lang="en-US" sz="2800" b="1" dirty="0" smtClean="0">
                <a:latin typeface="Garamond" pitchFamily="18" charset="0"/>
              </a:rPr>
              <a:t>ALGORITHM	</a:t>
            </a:r>
            <a:endParaRPr lang="en-US" sz="2800" b="1" dirty="0">
              <a:latin typeface="Garamond"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4053384" y="559558"/>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Parallelogram 2"/>
          <p:cNvSpPr/>
          <p:nvPr/>
        </p:nvSpPr>
        <p:spPr>
          <a:xfrm>
            <a:off x="4042011" y="3837296"/>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Parallelogram 3"/>
          <p:cNvSpPr/>
          <p:nvPr/>
        </p:nvSpPr>
        <p:spPr>
          <a:xfrm>
            <a:off x="4044287" y="2174544"/>
            <a:ext cx="2947917" cy="10645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p:cNvSpPr/>
          <p:nvPr/>
        </p:nvSpPr>
        <p:spPr>
          <a:xfrm>
            <a:off x="4626589" y="5513693"/>
            <a:ext cx="1897039" cy="10099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2" idx="4"/>
            <a:endCxn id="4" idx="0"/>
          </p:cNvCxnSpPr>
          <p:nvPr/>
        </p:nvCxnSpPr>
        <p:spPr>
          <a:xfrm flipH="1">
            <a:off x="5518246" y="1624083"/>
            <a:ext cx="9097" cy="55046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0" name="Straight Arrow Connector 9"/>
          <p:cNvCxnSpPr/>
          <p:nvPr/>
        </p:nvCxnSpPr>
        <p:spPr>
          <a:xfrm flipH="1">
            <a:off x="5479578" y="3250441"/>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1" name="Straight Arrow Connector 10"/>
          <p:cNvCxnSpPr/>
          <p:nvPr/>
        </p:nvCxnSpPr>
        <p:spPr>
          <a:xfrm flipH="1">
            <a:off x="5550091" y="4917742"/>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2" name="Straight Arrow Connector 11"/>
          <p:cNvCxnSpPr/>
          <p:nvPr/>
        </p:nvCxnSpPr>
        <p:spPr>
          <a:xfrm flipH="1">
            <a:off x="5506873" y="-13648"/>
            <a:ext cx="9097" cy="5777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4503762" y="655089"/>
            <a:ext cx="2047164" cy="923330"/>
          </a:xfrm>
          <a:prstGeom prst="rect">
            <a:avLst/>
          </a:prstGeom>
          <a:noFill/>
        </p:spPr>
        <p:txBody>
          <a:bodyPr wrap="square" rtlCol="0">
            <a:spAutoFit/>
          </a:bodyPr>
          <a:lstStyle/>
          <a:p>
            <a:pPr algn="ctr"/>
            <a:r>
              <a:rPr lang="en-US" dirty="0" smtClean="0">
                <a:latin typeface="Garamond" pitchFamily="18" charset="0"/>
              </a:rPr>
              <a:t> Sort the key points based on rows and columns </a:t>
            </a:r>
          </a:p>
        </p:txBody>
      </p:sp>
      <p:sp>
        <p:nvSpPr>
          <p:cNvPr id="15" name="TextBox 14"/>
          <p:cNvSpPr txBox="1"/>
          <p:nvPr/>
        </p:nvSpPr>
        <p:spPr>
          <a:xfrm>
            <a:off x="4476467" y="2265526"/>
            <a:ext cx="2088107" cy="923330"/>
          </a:xfrm>
          <a:prstGeom prst="rect">
            <a:avLst/>
          </a:prstGeom>
          <a:noFill/>
        </p:spPr>
        <p:txBody>
          <a:bodyPr wrap="square" rtlCol="0">
            <a:spAutoFit/>
          </a:bodyPr>
          <a:lstStyle/>
          <a:p>
            <a:pPr algn="ctr"/>
            <a:r>
              <a:rPr lang="en-US" dirty="0" smtClean="0">
                <a:latin typeface="Garamond" pitchFamily="18" charset="0"/>
              </a:rPr>
              <a:t>Compare the images using distance measurement</a:t>
            </a:r>
            <a:endParaRPr lang="en-US" dirty="0"/>
          </a:p>
        </p:txBody>
      </p:sp>
      <p:sp>
        <p:nvSpPr>
          <p:cNvPr id="16" name="TextBox 15"/>
          <p:cNvSpPr txBox="1"/>
          <p:nvPr/>
        </p:nvSpPr>
        <p:spPr>
          <a:xfrm>
            <a:off x="4544705" y="3957847"/>
            <a:ext cx="1897039" cy="923330"/>
          </a:xfrm>
          <a:prstGeom prst="rect">
            <a:avLst/>
          </a:prstGeom>
          <a:noFill/>
        </p:spPr>
        <p:txBody>
          <a:bodyPr wrap="square" rtlCol="0">
            <a:spAutoFit/>
          </a:bodyPr>
          <a:lstStyle/>
          <a:p>
            <a:pPr algn="ctr"/>
            <a:r>
              <a:rPr lang="en-US" dirty="0" smtClean="0">
                <a:latin typeface="Garamond" pitchFamily="18" charset="0"/>
              </a:rPr>
              <a:t>Draw the lines for matching key points</a:t>
            </a:r>
            <a:endParaRPr lang="en-US" dirty="0"/>
          </a:p>
        </p:txBody>
      </p:sp>
      <p:sp>
        <p:nvSpPr>
          <p:cNvPr id="17" name="TextBox 16"/>
          <p:cNvSpPr txBox="1"/>
          <p:nvPr/>
        </p:nvSpPr>
        <p:spPr>
          <a:xfrm>
            <a:off x="5090615" y="5827592"/>
            <a:ext cx="982639" cy="400110"/>
          </a:xfrm>
          <a:prstGeom prst="rect">
            <a:avLst/>
          </a:prstGeom>
          <a:noFill/>
        </p:spPr>
        <p:txBody>
          <a:bodyPr wrap="square" rtlCol="0">
            <a:spAutoFit/>
          </a:bodyPr>
          <a:lstStyle/>
          <a:p>
            <a:pPr algn="ctr"/>
            <a:r>
              <a:rPr lang="en-US" sz="2000" dirty="0" smtClean="0">
                <a:latin typeface="Garamond" pitchFamily="18" charset="0"/>
              </a:rPr>
              <a:t>Stop</a:t>
            </a:r>
            <a:endParaRPr lang="en-US" sz="2000" dirty="0">
              <a:latin typeface="Garamond"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6038" y="655097"/>
            <a:ext cx="11013744" cy="523220"/>
          </a:xfrm>
          <a:prstGeom prst="rect">
            <a:avLst/>
          </a:prstGeom>
          <a:noFill/>
        </p:spPr>
        <p:txBody>
          <a:bodyPr wrap="square" rtlCol="0">
            <a:spAutoFit/>
          </a:bodyPr>
          <a:lstStyle/>
          <a:p>
            <a:r>
              <a:rPr lang="en-US" sz="2800" b="1" dirty="0" smtClean="0">
                <a:latin typeface="Garamond" pitchFamily="18" charset="0"/>
              </a:rPr>
              <a:t>PROGRAM</a:t>
            </a:r>
            <a:endParaRPr lang="en-US" sz="2800" b="1" dirty="0">
              <a:latin typeface="Garamond" pitchFamily="18" charset="0"/>
            </a:endParaRPr>
          </a:p>
        </p:txBody>
      </p:sp>
      <p:sp>
        <p:nvSpPr>
          <p:cNvPr id="3" name="TextBox 2"/>
          <p:cNvSpPr txBox="1"/>
          <p:nvPr/>
        </p:nvSpPr>
        <p:spPr>
          <a:xfrm>
            <a:off x="1037231" y="1378420"/>
            <a:ext cx="6591868" cy="461665"/>
          </a:xfrm>
          <a:prstGeom prst="rect">
            <a:avLst/>
          </a:prstGeom>
          <a:noFill/>
        </p:spPr>
        <p:txBody>
          <a:bodyPr wrap="square" rtlCol="0">
            <a:spAutoFit/>
          </a:bodyPr>
          <a:lstStyle/>
          <a:p>
            <a:r>
              <a:rPr lang="en-US" sz="2400" dirty="0" smtClean="0">
                <a:latin typeface="Garamond" pitchFamily="18" charset="0"/>
              </a:rPr>
              <a:t>The code used for our project is given as hyperlink</a:t>
            </a:r>
            <a:endParaRPr lang="en-US" sz="2400" dirty="0">
              <a:latin typeface="Garamond" pitchFamily="18" charset="0"/>
            </a:endParaRPr>
          </a:p>
        </p:txBody>
      </p:sp>
      <p:sp>
        <p:nvSpPr>
          <p:cNvPr id="4" name="TextBox 3"/>
          <p:cNvSpPr txBox="1"/>
          <p:nvPr/>
        </p:nvSpPr>
        <p:spPr>
          <a:xfrm>
            <a:off x="1228299" y="2074460"/>
            <a:ext cx="7751928" cy="1569660"/>
          </a:xfrm>
          <a:prstGeom prst="rect">
            <a:avLst/>
          </a:prstGeom>
          <a:noFill/>
        </p:spPr>
        <p:txBody>
          <a:bodyPr wrap="square" rtlCol="0">
            <a:spAutoFit/>
          </a:bodyPr>
          <a:lstStyle/>
          <a:p>
            <a:r>
              <a:rPr lang="en-US" sz="2400" dirty="0" smtClean="0">
                <a:latin typeface="Garamond" pitchFamily="18" charset="0"/>
                <a:hlinkClick r:id="rId2" action="ppaction://hlinkfile"/>
              </a:rPr>
              <a:t>Palm pattern recognition using SIFT algorithm</a:t>
            </a:r>
            <a:endParaRPr lang="en-US" sz="2400" dirty="0" smtClean="0">
              <a:latin typeface="Garamond" pitchFamily="18" charset="0"/>
            </a:endParaRPr>
          </a:p>
          <a:p>
            <a:endParaRPr lang="en-US" sz="2400" dirty="0" smtClean="0">
              <a:latin typeface="Garamond" pitchFamily="18" charset="0"/>
            </a:endParaRPr>
          </a:p>
          <a:p>
            <a:r>
              <a:rPr lang="en-US" sz="2400" dirty="0" smtClean="0">
                <a:latin typeface="Garamond" pitchFamily="18" charset="0"/>
                <a:hlinkClick r:id="rId3" action="ppaction://hlinkfile"/>
              </a:rPr>
              <a:t>Palm pattern recognition using ORB algorithm</a:t>
            </a:r>
            <a:endParaRPr lang="en-US" sz="2400" dirty="0" smtClean="0">
              <a:latin typeface="Garamond" pitchFamily="18" charset="0"/>
            </a:endParaRPr>
          </a:p>
          <a:p>
            <a:r>
              <a:rPr lang="en-US" sz="2400" dirty="0" smtClean="0">
                <a:latin typeface="Garamond" pitchFamily="18" charset="0"/>
              </a:rPr>
              <a:t> </a:t>
            </a:r>
            <a:endParaRPr lang="en-US" sz="2400" dirty="0">
              <a:latin typeface="Garamond" pitchFamily="18" charset="0"/>
            </a:endParaRPr>
          </a:p>
        </p:txBody>
      </p:sp>
      <p:sp>
        <p:nvSpPr>
          <p:cNvPr id="6" name="TextBox 5"/>
          <p:cNvSpPr txBox="1"/>
          <p:nvPr/>
        </p:nvSpPr>
        <p:spPr>
          <a:xfrm>
            <a:off x="968991" y="3957851"/>
            <a:ext cx="1625209" cy="523220"/>
          </a:xfrm>
          <a:prstGeom prst="rect">
            <a:avLst/>
          </a:prstGeom>
          <a:noFill/>
        </p:spPr>
        <p:txBody>
          <a:bodyPr wrap="square" rtlCol="0">
            <a:spAutoFit/>
          </a:bodyPr>
          <a:lstStyle/>
          <a:p>
            <a:r>
              <a:rPr lang="en-US" sz="2800" b="1" dirty="0" smtClean="0">
                <a:latin typeface="Garamond" pitchFamily="18" charset="0"/>
              </a:rPr>
              <a:t>VIDEO </a:t>
            </a:r>
            <a:endParaRPr lang="en-US" b="1" dirty="0">
              <a:latin typeface="Garamond" pitchFamily="18" charset="0"/>
            </a:endParaRPr>
          </a:p>
        </p:txBody>
      </p:sp>
      <p:sp>
        <p:nvSpPr>
          <p:cNvPr id="7" name="TextBox 6"/>
          <p:cNvSpPr txBox="1"/>
          <p:nvPr/>
        </p:nvSpPr>
        <p:spPr>
          <a:xfrm>
            <a:off x="1337481" y="4776716"/>
            <a:ext cx="7076035" cy="461665"/>
          </a:xfrm>
          <a:prstGeom prst="rect">
            <a:avLst/>
          </a:prstGeom>
          <a:noFill/>
        </p:spPr>
        <p:txBody>
          <a:bodyPr wrap="square" rtlCol="0">
            <a:spAutoFit/>
          </a:bodyPr>
          <a:lstStyle/>
          <a:p>
            <a:r>
              <a:rPr lang="en-US" sz="2400" dirty="0" smtClean="0">
                <a:latin typeface="Garamond" pitchFamily="18" charset="0"/>
                <a:hlinkClick r:id="rId4" action="ppaction://hlinkfile"/>
              </a:rPr>
              <a:t>Palm pattern recognition using feature detection</a:t>
            </a:r>
            <a:endParaRPr lang="en-US" sz="2400" dirty="0">
              <a:latin typeface="Garamond" pitchFamily="18" charset="0"/>
            </a:endParaRPr>
          </a:p>
        </p:txBody>
      </p:sp>
    </p:spTree>
    <p:extLst>
      <p:ext uri="{BB962C8B-B14F-4D97-AF65-F5344CB8AC3E}">
        <p14:creationId xmlns:p14="http://schemas.microsoft.com/office/powerpoint/2010/main" xmlns="" val="328763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pitchFamily="18" charset="0"/>
              </a:rPr>
              <a:t>EXPERIMENTAL RESULTS</a:t>
            </a:r>
            <a:br>
              <a:rPr lang="en-US" b="1" dirty="0" smtClean="0">
                <a:latin typeface="Garamond" pitchFamily="18" charset="0"/>
              </a:rPr>
            </a:br>
            <a:endParaRPr lang="en-US" dirty="0"/>
          </a:p>
        </p:txBody>
      </p:sp>
      <p:pic>
        <p:nvPicPr>
          <p:cNvPr id="6" name="Content Placeholder 5" descr="keypoint detection.PNG"/>
          <p:cNvPicPr>
            <a:picLocks noGrp="1" noChangeAspect="1"/>
          </p:cNvPicPr>
          <p:nvPr>
            <p:ph sz="half" idx="1"/>
          </p:nvPr>
        </p:nvPicPr>
        <p:blipFill>
          <a:blip r:embed="rId2" cstate="print"/>
          <a:stretch>
            <a:fillRect/>
          </a:stretch>
        </p:blipFill>
        <p:spPr>
          <a:xfrm>
            <a:off x="1146412" y="2224586"/>
            <a:ext cx="3511159" cy="4264838"/>
          </a:xfrm>
        </p:spPr>
      </p:pic>
      <p:pic>
        <p:nvPicPr>
          <p:cNvPr id="7" name="Content Placeholder 6" descr="image comparison and keypoint.PNG"/>
          <p:cNvPicPr>
            <a:picLocks noGrp="1" noChangeAspect="1"/>
          </p:cNvPicPr>
          <p:nvPr>
            <p:ph sz="half" idx="2"/>
          </p:nvPr>
        </p:nvPicPr>
        <p:blipFill>
          <a:blip r:embed="rId3" cstate="print"/>
          <a:stretch>
            <a:fillRect/>
          </a:stretch>
        </p:blipFill>
        <p:spPr>
          <a:xfrm>
            <a:off x="5650173" y="2210937"/>
            <a:ext cx="5703627" cy="4217159"/>
          </a:xfrm>
        </p:spPr>
      </p:pic>
      <p:sp>
        <p:nvSpPr>
          <p:cNvPr id="9" name="TextBox 8"/>
          <p:cNvSpPr txBox="1"/>
          <p:nvPr/>
        </p:nvSpPr>
        <p:spPr>
          <a:xfrm>
            <a:off x="1023582" y="1514902"/>
            <a:ext cx="3589361" cy="677108"/>
          </a:xfrm>
          <a:prstGeom prst="rect">
            <a:avLst/>
          </a:prstGeom>
          <a:noFill/>
        </p:spPr>
        <p:txBody>
          <a:bodyPr wrap="square" rtlCol="0">
            <a:spAutoFit/>
          </a:bodyPr>
          <a:lstStyle/>
          <a:p>
            <a:pPr algn="ctr"/>
            <a:r>
              <a:rPr lang="en-US" sz="2000" dirty="0" smtClean="0">
                <a:latin typeface="Garamond" pitchFamily="18" charset="0"/>
              </a:rPr>
              <a:t>Key points  Detection</a:t>
            </a:r>
          </a:p>
          <a:p>
            <a:endParaRPr lang="en-US" dirty="0"/>
          </a:p>
        </p:txBody>
      </p:sp>
      <p:sp>
        <p:nvSpPr>
          <p:cNvPr id="10" name="TextBox 9"/>
          <p:cNvSpPr txBox="1"/>
          <p:nvPr/>
        </p:nvSpPr>
        <p:spPr>
          <a:xfrm>
            <a:off x="5732061" y="1487606"/>
            <a:ext cx="5566542" cy="400110"/>
          </a:xfrm>
          <a:prstGeom prst="rect">
            <a:avLst/>
          </a:prstGeom>
          <a:noFill/>
        </p:spPr>
        <p:txBody>
          <a:bodyPr wrap="square" rtlCol="0">
            <a:spAutoFit/>
          </a:bodyPr>
          <a:lstStyle/>
          <a:p>
            <a:pPr algn="ctr"/>
            <a:r>
              <a:rPr lang="en-US" sz="2000" dirty="0" smtClean="0">
                <a:latin typeface="Garamond" pitchFamily="18" charset="0"/>
              </a:rPr>
              <a:t>Image comparison based on key points matching</a:t>
            </a:r>
            <a:r>
              <a:rPr lang="en-US" sz="2000" dirty="0" smtClean="0"/>
              <a:t>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468</Words>
  <Application>Microsoft Office PowerPoint</Application>
  <PresentationFormat>Custom</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EXPERIMENTAL RESULTS </vt:lpstr>
      <vt:lpstr>EXPERIMENTAL RESULTS </vt:lpstr>
      <vt:lpstr>Analysis</vt:lpstr>
      <vt:lpstr>Slide 12</vt:lpstr>
      <vt:lpstr>CONCLUSION</vt:lpstr>
      <vt:lpstr>Slide 14</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sathasivan</dc:creator>
  <cp:lastModifiedBy>admin</cp:lastModifiedBy>
  <cp:revision>38</cp:revision>
  <dcterms:created xsi:type="dcterms:W3CDTF">2017-01-18T05:40:40Z</dcterms:created>
  <dcterms:modified xsi:type="dcterms:W3CDTF">2017-04-17T08:00:03Z</dcterms:modified>
</cp:coreProperties>
</file>