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3"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49E4E5-97F1-45F2-89C0-AFDD716F997C}">
          <p14:sldIdLst>
            <p14:sldId id="257"/>
            <p14:sldId id="263"/>
            <p14:sldId id="258"/>
            <p14:sldId id="259"/>
            <p14:sldId id="260"/>
            <p14:sldId id="261"/>
            <p14:sldId id="262"/>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err="1">
                <a:latin typeface="Times New Roman" panose="02020603050405020304" pitchFamily="18" charset="0"/>
                <a:cs typeface="Times New Roman" panose="02020603050405020304" pitchFamily="18" charset="0"/>
              </a:rPr>
              <a:t>SecureStar</a:t>
            </a:r>
            <a:br>
              <a:rPr lang="en-US" sz="8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Jay Amlani</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Vernon Stevenson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2BC477-2E08-4C0E-823D-EC898C77DB35}"/>
              </a:ext>
            </a:extLst>
          </p:cNvPr>
          <p:cNvSpPr txBox="1"/>
          <p:nvPr/>
        </p:nvSpPr>
        <p:spPr>
          <a:xfrm>
            <a:off x="900546" y="3136612"/>
            <a:ext cx="10072254" cy="830997"/>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Questions</a:t>
            </a:r>
            <a:r>
              <a:rPr lang="en-IN" sz="3200" dirty="0"/>
              <a:t> </a:t>
            </a:r>
            <a:r>
              <a:rPr lang="en-IN" sz="4800" dirty="0"/>
              <a:t>?</a:t>
            </a:r>
          </a:p>
        </p:txBody>
      </p:sp>
    </p:spTree>
    <p:extLst>
      <p:ext uri="{BB962C8B-B14F-4D97-AF65-F5344CB8AC3E}">
        <p14:creationId xmlns:p14="http://schemas.microsoft.com/office/powerpoint/2010/main" val="148127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B330-46A6-4592-ABCE-EFBA54AB7B6D}"/>
              </a:ext>
            </a:extLst>
          </p:cNvPr>
          <p:cNvSpPr>
            <a:spLocks noGrp="1"/>
          </p:cNvSpPr>
          <p:nvPr>
            <p:ph type="title"/>
          </p:nvPr>
        </p:nvSpPr>
        <p:spPr/>
        <p:txBody>
          <a:bodyPr/>
          <a:lstStyle/>
          <a:p>
            <a:r>
              <a:rPr lang="en-IN" dirty="0"/>
              <a:t>Need</a:t>
            </a:r>
          </a:p>
        </p:txBody>
      </p:sp>
      <p:sp>
        <p:nvSpPr>
          <p:cNvPr id="3" name="Content Placeholder 2">
            <a:extLst>
              <a:ext uri="{FF2B5EF4-FFF2-40B4-BE49-F238E27FC236}">
                <a16:creationId xmlns:a16="http://schemas.microsoft.com/office/drawing/2014/main" id="{70D19F57-26BA-4689-984A-69D89B8FEB14}"/>
              </a:ext>
            </a:extLst>
          </p:cNvPr>
          <p:cNvSpPr>
            <a:spLocks noGrp="1"/>
          </p:cNvSpPr>
          <p:nvPr>
            <p:ph idx="1"/>
          </p:nvPr>
        </p:nvSpPr>
        <p:spPr/>
        <p:txBody>
          <a:bodyPr>
            <a:normAutofit lnSpcReduction="10000"/>
          </a:bodyPr>
          <a:lstStyle/>
          <a:p>
            <a:r>
              <a:rPr lang="en-IN" dirty="0"/>
              <a:t>1) All Federal agency and contractor firms </a:t>
            </a:r>
            <a:r>
              <a:rPr lang="en-IN" b="1" dirty="0"/>
              <a:t>must</a:t>
            </a:r>
            <a:r>
              <a:rPr lang="en-IN" dirty="0"/>
              <a:t> comply with NIST Cyber security frame work. And defence contractors specifically need to comply with Cyber maturity model certification.</a:t>
            </a:r>
          </a:p>
          <a:p>
            <a:r>
              <a:rPr lang="en-IN" dirty="0"/>
              <a:t>2) Looking at the recent security outages GID Inc. does not even seem to be compliant with level 1 of CMMC. This could have negative affects on the current and future contracts and GID Inc. will lose all the government business and will not even be able to bid for defence contracts.</a:t>
            </a:r>
          </a:p>
          <a:p>
            <a:r>
              <a:rPr lang="en-IN" dirty="0"/>
              <a:t>3) Losing mission critical data as part of phishing or ransomware could see company losing more contracts and acquiring bad reputation in market and being black listed by many firms.</a:t>
            </a:r>
          </a:p>
          <a:p>
            <a:r>
              <a:rPr lang="en-IN" dirty="0"/>
              <a:t>4) This could lead multi billion dollars loss in revenue.</a:t>
            </a:r>
          </a:p>
          <a:p>
            <a:r>
              <a:rPr lang="en-IN" dirty="0"/>
              <a:t>5) It is high time certain practices are changed in GID Inc. and invest in security practices and framework.</a:t>
            </a:r>
          </a:p>
        </p:txBody>
      </p:sp>
    </p:spTree>
    <p:extLst>
      <p:ext uri="{BB962C8B-B14F-4D97-AF65-F5344CB8AC3E}">
        <p14:creationId xmlns:p14="http://schemas.microsoft.com/office/powerpoint/2010/main" val="288503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9080-6E54-4CA5-9148-00E1752C4DD3}"/>
              </a:ext>
            </a:extLst>
          </p:cNvPr>
          <p:cNvSpPr>
            <a:spLocks noGrp="1"/>
          </p:cNvSpPr>
          <p:nvPr>
            <p:ph type="title"/>
          </p:nvPr>
        </p:nvSpPr>
        <p:spPr>
          <a:xfrm>
            <a:off x="1097280" y="439482"/>
            <a:ext cx="10058400" cy="1154270"/>
          </a:xfrm>
        </p:spPr>
        <p:txBody>
          <a:bodyPr/>
          <a:lstStyle/>
          <a:p>
            <a:r>
              <a:rPr lang="en-IN" dirty="0">
                <a:latin typeface="Times New Roman" panose="02020603050405020304" pitchFamily="18" charset="0"/>
                <a:cs typeface="Times New Roman" panose="02020603050405020304" pitchFamily="18" charset="0"/>
              </a:rPr>
              <a:t>Identify</a:t>
            </a:r>
          </a:p>
        </p:txBody>
      </p:sp>
      <p:sp>
        <p:nvSpPr>
          <p:cNvPr id="3" name="Content Placeholder 2">
            <a:extLst>
              <a:ext uri="{FF2B5EF4-FFF2-40B4-BE49-F238E27FC236}">
                <a16:creationId xmlns:a16="http://schemas.microsoft.com/office/drawing/2014/main" id="{352D857C-758C-4A7A-8B43-8E904AC26525}"/>
              </a:ext>
            </a:extLst>
          </p:cNvPr>
          <p:cNvSpPr>
            <a:spLocks noGrp="1"/>
          </p:cNvSpPr>
          <p:nvPr>
            <p:ph idx="1"/>
          </p:nvPr>
        </p:nvSpPr>
        <p:spPr>
          <a:xfrm>
            <a:off x="1097280" y="2080492"/>
            <a:ext cx="10058400" cy="3760891"/>
          </a:xfrm>
        </p:spPr>
        <p:txBody>
          <a:bodyPr>
            <a:normAutofit fontScale="92500"/>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en-IN" sz="1800" dirty="0">
                <a:latin typeface="Times New Roman" panose="02020603050405020304" pitchFamily="18" charset="0"/>
                <a:cs typeface="Times New Roman" panose="02020603050405020304" pitchFamily="18" charset="0"/>
              </a:rPr>
              <a:t>1) </a:t>
            </a:r>
            <a:r>
              <a:rPr kumimoji="0" lang="en-IN" sz="17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Mail server: Mail server does not implement security restriction. There is no automated blacklisting of mail or secure E-mail etiquettes in place. This has lead to phishing attacks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2) Data: The data is stored in unencrypted manner and there is no backup for data, if a server or workstation or system were to be compromised there is no way to recover the data. </a:t>
            </a:r>
          </a:p>
          <a:p>
            <a:r>
              <a:rPr lang="en-IN" sz="1800" dirty="0">
                <a:latin typeface="Times New Roman" panose="02020603050405020304" pitchFamily="18" charset="0"/>
                <a:cs typeface="Times New Roman" panose="02020603050405020304" pitchFamily="18" charset="0"/>
              </a:rPr>
              <a:t>3) Tools: Opensource or common off the shelf tools are more susceptible to hacking as they do not get security patches that often. This could create a backdoor for the cryptanalyst to get access to our system.</a:t>
            </a:r>
          </a:p>
          <a:p>
            <a:r>
              <a:rPr lang="en-IN" sz="1800" dirty="0">
                <a:latin typeface="Times New Roman" panose="02020603050405020304" pitchFamily="18" charset="0"/>
                <a:cs typeface="Times New Roman" panose="02020603050405020304" pitchFamily="18" charset="0"/>
              </a:rPr>
              <a:t>4) Hardware and Firmware: Both the server hardware and Operating System are end of support which means there won’t be any new security patches available for them. Cryptanalyst can use known issues to attack our system.</a:t>
            </a:r>
          </a:p>
          <a:p>
            <a:r>
              <a:rPr lang="en-IN" sz="1800" dirty="0">
                <a:latin typeface="Times New Roman" panose="02020603050405020304" pitchFamily="18" charset="0"/>
                <a:cs typeface="Times New Roman" panose="02020603050405020304" pitchFamily="18" charset="0"/>
              </a:rPr>
              <a:t>5) Culture: Majority of the people do not follow security culture. Cryptanalyst can easily use social engineering to infiltrate the network and steal, destroy and modify the business critical data.</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55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379A-E316-4764-BBEA-7DEDE15BEF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Protect</a:t>
            </a:r>
          </a:p>
        </p:txBody>
      </p:sp>
      <p:sp>
        <p:nvSpPr>
          <p:cNvPr id="3" name="Content Placeholder 2">
            <a:extLst>
              <a:ext uri="{FF2B5EF4-FFF2-40B4-BE49-F238E27FC236}">
                <a16:creationId xmlns:a16="http://schemas.microsoft.com/office/drawing/2014/main" id="{6D7DDA26-492F-493F-BD25-76EF26001214}"/>
              </a:ext>
            </a:extLst>
          </p:cNvPr>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1) Deploy secure simple mail transfer protocol and PGP signing and encryption of the mails.</a:t>
            </a:r>
          </a:p>
          <a:p>
            <a:r>
              <a:rPr lang="en-IN" dirty="0">
                <a:latin typeface="Times New Roman" panose="02020603050405020304" pitchFamily="18" charset="0"/>
                <a:cs typeface="Times New Roman" panose="02020603050405020304" pitchFamily="18" charset="0"/>
              </a:rPr>
              <a:t>2) Improve the Domain controller system for user authentication and authorization by creating partitions and limiting the data visibility and accessibility. </a:t>
            </a:r>
          </a:p>
          <a:p>
            <a:r>
              <a:rPr lang="en-IN" dirty="0">
                <a:latin typeface="Times New Roman" panose="02020603050405020304" pitchFamily="18" charset="0"/>
                <a:cs typeface="Times New Roman" panose="02020603050405020304" pitchFamily="18" charset="0"/>
              </a:rPr>
              <a:t>3) Switch to licensed tool where possible and where switching is not possible work with developers to incorporate best practices for the tools.</a:t>
            </a:r>
          </a:p>
          <a:p>
            <a:r>
              <a:rPr lang="en-IN" dirty="0">
                <a:latin typeface="Times New Roman" panose="02020603050405020304" pitchFamily="18" charset="0"/>
                <a:cs typeface="Times New Roman" panose="02020603050405020304" pitchFamily="18" charset="0"/>
              </a:rPr>
              <a:t>4) Upgrade the firmware and hardware where possible to make sure that latest security updates are available for them. Make smart use of resources.</a:t>
            </a:r>
          </a:p>
          <a:p>
            <a:r>
              <a:rPr lang="en-IN" dirty="0">
                <a:latin typeface="Times New Roman" panose="02020603050405020304" pitchFamily="18" charset="0"/>
                <a:cs typeface="Times New Roman" panose="02020603050405020304" pitchFamily="18" charset="0"/>
              </a:rPr>
              <a:t>5) Inculcate secure etiquettes in day to day business, by organising seminars and incentivising the employees.  </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3053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983D-A44C-4C6C-BB11-EF1CF5E2CAE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Plan A </a:t>
            </a:r>
            <a:r>
              <a:rPr lang="en-IN" sz="2000" dirty="0">
                <a:latin typeface="Times New Roman" panose="02020603050405020304" pitchFamily="18" charset="0"/>
                <a:cs typeface="Times New Roman" panose="02020603050405020304" pitchFamily="18" charset="0"/>
              </a:rPr>
              <a:t>(30 days to 60 days Implementation )</a:t>
            </a:r>
          </a:p>
        </p:txBody>
      </p:sp>
      <p:sp>
        <p:nvSpPr>
          <p:cNvPr id="3" name="Content Placeholder 2">
            <a:extLst>
              <a:ext uri="{FF2B5EF4-FFF2-40B4-BE49-F238E27FC236}">
                <a16:creationId xmlns:a16="http://schemas.microsoft.com/office/drawing/2014/main" id="{0769A060-8264-4782-8F17-E8B7E67918AF}"/>
              </a:ext>
            </a:extLst>
          </p:cNvPr>
          <p:cNvSpPr>
            <a:spLocks noGrp="1"/>
          </p:cNvSpPr>
          <p:nvPr>
            <p:ph idx="1"/>
          </p:nvPr>
        </p:nvSpPr>
        <p:spPr/>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 1) Automate rules to block the mails from blacklisted domains and senders.</a:t>
            </a:r>
          </a:p>
          <a:p>
            <a:r>
              <a:rPr lang="en-IN" dirty="0">
                <a:latin typeface="Times New Roman" panose="02020603050405020304" pitchFamily="18" charset="0"/>
                <a:cs typeface="Times New Roman" panose="02020603050405020304" pitchFamily="18" charset="0"/>
              </a:rPr>
              <a:t>2) Implement secured SMTP and Block auto download of images and files for mails from any other domain apart from @gid.org.</a:t>
            </a:r>
          </a:p>
          <a:p>
            <a:r>
              <a:rPr lang="en-IN" dirty="0">
                <a:latin typeface="Times New Roman" panose="02020603050405020304" pitchFamily="18" charset="0"/>
                <a:cs typeface="Times New Roman" panose="02020603050405020304" pitchFamily="18" charset="0"/>
              </a:rPr>
              <a:t>3)  Make changes to LDAP system and partition the data accessibility such that only authorized user can access particular set of data and services.</a:t>
            </a:r>
          </a:p>
          <a:p>
            <a:r>
              <a:rPr lang="en-IN" dirty="0">
                <a:latin typeface="Times New Roman" panose="02020603050405020304" pitchFamily="18" charset="0"/>
                <a:cs typeface="Times New Roman" panose="02020603050405020304" pitchFamily="18" charset="0"/>
              </a:rPr>
              <a:t>4) Back up user data, data base, code base and any other mission critical data in geo-redundant manner to avoid single point failure. We have decided to go with Polar backup which will cost us around 10,200 $ for 200 TB of data annually. It is both secure, fast and has very good customer service.</a:t>
            </a:r>
          </a:p>
          <a:p>
            <a:r>
              <a:rPr lang="en-IN" dirty="0">
                <a:latin typeface="Times New Roman" panose="02020603050405020304" pitchFamily="18" charset="0"/>
                <a:cs typeface="Times New Roman" panose="02020603050405020304" pitchFamily="18" charset="0"/>
              </a:rPr>
              <a:t>5) Implement High availability in mission critical services. As this will be mainly software implementation there will not be much hardware requirement, but the total cost can be considered to be at 17,600 $ per year for AWS.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27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035F-23F3-4855-AD29-EBB7D6983E15}"/>
              </a:ext>
            </a:extLst>
          </p:cNvPr>
          <p:cNvSpPr>
            <a:spLocks noGrp="1"/>
          </p:cNvSpPr>
          <p:nvPr>
            <p:ph type="title"/>
          </p:nvPr>
        </p:nvSpPr>
        <p:spPr/>
        <p:txBody>
          <a:bodyPr/>
          <a:lstStyle/>
          <a:p>
            <a:r>
              <a:rPr lang="en-IN" dirty="0"/>
              <a:t>Plan A </a:t>
            </a:r>
            <a:r>
              <a:rPr lang="en-IN" dirty="0">
                <a:latin typeface="Times New Roman" panose="02020603050405020304" pitchFamily="18" charset="0"/>
                <a:cs typeface="Times New Roman" panose="02020603050405020304" pitchFamily="18" charset="0"/>
              </a:rPr>
              <a:t>continued</a:t>
            </a:r>
            <a:r>
              <a:rPr lang="en-IN" dirty="0"/>
              <a:t> ..	</a:t>
            </a:r>
          </a:p>
        </p:txBody>
      </p:sp>
      <p:sp>
        <p:nvSpPr>
          <p:cNvPr id="3" name="Content Placeholder 2">
            <a:extLst>
              <a:ext uri="{FF2B5EF4-FFF2-40B4-BE49-F238E27FC236}">
                <a16:creationId xmlns:a16="http://schemas.microsoft.com/office/drawing/2014/main" id="{82395C68-5D0F-4B6D-B2FE-6867B094AB7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6) Upgrade the servers and firmware of the system. This cost is estimated to be around 100,000$</a:t>
            </a:r>
          </a:p>
          <a:p>
            <a:r>
              <a:rPr lang="en-IN" dirty="0">
                <a:latin typeface="Times New Roman" panose="02020603050405020304" pitchFamily="18" charset="0"/>
                <a:cs typeface="Times New Roman" panose="02020603050405020304" pitchFamily="18" charset="0"/>
              </a:rPr>
              <a:t>7) Some of the older server can be used to just for storage or hosting internal tools which are not mission critical. As this servers will not be exposed to internet there is less risk.</a:t>
            </a:r>
          </a:p>
          <a:p>
            <a:r>
              <a:rPr lang="en-IN" dirty="0">
                <a:latin typeface="Times New Roman" panose="02020603050405020304" pitchFamily="18" charset="0"/>
                <a:cs typeface="Times New Roman" panose="02020603050405020304" pitchFamily="18" charset="0"/>
              </a:rPr>
              <a:t>8) Implement Session Border controller for blocking access to internal service and servers.</a:t>
            </a:r>
          </a:p>
          <a:p>
            <a:r>
              <a:rPr lang="en-IN" dirty="0">
                <a:latin typeface="Times New Roman" panose="02020603050405020304" pitchFamily="18" charset="0"/>
                <a:cs typeface="Times New Roman" panose="02020603050405020304" pitchFamily="18" charset="0"/>
              </a:rPr>
              <a:t>9) Human resource cost for implementing software changes plus session border controller is accounted by Two developer for a year’s time. Total cost 200,000 $.</a:t>
            </a:r>
          </a:p>
          <a:p>
            <a:r>
              <a:rPr lang="en-IN" dirty="0">
                <a:latin typeface="Times New Roman" panose="02020603050405020304" pitchFamily="18" charset="0"/>
                <a:cs typeface="Times New Roman" panose="02020603050405020304" pitchFamily="18" charset="0"/>
              </a:rPr>
              <a:t>Total Cost for Plan A is 327,800 $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13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387A4-D056-4BD6-8B36-7BA6709ED82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Plan B </a:t>
            </a:r>
            <a:r>
              <a:rPr lang="en-IN" sz="2000" dirty="0">
                <a:latin typeface="Times New Roman" panose="02020603050405020304" pitchFamily="18" charset="0"/>
                <a:cs typeface="Times New Roman" panose="02020603050405020304" pitchFamily="18" charset="0"/>
              </a:rPr>
              <a:t>(Longer Term or continuous process)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87DF58-4B18-4C9B-871B-10553977A0A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1) Hire Tool developer to replace open source and top of the shelf tools which may pose security threat. Per year cost to be around 50,000 $ to 60,000 $.</a:t>
            </a:r>
          </a:p>
          <a:p>
            <a:r>
              <a:rPr lang="en-IN" dirty="0">
                <a:latin typeface="Times New Roman" panose="02020603050405020304" pitchFamily="18" charset="0"/>
                <a:cs typeface="Times New Roman" panose="02020603050405020304" pitchFamily="18" charset="0"/>
              </a:rPr>
              <a:t>2) Replace some of the open source tools and service with paid tools and service which get timely security updates. Approximate cost to be around 10,000 $.</a:t>
            </a:r>
          </a:p>
          <a:p>
            <a:r>
              <a:rPr lang="en-IN" dirty="0">
                <a:latin typeface="Times New Roman" panose="02020603050405020304" pitchFamily="18" charset="0"/>
                <a:cs typeface="Times New Roman" panose="02020603050405020304" pitchFamily="18" charset="0"/>
              </a:rPr>
              <a:t>3)  Organize seminars by field experts regularly over the next year to inculcate the sense of responsibility amongst every employee of GID Inc. Total cost of seminars 6600 $ (three in person seminar and four online courses over a year by </a:t>
            </a:r>
            <a:r>
              <a:rPr lang="en-IN" dirty="0" err="1">
                <a:latin typeface="Times New Roman" panose="02020603050405020304" pitchFamily="18" charset="0"/>
                <a:cs typeface="Times New Roman" panose="02020603050405020304" pitchFamily="18" charset="0"/>
              </a:rPr>
              <a:t>Kyber</a:t>
            </a:r>
            <a:r>
              <a:rPr lang="en-IN" dirty="0">
                <a:latin typeface="Times New Roman" panose="02020603050405020304" pitchFamily="18" charset="0"/>
                <a:cs typeface="Times New Roman" panose="02020603050405020304" pitchFamily="18" charset="0"/>
              </a:rPr>
              <a:t> security experts)</a:t>
            </a:r>
          </a:p>
          <a:p>
            <a:r>
              <a:rPr lang="en-IN" dirty="0">
                <a:latin typeface="Times New Roman" panose="02020603050405020304" pitchFamily="18" charset="0"/>
                <a:cs typeface="Times New Roman" panose="02020603050405020304" pitchFamily="18" charset="0"/>
              </a:rPr>
              <a:t>4) Hire a CISO to over see the security implementation in every product being developed, whether they are customer facing or internal tools. Cost per year 170,000 $ to 180,000 $</a:t>
            </a:r>
          </a:p>
        </p:txBody>
      </p:sp>
    </p:spTree>
    <p:extLst>
      <p:ext uri="{BB962C8B-B14F-4D97-AF65-F5344CB8AC3E}">
        <p14:creationId xmlns:p14="http://schemas.microsoft.com/office/powerpoint/2010/main" val="109410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B348-788C-49C5-A5D3-514C1D06F3B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Plan B continued ..</a:t>
            </a:r>
            <a:r>
              <a:rPr lang="en-IN" dirty="0"/>
              <a:t>	</a:t>
            </a:r>
          </a:p>
        </p:txBody>
      </p:sp>
      <p:sp>
        <p:nvSpPr>
          <p:cNvPr id="3" name="Content Placeholder 2">
            <a:extLst>
              <a:ext uri="{FF2B5EF4-FFF2-40B4-BE49-F238E27FC236}">
                <a16:creationId xmlns:a16="http://schemas.microsoft.com/office/drawing/2014/main" id="{912AC4E7-F112-480E-8F66-3E90DEBD64C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5) Use of application and platform tool to make sure the application and servers are not susceptible any known issue.</a:t>
            </a:r>
          </a:p>
          <a:p>
            <a:r>
              <a:rPr lang="en-IN" dirty="0">
                <a:latin typeface="Times New Roman" panose="02020603050405020304" pitchFamily="18" charset="0"/>
                <a:cs typeface="Times New Roman" panose="02020603050405020304" pitchFamily="18" charset="0"/>
              </a:rPr>
              <a:t>6) Run Nessus scan every fifteen days to find any known issue and have a month’s window to either update the RPM’s or resolve the vulnerability on application side.</a:t>
            </a:r>
          </a:p>
          <a:p>
            <a:pPr marL="0" indent="0">
              <a:buNone/>
            </a:pPr>
            <a:r>
              <a:rPr lang="en-IN" dirty="0">
                <a:latin typeface="Times New Roman" panose="02020603050405020304" pitchFamily="18" charset="0"/>
                <a:cs typeface="Times New Roman" panose="02020603050405020304" pitchFamily="18" charset="0"/>
              </a:rPr>
              <a:t> 7) Annual cost of Nessus scan for application and platform scan for 15 servers will be 12,200 $.</a:t>
            </a:r>
          </a:p>
          <a:p>
            <a:pPr marL="0" indent="0">
              <a:buNone/>
            </a:pPr>
            <a:r>
              <a:rPr lang="en-IN" dirty="0">
                <a:latin typeface="Times New Roman" panose="02020603050405020304" pitchFamily="18" charset="0"/>
                <a:cs typeface="Times New Roman" panose="02020603050405020304" pitchFamily="18" charset="0"/>
              </a:rPr>
              <a:t> 8) Total cost of the Plan B would be 267,200 $.</a:t>
            </a:r>
          </a:p>
          <a:p>
            <a:pPr marL="0" indent="0">
              <a:buNone/>
            </a:pPr>
            <a:endParaRPr lang="en-IN" dirty="0"/>
          </a:p>
        </p:txBody>
      </p:sp>
    </p:spTree>
    <p:extLst>
      <p:ext uri="{BB962C8B-B14F-4D97-AF65-F5344CB8AC3E}">
        <p14:creationId xmlns:p14="http://schemas.microsoft.com/office/powerpoint/2010/main" val="311817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A2E2-F60A-465E-B01A-FBEA26AD607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Total cost and Return on Security investment</a:t>
            </a:r>
          </a:p>
        </p:txBody>
      </p:sp>
      <p:sp>
        <p:nvSpPr>
          <p:cNvPr id="3" name="Content Placeholder 2">
            <a:extLst>
              <a:ext uri="{FF2B5EF4-FFF2-40B4-BE49-F238E27FC236}">
                <a16:creationId xmlns:a16="http://schemas.microsoft.com/office/drawing/2014/main" id="{E243B82E-1F6F-4034-9C98-A46F062D79E0}"/>
              </a:ext>
            </a:extLst>
          </p:cNvPr>
          <p:cNvSpPr>
            <a:spLocks noGrp="1"/>
          </p:cNvSpPr>
          <p:nvPr>
            <p:ph idx="1"/>
          </p:nvPr>
        </p:nvSpPr>
        <p:spPr/>
        <p:txBody>
          <a:bodyPr>
            <a:normAutofit/>
          </a:bodyPr>
          <a:lstStyle/>
          <a:p>
            <a:r>
              <a:rPr lang="en-IN" dirty="0"/>
              <a:t>1</a:t>
            </a:r>
            <a:r>
              <a:rPr lang="en-IN" dirty="0">
                <a:latin typeface="Times New Roman" panose="02020603050405020304" pitchFamily="18" charset="0"/>
                <a:cs typeface="Times New Roman" panose="02020603050405020304" pitchFamily="18" charset="0"/>
              </a:rPr>
              <a:t>) Total cost of Plan A which is short term plan and Plan B which long term or continuous plan is around 600,000 $</a:t>
            </a:r>
          </a:p>
          <a:p>
            <a:r>
              <a:rPr lang="en-IN" dirty="0">
                <a:latin typeface="Times New Roman" panose="02020603050405020304" pitchFamily="18" charset="0"/>
                <a:cs typeface="Times New Roman" panose="02020603050405020304" pitchFamily="18" charset="0"/>
              </a:rPr>
              <a:t>2) This will help GID Inc. Achieve level 2 or even Level 3 in CMMC and NIST compliance and allow GID Inc. to bid for defence and government contract. Approximate increment in revenue by 5 million $ yearly.</a:t>
            </a:r>
          </a:p>
          <a:p>
            <a:r>
              <a:rPr lang="en-IN" dirty="0">
                <a:latin typeface="Times New Roman" panose="02020603050405020304" pitchFamily="18" charset="0"/>
                <a:cs typeface="Times New Roman" panose="02020603050405020304" pitchFamily="18" charset="0"/>
              </a:rPr>
              <a:t>3) Any cyber attack such as Phishing or ransomware can cost company any where around 500,000 $ to one million depending on the size of attack according to study by </a:t>
            </a:r>
            <a:r>
              <a:rPr lang="en-IN" dirty="0" err="1">
                <a:latin typeface="Times New Roman" panose="02020603050405020304" pitchFamily="18" charset="0"/>
                <a:cs typeface="Times New Roman" panose="02020603050405020304" pitchFamily="18" charset="0"/>
              </a:rPr>
              <a:t>Kyber</a:t>
            </a:r>
            <a:r>
              <a:rPr lang="en-IN" dirty="0">
                <a:latin typeface="Times New Roman" panose="02020603050405020304" pitchFamily="18" charset="0"/>
                <a:cs typeface="Times New Roman" panose="02020603050405020304" pitchFamily="18" charset="0"/>
              </a:rPr>
              <a:t> security. One type is closely followed by many more such attacks which would result in multi million dollars loss.</a:t>
            </a:r>
          </a:p>
          <a:p>
            <a:r>
              <a:rPr lang="en-IN" dirty="0">
                <a:latin typeface="Times New Roman" panose="02020603050405020304" pitchFamily="18" charset="0"/>
                <a:cs typeface="Times New Roman" panose="02020603050405020304" pitchFamily="18" charset="0"/>
              </a:rPr>
              <a:t>4) Return on Security investment is easily ten to twenty times over a period of year. </a:t>
            </a:r>
          </a:p>
        </p:txBody>
      </p:sp>
    </p:spTree>
    <p:extLst>
      <p:ext uri="{BB962C8B-B14F-4D97-AF65-F5344CB8AC3E}">
        <p14:creationId xmlns:p14="http://schemas.microsoft.com/office/powerpoint/2010/main" val="279392285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{D50221BF-168B-4D74-85F3-5DEE7A35FB51}tf56160789_win32</Template>
  <TotalTime>417</TotalTime>
  <Words>1148</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Bookman Old Style</vt:lpstr>
      <vt:lpstr>Calibri</vt:lpstr>
      <vt:lpstr>Franklin Gothic Book</vt:lpstr>
      <vt:lpstr>Times New Roman</vt:lpstr>
      <vt:lpstr>1_RetrospectVTI</vt:lpstr>
      <vt:lpstr>SecureStar Jay Amlani Vernon Stevenson</vt:lpstr>
      <vt:lpstr>Need</vt:lpstr>
      <vt:lpstr>Identify</vt:lpstr>
      <vt:lpstr>Protect</vt:lpstr>
      <vt:lpstr>Plan A (30 days to 60 days Implementation )</vt:lpstr>
      <vt:lpstr>Plan A continued .. </vt:lpstr>
      <vt:lpstr>Plan B (Longer Term or continuous process)</vt:lpstr>
      <vt:lpstr>Plan B continued .. </vt:lpstr>
      <vt:lpstr>Total cost and Return on Security investment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SecureStar Vernon Stevenson Jay Amlani Chanakya </dc:title>
  <dc:creator>Amlani, Jay Girish</dc:creator>
  <cp:lastModifiedBy>Amlani, Jay Girish</cp:lastModifiedBy>
  <cp:revision>30</cp:revision>
  <dcterms:created xsi:type="dcterms:W3CDTF">2021-10-14T19:31:25Z</dcterms:created>
  <dcterms:modified xsi:type="dcterms:W3CDTF">2021-10-15T19:27:30Z</dcterms:modified>
</cp:coreProperties>
</file>