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heme/themeOverride12.xml" ContentType="application/vnd.openxmlformats-officedocument.themeOverr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Override5.xml" ContentType="application/vnd.openxmlformats-officedocument.themeOverride+xml"/>
  <Override PartName="/ppt/theme/themeOverride10.xml" ContentType="application/vnd.openxmlformats-officedocument.themeOverrid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Override17.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Override9.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Override8.xml" ContentType="application/vnd.openxmlformats-officedocument.themeOverride+xml"/>
  <Override PartName="/ppt/theme/themeOverride11.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Override6.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0" r:id="rId4"/>
    <p:sldId id="258" r:id="rId5"/>
    <p:sldId id="262" r:id="rId6"/>
    <p:sldId id="263" r:id="rId7"/>
    <p:sldId id="267" r:id="rId8"/>
    <p:sldId id="268" r:id="rId9"/>
    <p:sldId id="269" r:id="rId10"/>
    <p:sldId id="272" r:id="rId11"/>
    <p:sldId id="274" r:id="rId12"/>
    <p:sldId id="275" r:id="rId13"/>
    <p:sldId id="276" r:id="rId14"/>
    <p:sldId id="277" r:id="rId15"/>
    <p:sldId id="278" r:id="rId16"/>
    <p:sldId id="279" r:id="rId17"/>
    <p:sldId id="280"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1123FCD-10DA-4FB2-9C55-2DD29695BA98}" type="datetimeFigureOut">
              <a:rPr lang="en-US" smtClean="0"/>
              <a:pPr/>
              <a:t>4/9/2018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6AA5736-2F67-4BE0-BF73-F8C5C30A8D2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123FCD-10DA-4FB2-9C55-2DD29695BA98}"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A5736-2F67-4BE0-BF73-F8C5C30A8D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123FCD-10DA-4FB2-9C55-2DD29695BA98}"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A5736-2F67-4BE0-BF73-F8C5C30A8D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123FCD-10DA-4FB2-9C55-2DD29695BA98}"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A5736-2F67-4BE0-BF73-F8C5C30A8D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1123FCD-10DA-4FB2-9C55-2DD29695BA98}"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A5736-2F67-4BE0-BF73-F8C5C30A8D2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123FCD-10DA-4FB2-9C55-2DD29695BA98}" type="datetimeFigureOut">
              <a:rPr lang="en-US" smtClean="0"/>
              <a:pPr/>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A5736-2F67-4BE0-BF73-F8C5C30A8D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1123FCD-10DA-4FB2-9C55-2DD29695BA98}" type="datetimeFigureOut">
              <a:rPr lang="en-US" smtClean="0"/>
              <a:pPr/>
              <a:t>4/9/2018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AA5736-2F67-4BE0-BF73-F8C5C30A8D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123FCD-10DA-4FB2-9C55-2DD29695BA98}" type="datetimeFigureOut">
              <a:rPr lang="en-US" smtClean="0"/>
              <a:pPr/>
              <a:t>4/9/2018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AA5736-2F67-4BE0-BF73-F8C5C30A8D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23FCD-10DA-4FB2-9C55-2DD29695BA98}" type="datetimeFigureOut">
              <a:rPr lang="en-US" smtClean="0"/>
              <a:pPr/>
              <a:t>4/9/2018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AA5736-2F67-4BE0-BF73-F8C5C30A8D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123FCD-10DA-4FB2-9C55-2DD29695BA98}" type="datetimeFigureOut">
              <a:rPr lang="en-US" smtClean="0"/>
              <a:pPr/>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A5736-2F67-4BE0-BF73-F8C5C30A8D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1123FCD-10DA-4FB2-9C55-2DD29695BA98}" type="datetimeFigureOut">
              <a:rPr lang="en-US" smtClean="0"/>
              <a:pPr/>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6AA5736-2F67-4BE0-BF73-F8C5C30A8D2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123FCD-10DA-4FB2-9C55-2DD29695BA98}" type="datetimeFigureOut">
              <a:rPr lang="en-US" smtClean="0"/>
              <a:pPr/>
              <a:t>4/9/2018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6AA5736-2F67-4BE0-BF73-F8C5C30A8D2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Create an Application</a:t>
            </a:r>
            <a:endParaRPr lang="en-US" dirty="0"/>
          </a:p>
        </p:txBody>
      </p:sp>
      <p:sp>
        <p:nvSpPr>
          <p:cNvPr id="3" name="Subtitle 2"/>
          <p:cNvSpPr>
            <a:spLocks noGrp="1"/>
          </p:cNvSpPr>
          <p:nvPr>
            <p:ph type="subTitle" idx="1"/>
          </p:nvPr>
        </p:nvSpPr>
        <p:spPr>
          <a:xfrm>
            <a:off x="609600" y="1219200"/>
            <a:ext cx="8229600" cy="4419600"/>
          </a:xfrm>
        </p:spPr>
        <p:txBody>
          <a:bodyPr/>
          <a:lstStyle/>
          <a:p>
            <a:pPr marL="514350" indent="-514350" algn="l"/>
            <a:r>
              <a:rPr lang="en-US" dirty="0" smtClean="0"/>
              <a:t>1. CD e:/angular/</a:t>
            </a:r>
          </a:p>
          <a:p>
            <a:pPr marL="514350" indent="-514350" algn="l"/>
            <a:r>
              <a:rPr lang="en-US" dirty="0" smtClean="0"/>
              <a:t>2. now use the @angular/</a:t>
            </a:r>
            <a:r>
              <a:rPr lang="en-US" dirty="0" err="1" smtClean="0"/>
              <a:t>cli</a:t>
            </a:r>
            <a:r>
              <a:rPr lang="en-US" dirty="0" smtClean="0"/>
              <a:t> tool's </a:t>
            </a:r>
            <a:r>
              <a:rPr lang="en-US" dirty="0" err="1" smtClean="0"/>
              <a:t>ng</a:t>
            </a:r>
            <a:r>
              <a:rPr lang="en-US" dirty="0" smtClean="0"/>
              <a:t> new to create a new angular app as follows</a:t>
            </a:r>
          </a:p>
          <a:p>
            <a:pPr marL="514350" indent="-514350" algn="l"/>
            <a:r>
              <a:rPr lang="en-US" dirty="0"/>
              <a:t>	</a:t>
            </a:r>
            <a:r>
              <a:rPr lang="en-US" b="1" i="1" dirty="0" err="1" smtClean="0"/>
              <a:t>ng</a:t>
            </a:r>
            <a:r>
              <a:rPr lang="en-US" b="1" i="1" dirty="0" smtClean="0"/>
              <a:t> new </a:t>
            </a:r>
            <a:r>
              <a:rPr lang="en-US" b="1" i="1" dirty="0" err="1" smtClean="0"/>
              <a:t>InventionsHub</a:t>
            </a:r>
            <a:endParaRPr lang="en-US" b="1" i="1" dirty="0" smtClean="0"/>
          </a:p>
          <a:p>
            <a:pPr marL="514350" indent="-514350" algn="l"/>
            <a:r>
              <a:rPr lang="en-US" dirty="0" smtClean="0"/>
              <a:t>3. Serve the app using </a:t>
            </a:r>
            <a:r>
              <a:rPr lang="en-US" b="1" i="1" dirty="0" err="1"/>
              <a:t>ng</a:t>
            </a:r>
            <a:r>
              <a:rPr lang="en-US" b="1" i="1" dirty="0"/>
              <a:t> serve </a:t>
            </a:r>
            <a:r>
              <a:rPr lang="en-US" b="1" i="1" dirty="0" smtClean="0"/>
              <a:t>-open</a:t>
            </a:r>
            <a:endParaRPr lang="en-US" b="1" i="1" dirty="0"/>
          </a:p>
          <a:p>
            <a:pPr marL="514350" indent="-514350" algn="l"/>
            <a:r>
              <a:rPr lang="en-US" dirty="0"/>
              <a:t>It </a:t>
            </a:r>
            <a:r>
              <a:rPr lang="en-US" dirty="0" smtClean="0"/>
              <a:t>will </a:t>
            </a:r>
            <a:r>
              <a:rPr lang="en-US" dirty="0"/>
              <a:t>open the app at </a:t>
            </a:r>
            <a:r>
              <a:rPr lang="en-US" dirty="0">
                <a:hlinkClick r:id="rId2"/>
              </a:rPr>
              <a:t>http://</a:t>
            </a:r>
            <a:r>
              <a:rPr lang="en-US" dirty="0" smtClean="0">
                <a:hlinkClick r:id="rId2"/>
              </a:rPr>
              <a:t>localhost:4200</a:t>
            </a:r>
            <a:endParaRPr lang="en-US" dirty="0" smtClean="0"/>
          </a:p>
          <a:p>
            <a:pPr marL="514350" indent="-514350" algn="l"/>
            <a:endParaRPr lang="en-US" dirty="0" smtClean="0"/>
          </a:p>
          <a:p>
            <a:pPr marL="514350" indent="-514350" algn="l"/>
            <a:endParaRPr lang="en-US" sz="20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Components</a:t>
            </a:r>
            <a:endParaRPr lang="en-US" dirty="0"/>
          </a:p>
        </p:txBody>
      </p:sp>
      <p:sp>
        <p:nvSpPr>
          <p:cNvPr id="3" name="Subtitle 2"/>
          <p:cNvSpPr>
            <a:spLocks noGrp="1"/>
          </p:cNvSpPr>
          <p:nvPr>
            <p:ph type="subTitle" idx="1"/>
          </p:nvPr>
        </p:nvSpPr>
        <p:spPr>
          <a:xfrm>
            <a:off x="609600" y="1219200"/>
            <a:ext cx="8229600" cy="5105400"/>
          </a:xfrm>
        </p:spPr>
        <p:txBody>
          <a:bodyPr>
            <a:noAutofit/>
          </a:bodyPr>
          <a:lstStyle/>
          <a:p>
            <a:pPr algn="l"/>
            <a:r>
              <a:rPr lang="en-US" sz="2800" b="1" dirty="0" err="1" smtClean="0"/>
              <a:t>app.component.ts</a:t>
            </a:r>
            <a:r>
              <a:rPr lang="en-US" sz="2800" b="1" dirty="0" smtClean="0"/>
              <a:t>:</a:t>
            </a:r>
          </a:p>
          <a:p>
            <a:pPr algn="l"/>
            <a:r>
              <a:rPr lang="en-US" sz="1600" dirty="0" smtClean="0"/>
              <a:t>import { Component } from '@angular/core';</a:t>
            </a:r>
          </a:p>
          <a:p>
            <a:pPr algn="l"/>
            <a:r>
              <a:rPr lang="en-US" sz="1600" dirty="0" smtClean="0"/>
              <a:t>@Component({  </a:t>
            </a:r>
          </a:p>
          <a:p>
            <a:pPr algn="l"/>
            <a:r>
              <a:rPr lang="en-US" sz="1600" dirty="0" smtClean="0"/>
              <a:t>	selector: 'app-root',  </a:t>
            </a:r>
          </a:p>
          <a:p>
            <a:pPr algn="l"/>
            <a:r>
              <a:rPr lang="en-US" sz="1600" dirty="0" smtClean="0"/>
              <a:t>	</a:t>
            </a:r>
            <a:r>
              <a:rPr lang="en-US" sz="1600" dirty="0" err="1" smtClean="0"/>
              <a:t>templateUrl</a:t>
            </a:r>
            <a:r>
              <a:rPr lang="en-US" sz="1600" dirty="0" smtClean="0"/>
              <a:t>: './</a:t>
            </a:r>
            <a:r>
              <a:rPr lang="en-US" sz="1600" dirty="0" err="1" smtClean="0"/>
              <a:t>app.component.html</a:t>
            </a:r>
            <a:r>
              <a:rPr lang="en-US" sz="1600" dirty="0" smtClean="0"/>
              <a:t>',  </a:t>
            </a:r>
          </a:p>
          <a:p>
            <a:pPr algn="l"/>
            <a:r>
              <a:rPr lang="en-US" sz="1600" dirty="0" smtClean="0"/>
              <a:t>	</a:t>
            </a:r>
            <a:r>
              <a:rPr lang="en-US" sz="1600" dirty="0" err="1" smtClean="0"/>
              <a:t>styleUrls</a:t>
            </a:r>
            <a:r>
              <a:rPr lang="en-US" sz="1600" dirty="0" smtClean="0"/>
              <a:t>: ['./</a:t>
            </a:r>
            <a:r>
              <a:rPr lang="en-US" sz="1600" dirty="0" err="1" smtClean="0"/>
              <a:t>app.component.css</a:t>
            </a:r>
            <a:r>
              <a:rPr lang="en-US" sz="1600" dirty="0" smtClean="0"/>
              <a:t>']</a:t>
            </a:r>
          </a:p>
          <a:p>
            <a:pPr algn="l"/>
            <a:r>
              <a:rPr lang="en-US" sz="1600" dirty="0" smtClean="0"/>
              <a:t>})</a:t>
            </a:r>
          </a:p>
          <a:p>
            <a:pPr algn="l"/>
            <a:r>
              <a:rPr lang="en-US" sz="1600" dirty="0" smtClean="0"/>
              <a:t>export class </a:t>
            </a:r>
            <a:r>
              <a:rPr lang="en-US" sz="1600" dirty="0" err="1" smtClean="0"/>
              <a:t>AppComponent</a:t>
            </a:r>
            <a:r>
              <a:rPr lang="en-US" sz="1600" dirty="0" smtClean="0"/>
              <a:t> { </a:t>
            </a:r>
          </a:p>
          <a:p>
            <a:pPr algn="l"/>
            <a:r>
              <a:rPr lang="en-US" sz="1600" dirty="0" smtClean="0"/>
              <a:t>	 title = 'app';</a:t>
            </a:r>
          </a:p>
          <a:p>
            <a:pPr algn="l"/>
            <a:r>
              <a:rPr lang="en-US" sz="1600" dirty="0" smtClean="0"/>
              <a:t>}</a:t>
            </a:r>
            <a:endParaRPr lang="en-US" sz="1600" dirty="0" smtClean="0">
              <a:latin typeface="+mj-lt"/>
            </a:endParaRPr>
          </a:p>
          <a:p>
            <a:pPr marL="514350" indent="-514350" algn="l"/>
            <a:r>
              <a:rPr lang="en-US" sz="1600" b="1" dirty="0" smtClean="0"/>
              <a:t>\</a:t>
            </a:r>
            <a:r>
              <a:rPr lang="en-US" sz="1600" b="1" dirty="0" err="1" smtClean="0"/>
              <a:t>AngularSession</a:t>
            </a:r>
            <a:r>
              <a:rPr lang="en-US" sz="1600" b="1" dirty="0" smtClean="0"/>
              <a:t>\</a:t>
            </a:r>
            <a:r>
              <a:rPr lang="en-US" sz="1600" b="1" dirty="0" err="1" smtClean="0"/>
              <a:t>InventionsHub</a:t>
            </a:r>
            <a:r>
              <a:rPr lang="en-US" sz="1600" b="1" dirty="0" smtClean="0"/>
              <a:t>\</a:t>
            </a:r>
            <a:r>
              <a:rPr lang="en-US" sz="1600" b="1" dirty="0" err="1" smtClean="0"/>
              <a:t>src</a:t>
            </a:r>
            <a:r>
              <a:rPr lang="en-US" sz="1600" b="1" dirty="0" smtClean="0"/>
              <a:t>\index.html:</a:t>
            </a:r>
          </a:p>
          <a:p>
            <a:pPr marL="971550" lvl="1" indent="-514350" algn="l"/>
            <a:r>
              <a:rPr lang="en-US" sz="1400" dirty="0" smtClean="0"/>
              <a:t>&lt;body&gt;  </a:t>
            </a:r>
          </a:p>
          <a:p>
            <a:pPr marL="971550" lvl="1" indent="-514350" algn="l"/>
            <a:r>
              <a:rPr lang="en-US" sz="1400" dirty="0" smtClean="0"/>
              <a:t>	&lt;app-root&gt;&lt;/app-root&gt;</a:t>
            </a:r>
          </a:p>
          <a:p>
            <a:pPr marL="971550" lvl="1" indent="-514350" algn="l"/>
            <a:r>
              <a:rPr lang="en-US" sz="1400" dirty="0" smtClean="0"/>
              <a:t>&lt;/body&gt;</a:t>
            </a:r>
          </a:p>
          <a:p>
            <a:pPr marL="971550" lvl="1" indent="-514350" algn="l"/>
            <a:endParaRPr lang="en-US" sz="1400" dirty="0" smtClean="0"/>
          </a:p>
          <a:p>
            <a:pPr marL="971550" lvl="1" indent="-514350" algn="l"/>
            <a:r>
              <a:rPr lang="en-US" sz="1400" dirty="0" smtClean="0"/>
              <a:t>The content from </a:t>
            </a:r>
            <a:r>
              <a:rPr lang="en-US" sz="1400" dirty="0" err="1" smtClean="0"/>
              <a:t>app.component.html</a:t>
            </a:r>
            <a:r>
              <a:rPr lang="en-US" sz="1400" dirty="0" smtClean="0"/>
              <a:t> will be rendered  inside &lt;app-root&gt;&lt;/app-root&gt; &amp; displayed in browser.</a:t>
            </a:r>
            <a:endParaRPr lang="en-US" sz="1400" dirty="0"/>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Components</a:t>
            </a:r>
            <a:endParaRPr lang="en-US" dirty="0"/>
          </a:p>
        </p:txBody>
      </p:sp>
      <p:sp>
        <p:nvSpPr>
          <p:cNvPr id="3" name="Subtitle 2"/>
          <p:cNvSpPr>
            <a:spLocks noGrp="1"/>
          </p:cNvSpPr>
          <p:nvPr>
            <p:ph type="subTitle" idx="1"/>
          </p:nvPr>
        </p:nvSpPr>
        <p:spPr>
          <a:xfrm>
            <a:off x="609600" y="1219200"/>
            <a:ext cx="8229600" cy="4419600"/>
          </a:xfrm>
        </p:spPr>
        <p:txBody>
          <a:bodyPr>
            <a:noAutofit/>
          </a:bodyPr>
          <a:lstStyle/>
          <a:p>
            <a:pPr algn="l"/>
            <a:r>
              <a:rPr lang="en-US" sz="2800" b="1" dirty="0" smtClean="0"/>
              <a:t>Create  a Component:										</a:t>
            </a:r>
          </a:p>
          <a:p>
            <a:pPr algn="l"/>
            <a:r>
              <a:rPr lang="en-US" sz="2800" b="1" dirty="0" smtClean="0"/>
              <a:t>					</a:t>
            </a:r>
          </a:p>
          <a:p>
            <a:pPr algn="l"/>
            <a:endParaRPr lang="en-US" sz="2000" dirty="0" smtClean="0"/>
          </a:p>
          <a:p>
            <a:pPr marL="514350" indent="-514350" algn="l"/>
            <a:endParaRPr lang="en-US" sz="1600" dirty="0" smtClean="0">
              <a:latin typeface="+mj-lt"/>
            </a:endParaRPr>
          </a:p>
          <a:p>
            <a:pPr marL="514350" indent="-514350" algn="l"/>
            <a:endParaRPr lang="en-US" sz="1600" b="1" dirty="0"/>
          </a:p>
          <a:p>
            <a:pPr marL="514350" indent="-514350" algn="l"/>
            <a:endParaRPr lang="en-US" sz="1600" b="1" dirty="0" smtClean="0"/>
          </a:p>
          <a:p>
            <a:pPr marL="514350" indent="-514350" algn="l"/>
            <a:endParaRPr lang="en-US" sz="1600" b="1" dirty="0" smtClean="0"/>
          </a:p>
          <a:p>
            <a:pPr marL="514350" indent="-514350" algn="l"/>
            <a:r>
              <a:rPr lang="en-US" sz="1600" b="1" dirty="0" smtClean="0"/>
              <a:t>Syntax:</a:t>
            </a:r>
          </a:p>
          <a:p>
            <a:pPr marL="514350" indent="-514350" algn="l"/>
            <a:r>
              <a:rPr lang="en-US" sz="1600" b="1" dirty="0" smtClean="0"/>
              <a:t>	</a:t>
            </a:r>
            <a:r>
              <a:rPr lang="en-US" sz="1600" dirty="0" err="1" smtClean="0"/>
              <a:t>ng</a:t>
            </a:r>
            <a:r>
              <a:rPr lang="en-US" sz="1600" dirty="0" smtClean="0"/>
              <a:t> generate component  comp-name [--flat ] </a:t>
            </a:r>
          </a:p>
          <a:p>
            <a:pPr marL="514350" indent="-514350" algn="l"/>
            <a:r>
              <a:rPr lang="en-US" sz="1600" dirty="0" smtClean="0"/>
              <a:t>	</a:t>
            </a:r>
          </a:p>
          <a:p>
            <a:pPr marL="514350" indent="-514350" algn="l"/>
            <a:r>
              <a:rPr lang="en-US" sz="1600" dirty="0" smtClean="0"/>
              <a:t>	comp-name – component name</a:t>
            </a:r>
          </a:p>
          <a:p>
            <a:pPr marL="514350" indent="-514350" algn="l"/>
            <a:r>
              <a:rPr lang="en-US" sz="1600" dirty="0" smtClean="0"/>
              <a:t>	--flat – if you don’t want to create </a:t>
            </a:r>
            <a:r>
              <a:rPr lang="en-US" sz="1600" dirty="0" err="1" smtClean="0"/>
              <a:t>seperate</a:t>
            </a:r>
            <a:r>
              <a:rPr lang="en-US" sz="1600" dirty="0" smtClean="0"/>
              <a:t> folder for this component </a:t>
            </a:r>
          </a:p>
        </p:txBody>
      </p:sp>
      <p:sp>
        <p:nvSpPr>
          <p:cNvPr id="8" name="TextBox 7"/>
          <p:cNvSpPr txBox="1"/>
          <p:nvPr/>
        </p:nvSpPr>
        <p:spPr>
          <a:xfrm>
            <a:off x="609600" y="4267200"/>
            <a:ext cx="237566" cy="369332"/>
          </a:xfrm>
          <a:prstGeom prst="rect">
            <a:avLst/>
          </a:prstGeom>
          <a:noFill/>
        </p:spPr>
        <p:txBody>
          <a:bodyPr wrap="none" rtlCol="0">
            <a:spAutoFit/>
          </a:bodyPr>
          <a:lstStyle/>
          <a:p>
            <a:r>
              <a:rPr lang="en-US" dirty="0" smtClean="0"/>
              <a:t> </a:t>
            </a:r>
            <a:endParaRPr lang="en-US" dirty="0"/>
          </a:p>
        </p:txBody>
      </p:sp>
      <p:pic>
        <p:nvPicPr>
          <p:cNvPr id="6" name="Picture 2"/>
          <p:cNvPicPr>
            <a:picLocks noChangeAspect="1" noChangeArrowheads="1"/>
          </p:cNvPicPr>
          <p:nvPr/>
        </p:nvPicPr>
        <p:blipFill>
          <a:blip r:embed="rId3"/>
          <a:srcRect/>
          <a:stretch>
            <a:fillRect/>
          </a:stretch>
        </p:blipFill>
        <p:spPr bwMode="auto">
          <a:xfrm>
            <a:off x="457200" y="1828801"/>
            <a:ext cx="8305799" cy="2224088"/>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Components</a:t>
            </a:r>
            <a:endParaRPr lang="en-US" dirty="0"/>
          </a:p>
        </p:txBody>
      </p:sp>
      <p:sp>
        <p:nvSpPr>
          <p:cNvPr id="3" name="Subtitle 2"/>
          <p:cNvSpPr>
            <a:spLocks noGrp="1"/>
          </p:cNvSpPr>
          <p:nvPr>
            <p:ph type="subTitle" idx="1"/>
          </p:nvPr>
        </p:nvSpPr>
        <p:spPr>
          <a:xfrm>
            <a:off x="609600" y="1219200"/>
            <a:ext cx="8229600" cy="5105400"/>
          </a:xfrm>
        </p:spPr>
        <p:txBody>
          <a:bodyPr>
            <a:noAutofit/>
          </a:bodyPr>
          <a:lstStyle/>
          <a:p>
            <a:pPr algn="l"/>
            <a:r>
              <a:rPr lang="en-US" sz="2800" b="1" dirty="0" err="1" smtClean="0"/>
              <a:t>app.component.ts</a:t>
            </a:r>
            <a:r>
              <a:rPr lang="en-US" sz="2800" b="1" dirty="0" smtClean="0"/>
              <a:t>:</a:t>
            </a:r>
          </a:p>
          <a:p>
            <a:pPr algn="l"/>
            <a:r>
              <a:rPr lang="en-US" sz="1600" dirty="0" smtClean="0"/>
              <a:t>import { Component } from '@angular/core';</a:t>
            </a:r>
          </a:p>
          <a:p>
            <a:pPr algn="l"/>
            <a:r>
              <a:rPr lang="en-US" sz="1600" dirty="0" smtClean="0"/>
              <a:t>@Component({  </a:t>
            </a:r>
          </a:p>
          <a:p>
            <a:pPr algn="l"/>
            <a:r>
              <a:rPr lang="en-US" sz="1600" dirty="0" smtClean="0"/>
              <a:t>	selector: 'app-root',  </a:t>
            </a:r>
          </a:p>
          <a:p>
            <a:pPr algn="l"/>
            <a:r>
              <a:rPr lang="en-US" sz="1600" dirty="0" smtClean="0"/>
              <a:t>	</a:t>
            </a:r>
            <a:r>
              <a:rPr lang="en-US" sz="1600" dirty="0" err="1" smtClean="0"/>
              <a:t>templateUrl</a:t>
            </a:r>
            <a:r>
              <a:rPr lang="en-US" sz="1600" dirty="0" smtClean="0"/>
              <a:t>: './</a:t>
            </a:r>
            <a:r>
              <a:rPr lang="en-US" sz="1600" dirty="0" err="1" smtClean="0"/>
              <a:t>app.component.html</a:t>
            </a:r>
            <a:r>
              <a:rPr lang="en-US" sz="1600" dirty="0" smtClean="0"/>
              <a:t>',  </a:t>
            </a:r>
          </a:p>
          <a:p>
            <a:pPr algn="l"/>
            <a:r>
              <a:rPr lang="en-US" sz="1600" dirty="0" smtClean="0"/>
              <a:t>	</a:t>
            </a:r>
            <a:r>
              <a:rPr lang="en-US" sz="1600" dirty="0" err="1" smtClean="0"/>
              <a:t>styleUrls</a:t>
            </a:r>
            <a:r>
              <a:rPr lang="en-US" sz="1600" dirty="0" smtClean="0"/>
              <a:t>: ['./</a:t>
            </a:r>
            <a:r>
              <a:rPr lang="en-US" sz="1600" dirty="0" err="1" smtClean="0"/>
              <a:t>app.component.css</a:t>
            </a:r>
            <a:r>
              <a:rPr lang="en-US" sz="1600" dirty="0" smtClean="0"/>
              <a:t>']</a:t>
            </a:r>
          </a:p>
          <a:p>
            <a:pPr algn="l"/>
            <a:r>
              <a:rPr lang="en-US" sz="1600" dirty="0" smtClean="0"/>
              <a:t>})</a:t>
            </a:r>
          </a:p>
          <a:p>
            <a:pPr algn="l"/>
            <a:r>
              <a:rPr lang="en-US" sz="1600" dirty="0" smtClean="0"/>
              <a:t>export class </a:t>
            </a:r>
            <a:r>
              <a:rPr lang="en-US" sz="1600" dirty="0" err="1" smtClean="0"/>
              <a:t>AppComponent</a:t>
            </a:r>
            <a:r>
              <a:rPr lang="en-US" sz="1600" dirty="0" smtClean="0"/>
              <a:t> { </a:t>
            </a:r>
          </a:p>
          <a:p>
            <a:pPr algn="l"/>
            <a:r>
              <a:rPr lang="en-US" sz="1600" dirty="0" smtClean="0"/>
              <a:t>	 title = 'app';</a:t>
            </a:r>
          </a:p>
          <a:p>
            <a:pPr algn="l"/>
            <a:r>
              <a:rPr lang="en-US" sz="1600" dirty="0" smtClean="0"/>
              <a:t>}</a:t>
            </a:r>
            <a:endParaRPr lang="en-US" sz="1600" dirty="0" smtClean="0">
              <a:latin typeface="+mj-lt"/>
            </a:endParaRPr>
          </a:p>
          <a:p>
            <a:pPr marL="514350" indent="-514350" algn="l"/>
            <a:r>
              <a:rPr lang="en-US" sz="1600" b="1" dirty="0" smtClean="0"/>
              <a:t>\</a:t>
            </a:r>
            <a:r>
              <a:rPr lang="en-US" sz="1600" b="1" dirty="0" err="1" smtClean="0"/>
              <a:t>AngularSession</a:t>
            </a:r>
            <a:r>
              <a:rPr lang="en-US" sz="1600" b="1" dirty="0" smtClean="0"/>
              <a:t>\</a:t>
            </a:r>
            <a:r>
              <a:rPr lang="en-US" sz="1600" b="1" dirty="0" err="1" smtClean="0"/>
              <a:t>InventionsHub</a:t>
            </a:r>
            <a:r>
              <a:rPr lang="en-US" sz="1600" b="1" dirty="0" smtClean="0"/>
              <a:t>\</a:t>
            </a:r>
            <a:r>
              <a:rPr lang="en-US" sz="1600" b="1" dirty="0" err="1" smtClean="0"/>
              <a:t>src</a:t>
            </a:r>
            <a:r>
              <a:rPr lang="en-US" sz="1600" b="1" dirty="0" smtClean="0"/>
              <a:t>\index.html:</a:t>
            </a:r>
          </a:p>
          <a:p>
            <a:pPr marL="971550" lvl="1" indent="-514350" algn="l"/>
            <a:r>
              <a:rPr lang="en-US" sz="1400" dirty="0" smtClean="0"/>
              <a:t>&lt;body&gt;  </a:t>
            </a:r>
          </a:p>
          <a:p>
            <a:pPr marL="971550" lvl="1" indent="-514350" algn="l"/>
            <a:r>
              <a:rPr lang="en-US" sz="1400" dirty="0" smtClean="0"/>
              <a:t>	&lt;app-root&gt;&lt;/app-root&gt;</a:t>
            </a:r>
          </a:p>
          <a:p>
            <a:pPr marL="971550" lvl="1" indent="-514350" algn="l"/>
            <a:r>
              <a:rPr lang="en-US" sz="1400" dirty="0" smtClean="0"/>
              <a:t>&lt;/body&gt;</a:t>
            </a:r>
          </a:p>
          <a:p>
            <a:pPr marL="971550" lvl="1" indent="-514350" algn="l"/>
            <a:endParaRPr lang="en-US" sz="1400" dirty="0" smtClean="0"/>
          </a:p>
          <a:p>
            <a:pPr marL="971550" lvl="1" indent="-514350" algn="l"/>
            <a:r>
              <a:rPr lang="en-US" sz="1400" dirty="0" smtClean="0"/>
              <a:t>The content from </a:t>
            </a:r>
            <a:r>
              <a:rPr lang="en-US" sz="1400" dirty="0" err="1" smtClean="0"/>
              <a:t>app.component.html</a:t>
            </a:r>
            <a:r>
              <a:rPr lang="en-US" sz="1400" dirty="0" smtClean="0"/>
              <a:t> will be rendered  inside &lt;app-root&gt;&lt;/app-root&gt; &amp; displayed in browser.</a:t>
            </a:r>
            <a:endParaRPr lang="en-US" sz="1400" dirty="0"/>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Forms</a:t>
            </a:r>
            <a:endParaRPr lang="en-US" dirty="0"/>
          </a:p>
        </p:txBody>
      </p:sp>
      <p:sp>
        <p:nvSpPr>
          <p:cNvPr id="3" name="Subtitle 2"/>
          <p:cNvSpPr>
            <a:spLocks noGrp="1"/>
          </p:cNvSpPr>
          <p:nvPr>
            <p:ph type="subTitle" idx="1"/>
          </p:nvPr>
        </p:nvSpPr>
        <p:spPr>
          <a:xfrm>
            <a:off x="609600" y="1219200"/>
            <a:ext cx="8229600" cy="4419600"/>
          </a:xfrm>
        </p:spPr>
        <p:txBody>
          <a:bodyPr>
            <a:noAutofit/>
          </a:bodyPr>
          <a:lstStyle/>
          <a:p>
            <a:pPr marL="514350" indent="-514350" algn="l"/>
            <a:r>
              <a:rPr lang="en-US" sz="2400" b="1" dirty="0" smtClean="0"/>
              <a:t>Types of Forms in Angular</a:t>
            </a:r>
            <a:r>
              <a:rPr lang="en-US" sz="2400" b="1" dirty="0" smtClean="0"/>
              <a:t>:</a:t>
            </a:r>
            <a:endParaRPr lang="en-US" sz="2400" b="1" dirty="0" smtClean="0"/>
          </a:p>
          <a:p>
            <a:pPr marL="514350" indent="-514350" algn="l"/>
            <a:r>
              <a:rPr lang="en-US" sz="2400" dirty="0" smtClean="0"/>
              <a:t>	</a:t>
            </a:r>
            <a:r>
              <a:rPr lang="en-US" sz="2000" dirty="0" smtClean="0"/>
              <a:t>- T</a:t>
            </a:r>
            <a:r>
              <a:rPr lang="en-US" sz="2000" dirty="0" smtClean="0"/>
              <a:t>wo </a:t>
            </a:r>
            <a:r>
              <a:rPr lang="en-US" sz="2000" dirty="0" smtClean="0"/>
              <a:t>ways of working with forms </a:t>
            </a:r>
            <a:r>
              <a:rPr lang="en-US" sz="2000" dirty="0" smtClean="0"/>
              <a:t>– 1. template </a:t>
            </a:r>
            <a:r>
              <a:rPr lang="en-US" sz="2000" dirty="0" smtClean="0"/>
              <a:t>driven form </a:t>
            </a:r>
            <a:r>
              <a:rPr lang="en-US" sz="2000" dirty="0" smtClean="0"/>
              <a:t>2. model </a:t>
            </a:r>
            <a:r>
              <a:rPr lang="en-US" sz="2000" dirty="0" smtClean="0"/>
              <a:t>driven forms.</a:t>
            </a:r>
          </a:p>
          <a:p>
            <a:pPr marL="514350" indent="-514350" algn="l"/>
            <a:r>
              <a:rPr lang="en-US" sz="2000" b="1" dirty="0" smtClean="0"/>
              <a:t>1. </a:t>
            </a:r>
            <a:r>
              <a:rPr lang="en-US" sz="2000" b="1" dirty="0" smtClean="0"/>
              <a:t>template driven </a:t>
            </a:r>
            <a:r>
              <a:rPr lang="en-US" sz="2000" b="1" dirty="0" smtClean="0"/>
              <a:t>form</a:t>
            </a:r>
            <a:r>
              <a:rPr lang="en-US" sz="2000" b="1" dirty="0" smtClean="0"/>
              <a:t>:</a:t>
            </a:r>
          </a:p>
          <a:p>
            <a:pPr algn="l"/>
            <a:r>
              <a:rPr lang="en-US" sz="2000" dirty="0" smtClean="0"/>
              <a:t>	- </a:t>
            </a:r>
            <a:r>
              <a:rPr lang="en-US" sz="2000" dirty="0" smtClean="0"/>
              <a:t>most of the work is done in the </a:t>
            </a:r>
            <a:r>
              <a:rPr lang="en-US" sz="2000" dirty="0" smtClean="0"/>
              <a:t>template</a:t>
            </a:r>
            <a:endParaRPr lang="en-US" sz="2000" dirty="0" smtClean="0"/>
          </a:p>
          <a:p>
            <a:pPr algn="l"/>
            <a:r>
              <a:rPr lang="en-US" sz="2000" dirty="0" smtClean="0"/>
              <a:t>	</a:t>
            </a:r>
            <a:r>
              <a:rPr lang="en-US" sz="2000" dirty="0" smtClean="0"/>
              <a:t>- lets create a login form now</a:t>
            </a:r>
          </a:p>
          <a:p>
            <a:pPr algn="l"/>
            <a:r>
              <a:rPr lang="en-US" sz="2000" dirty="0" smtClean="0"/>
              <a:t>Steps:</a:t>
            </a:r>
          </a:p>
          <a:p>
            <a:pPr algn="l"/>
            <a:r>
              <a:rPr lang="en-US" sz="2000" dirty="0" smtClean="0"/>
              <a:t>1. import { </a:t>
            </a:r>
            <a:r>
              <a:rPr lang="en-US" sz="2000" dirty="0" err="1" smtClean="0"/>
              <a:t>FormsModule</a:t>
            </a:r>
            <a:r>
              <a:rPr lang="en-US" sz="2000" dirty="0" smtClean="0"/>
              <a:t> } from '@angular/forms</a:t>
            </a:r>
            <a:r>
              <a:rPr lang="en-US" sz="2000" dirty="0" smtClean="0"/>
              <a:t>'; in module.</a:t>
            </a:r>
          </a:p>
          <a:p>
            <a:pPr algn="l"/>
            <a:r>
              <a:rPr lang="en-US" sz="2000" dirty="0" smtClean="0"/>
              <a:t>2.Add </a:t>
            </a:r>
            <a:r>
              <a:rPr lang="en-US" sz="2000" dirty="0" err="1" smtClean="0"/>
              <a:t>FormsModule</a:t>
            </a:r>
            <a:r>
              <a:rPr lang="en-US" sz="2000" dirty="0" smtClean="0"/>
              <a:t> </a:t>
            </a:r>
            <a:r>
              <a:rPr lang="en-US" sz="2000" dirty="0" smtClean="0"/>
              <a:t>in imports array in module.</a:t>
            </a:r>
            <a:endParaRPr lang="en-US" sz="2000" dirty="0" smtClean="0"/>
          </a:p>
          <a:p>
            <a:pPr marL="514350" indent="-514350" algn="l"/>
            <a:r>
              <a:rPr lang="en-US" sz="2000" dirty="0" smtClean="0"/>
              <a:t>3. Create a HTML form  like below</a:t>
            </a:r>
          </a:p>
          <a:p>
            <a:pPr marL="514350" indent="-514350" algn="l"/>
            <a:endParaRPr lang="en-US" sz="1600" dirty="0" smtClean="0"/>
          </a:p>
          <a:p>
            <a:pPr marL="514350" indent="-514350" algn="l"/>
            <a:endParaRPr lang="en-US" sz="1600" b="1" dirty="0"/>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Forms</a:t>
            </a:r>
            <a:endParaRPr lang="en-US" dirty="0"/>
          </a:p>
        </p:txBody>
      </p:sp>
      <p:sp>
        <p:nvSpPr>
          <p:cNvPr id="3" name="Subtitle 2"/>
          <p:cNvSpPr>
            <a:spLocks noGrp="1"/>
          </p:cNvSpPr>
          <p:nvPr>
            <p:ph type="subTitle" idx="1"/>
          </p:nvPr>
        </p:nvSpPr>
        <p:spPr>
          <a:xfrm>
            <a:off x="609600" y="1219200"/>
            <a:ext cx="8229600" cy="4419600"/>
          </a:xfrm>
        </p:spPr>
        <p:txBody>
          <a:bodyPr>
            <a:noAutofit/>
          </a:bodyPr>
          <a:lstStyle/>
          <a:p>
            <a:pPr marL="514350" indent="-514350" algn="l"/>
            <a:r>
              <a:rPr lang="en-US" sz="1800" dirty="0" smtClean="0">
                <a:latin typeface="+mj-lt"/>
              </a:rPr>
              <a:t>&lt;form #</a:t>
            </a:r>
            <a:r>
              <a:rPr lang="en-US" sz="1800" dirty="0" err="1" smtClean="0">
                <a:latin typeface="+mj-lt"/>
              </a:rPr>
              <a:t>userlogin</a:t>
            </a:r>
            <a:r>
              <a:rPr lang="en-US" sz="1800" dirty="0" smtClean="0">
                <a:latin typeface="+mj-lt"/>
              </a:rPr>
              <a:t> = "</a:t>
            </a:r>
            <a:r>
              <a:rPr lang="en-US" sz="1800" dirty="0" err="1" smtClean="0">
                <a:latin typeface="+mj-lt"/>
              </a:rPr>
              <a:t>ngForm</a:t>
            </a:r>
            <a:r>
              <a:rPr lang="en-US" sz="1800" dirty="0" smtClean="0">
                <a:latin typeface="+mj-lt"/>
              </a:rPr>
              <a:t>" (</a:t>
            </a:r>
            <a:r>
              <a:rPr lang="en-US" sz="1800" dirty="0" err="1" smtClean="0">
                <a:latin typeface="+mj-lt"/>
              </a:rPr>
              <a:t>ngSubmit</a:t>
            </a:r>
            <a:r>
              <a:rPr lang="en-US" sz="1800" dirty="0" smtClean="0">
                <a:latin typeface="+mj-lt"/>
              </a:rPr>
              <a:t>) = "</a:t>
            </a:r>
            <a:r>
              <a:rPr lang="en-US" sz="1800" dirty="0" err="1" smtClean="0">
                <a:latin typeface="+mj-lt"/>
              </a:rPr>
              <a:t>onClickSubmit</a:t>
            </a:r>
            <a:r>
              <a:rPr lang="en-US" sz="1800" dirty="0" smtClean="0">
                <a:latin typeface="+mj-lt"/>
              </a:rPr>
              <a:t>(</a:t>
            </a:r>
            <a:r>
              <a:rPr lang="en-US" sz="1800" dirty="0" err="1" smtClean="0">
                <a:latin typeface="+mj-lt"/>
              </a:rPr>
              <a:t>userlogin.value</a:t>
            </a:r>
            <a:r>
              <a:rPr lang="en-US" sz="1800" dirty="0" smtClean="0">
                <a:latin typeface="+mj-lt"/>
              </a:rPr>
              <a:t>)" </a:t>
            </a:r>
            <a:r>
              <a:rPr lang="en-US" sz="1800" dirty="0" smtClean="0">
                <a:latin typeface="+mj-lt"/>
              </a:rPr>
              <a:t>&gt;</a:t>
            </a:r>
          </a:p>
          <a:p>
            <a:pPr marL="514350" indent="-514350" algn="l"/>
            <a:r>
              <a:rPr lang="en-US" sz="1800" dirty="0" smtClean="0">
                <a:latin typeface="+mj-lt"/>
              </a:rPr>
              <a:t>	</a:t>
            </a:r>
            <a:r>
              <a:rPr lang="en-US" sz="1800" dirty="0" smtClean="0">
                <a:latin typeface="+mj-lt"/>
              </a:rPr>
              <a:t> </a:t>
            </a:r>
            <a:r>
              <a:rPr lang="en-US" sz="1800" dirty="0" smtClean="0">
                <a:latin typeface="+mj-lt"/>
              </a:rPr>
              <a:t>&lt;input type = "text" name = "</a:t>
            </a:r>
            <a:r>
              <a:rPr lang="en-US" sz="1800" dirty="0" err="1" smtClean="0">
                <a:latin typeface="+mj-lt"/>
              </a:rPr>
              <a:t>emailid</a:t>
            </a:r>
            <a:r>
              <a:rPr lang="en-US" sz="1800" dirty="0" smtClean="0">
                <a:latin typeface="+mj-lt"/>
              </a:rPr>
              <a:t>" placeholder = "</a:t>
            </a:r>
            <a:r>
              <a:rPr lang="en-US" sz="1800" dirty="0" err="1" smtClean="0">
                <a:latin typeface="+mj-lt"/>
              </a:rPr>
              <a:t>emailid</a:t>
            </a:r>
            <a:r>
              <a:rPr lang="en-US" sz="1800" dirty="0" smtClean="0">
                <a:latin typeface="+mj-lt"/>
              </a:rPr>
              <a:t>" </a:t>
            </a:r>
            <a:r>
              <a:rPr lang="en-US" sz="1800" dirty="0" err="1" smtClean="0">
                <a:latin typeface="+mj-lt"/>
              </a:rPr>
              <a:t>ngModel</a:t>
            </a:r>
            <a:r>
              <a:rPr lang="en-US" sz="1800" dirty="0" smtClean="0">
                <a:latin typeface="+mj-lt"/>
              </a:rPr>
              <a:t>&gt; </a:t>
            </a:r>
            <a:endParaRPr lang="en-US" sz="1800" dirty="0" smtClean="0">
              <a:latin typeface="+mj-lt"/>
            </a:endParaRPr>
          </a:p>
          <a:p>
            <a:pPr marL="514350" indent="-514350" algn="l"/>
            <a:r>
              <a:rPr lang="en-US" sz="1800" dirty="0" smtClean="0">
                <a:latin typeface="+mj-lt"/>
              </a:rPr>
              <a:t>	</a:t>
            </a:r>
            <a:r>
              <a:rPr lang="en-US" sz="1800" dirty="0" smtClean="0">
                <a:latin typeface="+mj-lt"/>
              </a:rPr>
              <a:t>&lt;</a:t>
            </a:r>
            <a:r>
              <a:rPr lang="en-US" sz="1800" dirty="0" err="1" smtClean="0">
                <a:latin typeface="+mj-lt"/>
              </a:rPr>
              <a:t>br</a:t>
            </a:r>
            <a:r>
              <a:rPr lang="en-US" sz="1800" dirty="0" smtClean="0">
                <a:latin typeface="+mj-lt"/>
              </a:rPr>
              <a:t>/&gt;</a:t>
            </a:r>
          </a:p>
          <a:p>
            <a:pPr marL="514350" indent="-514350" algn="l"/>
            <a:r>
              <a:rPr lang="en-US" sz="1800" dirty="0" smtClean="0">
                <a:latin typeface="+mj-lt"/>
              </a:rPr>
              <a:t>	</a:t>
            </a:r>
            <a:r>
              <a:rPr lang="en-US" sz="1800" dirty="0" smtClean="0">
                <a:latin typeface="+mj-lt"/>
              </a:rPr>
              <a:t> </a:t>
            </a:r>
            <a:r>
              <a:rPr lang="en-US" sz="1800" dirty="0" smtClean="0">
                <a:latin typeface="+mj-lt"/>
              </a:rPr>
              <a:t>&lt;input type = "password" name = "</a:t>
            </a:r>
            <a:r>
              <a:rPr lang="en-US" sz="1800" dirty="0" err="1" smtClean="0">
                <a:latin typeface="+mj-lt"/>
              </a:rPr>
              <a:t>passwd</a:t>
            </a:r>
            <a:r>
              <a:rPr lang="en-US" sz="1800" dirty="0" smtClean="0">
                <a:latin typeface="+mj-lt"/>
              </a:rPr>
              <a:t>" placeholder = "</a:t>
            </a:r>
            <a:r>
              <a:rPr lang="en-US" sz="1800" dirty="0" err="1" smtClean="0">
                <a:latin typeface="+mj-lt"/>
              </a:rPr>
              <a:t>passwd</a:t>
            </a:r>
            <a:r>
              <a:rPr lang="en-US" sz="1800" dirty="0" smtClean="0">
                <a:latin typeface="+mj-lt"/>
              </a:rPr>
              <a:t>" </a:t>
            </a:r>
            <a:r>
              <a:rPr lang="en-US" sz="1800" dirty="0" err="1" smtClean="0">
                <a:latin typeface="+mj-lt"/>
              </a:rPr>
              <a:t>ngModel</a:t>
            </a:r>
            <a:r>
              <a:rPr lang="en-US" sz="1800" dirty="0" smtClean="0">
                <a:latin typeface="+mj-lt"/>
              </a:rPr>
              <a:t>&gt; </a:t>
            </a:r>
            <a:endParaRPr lang="en-US" sz="1800" dirty="0" smtClean="0">
              <a:latin typeface="+mj-lt"/>
            </a:endParaRPr>
          </a:p>
          <a:p>
            <a:pPr marL="514350" indent="-514350" algn="l"/>
            <a:r>
              <a:rPr lang="en-US" sz="1800" dirty="0" smtClean="0">
                <a:latin typeface="+mj-lt"/>
              </a:rPr>
              <a:t>	</a:t>
            </a:r>
            <a:r>
              <a:rPr lang="en-US" sz="1800" dirty="0" smtClean="0">
                <a:latin typeface="+mj-lt"/>
              </a:rPr>
              <a:t>&lt;</a:t>
            </a:r>
            <a:r>
              <a:rPr lang="en-US" sz="1800" dirty="0" err="1" smtClean="0">
                <a:latin typeface="+mj-lt"/>
              </a:rPr>
              <a:t>br</a:t>
            </a:r>
            <a:r>
              <a:rPr lang="en-US" sz="1800" dirty="0" smtClean="0">
                <a:latin typeface="+mj-lt"/>
              </a:rPr>
              <a:t>/&gt; </a:t>
            </a:r>
            <a:endParaRPr lang="en-US" sz="1800" dirty="0" smtClean="0">
              <a:latin typeface="+mj-lt"/>
            </a:endParaRPr>
          </a:p>
          <a:p>
            <a:pPr marL="514350" indent="-514350" algn="l"/>
            <a:r>
              <a:rPr lang="en-US" sz="1800" dirty="0" smtClean="0">
                <a:latin typeface="+mj-lt"/>
              </a:rPr>
              <a:t>	</a:t>
            </a:r>
            <a:r>
              <a:rPr lang="en-US" sz="1800" dirty="0" smtClean="0">
                <a:latin typeface="+mj-lt"/>
              </a:rPr>
              <a:t>&lt;</a:t>
            </a:r>
            <a:r>
              <a:rPr lang="en-US" sz="1800" dirty="0" smtClean="0">
                <a:latin typeface="+mj-lt"/>
              </a:rPr>
              <a:t>input type = "submit" value = "submit</a:t>
            </a:r>
            <a:r>
              <a:rPr lang="en-US" sz="1800" dirty="0" smtClean="0">
                <a:latin typeface="+mj-lt"/>
              </a:rPr>
              <a:t>"&gt;</a:t>
            </a:r>
          </a:p>
          <a:p>
            <a:pPr marL="514350" indent="-514350" algn="l"/>
            <a:r>
              <a:rPr lang="en-US" sz="1800" dirty="0" smtClean="0">
                <a:latin typeface="+mj-lt"/>
              </a:rPr>
              <a:t> </a:t>
            </a:r>
            <a:r>
              <a:rPr lang="en-US" sz="1800" dirty="0" smtClean="0">
                <a:latin typeface="+mj-lt"/>
              </a:rPr>
              <a:t>&lt;/form&gt;</a:t>
            </a:r>
            <a:endParaRPr lang="en-US" sz="1800" dirty="0" smtClean="0">
              <a:latin typeface="+mj-lt"/>
            </a:endParaRPr>
          </a:p>
          <a:p>
            <a:pPr marL="514350" indent="-514350" algn="l"/>
            <a:endParaRPr lang="en-US" sz="1800" b="1" dirty="0" smtClean="0"/>
          </a:p>
          <a:p>
            <a:pPr marL="514350" indent="-514350" algn="l">
              <a:buFontTx/>
              <a:buChar char="-"/>
            </a:pPr>
            <a:r>
              <a:rPr lang="en-US" sz="1800" dirty="0" smtClean="0"/>
              <a:t>- In </a:t>
            </a:r>
            <a:r>
              <a:rPr lang="en-US" sz="1800" dirty="0" smtClean="0"/>
              <a:t>template driven forms, we need to create the model form controls by adding the </a:t>
            </a:r>
            <a:r>
              <a:rPr lang="en-US" sz="1800" b="1" dirty="0" err="1" smtClean="0"/>
              <a:t>ngModel</a:t>
            </a:r>
            <a:r>
              <a:rPr lang="en-US" sz="1800" dirty="0" smtClean="0"/>
              <a:t> directive and the </a:t>
            </a:r>
            <a:r>
              <a:rPr lang="en-US" sz="1800" b="1" dirty="0" smtClean="0"/>
              <a:t>name</a:t>
            </a:r>
            <a:r>
              <a:rPr lang="en-US" sz="1800" dirty="0" smtClean="0"/>
              <a:t> attribute</a:t>
            </a:r>
            <a:r>
              <a:rPr lang="en-US" sz="1800" dirty="0" smtClean="0"/>
              <a:t>.</a:t>
            </a:r>
          </a:p>
          <a:p>
            <a:pPr marL="514350" indent="-514350" algn="l">
              <a:buFontTx/>
              <a:buChar char="-"/>
            </a:pPr>
            <a:r>
              <a:rPr lang="en-US" sz="1800" dirty="0" smtClean="0"/>
              <a:t>- we </a:t>
            </a:r>
            <a:r>
              <a:rPr lang="en-US" sz="1800" dirty="0" smtClean="0"/>
              <a:t>have also added the </a:t>
            </a:r>
            <a:r>
              <a:rPr lang="en-US" sz="1800" dirty="0" err="1" smtClean="0"/>
              <a:t>ngForm</a:t>
            </a:r>
            <a:r>
              <a:rPr lang="en-US" sz="1800" dirty="0" smtClean="0"/>
              <a:t> to the </a:t>
            </a:r>
            <a:r>
              <a:rPr lang="en-US" sz="1800" b="1" dirty="0" smtClean="0"/>
              <a:t>#</a:t>
            </a:r>
            <a:r>
              <a:rPr lang="en-US" sz="1800" b="1" dirty="0" err="1" smtClean="0"/>
              <a:t>userlogin</a:t>
            </a:r>
            <a:r>
              <a:rPr lang="en-US" sz="1800" dirty="0" smtClean="0"/>
              <a:t>. The </a:t>
            </a:r>
            <a:r>
              <a:rPr lang="en-US" sz="1800" b="1" dirty="0" err="1" smtClean="0"/>
              <a:t>ngForm</a:t>
            </a:r>
            <a:r>
              <a:rPr lang="en-US" sz="1800" dirty="0" smtClean="0"/>
              <a:t> directive needs to be added to the form template that we have created. We have also added function </a:t>
            </a:r>
            <a:r>
              <a:rPr lang="en-US" sz="1800" b="1" dirty="0" err="1" smtClean="0"/>
              <a:t>onClickSubmit</a:t>
            </a:r>
            <a:r>
              <a:rPr lang="en-US" sz="1800" dirty="0" smtClean="0"/>
              <a:t> and assigned </a:t>
            </a:r>
            <a:r>
              <a:rPr lang="en-US" sz="1800" b="1" dirty="0" err="1" smtClean="0"/>
              <a:t>userlogin.value</a:t>
            </a:r>
            <a:r>
              <a:rPr lang="en-US" sz="1800" dirty="0" smtClean="0"/>
              <a:t> to it.</a:t>
            </a:r>
            <a:endParaRPr lang="en-US" sz="1800" b="1" dirty="0"/>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Forms</a:t>
            </a:r>
            <a:endParaRPr lang="en-US" dirty="0"/>
          </a:p>
        </p:txBody>
      </p:sp>
      <p:sp>
        <p:nvSpPr>
          <p:cNvPr id="3" name="Subtitle 2"/>
          <p:cNvSpPr>
            <a:spLocks noGrp="1"/>
          </p:cNvSpPr>
          <p:nvPr>
            <p:ph type="subTitle" idx="1"/>
          </p:nvPr>
        </p:nvSpPr>
        <p:spPr>
          <a:xfrm>
            <a:off x="609600" y="914400"/>
            <a:ext cx="8229600" cy="5486400"/>
          </a:xfrm>
        </p:spPr>
        <p:txBody>
          <a:bodyPr>
            <a:noAutofit/>
          </a:bodyPr>
          <a:lstStyle/>
          <a:p>
            <a:pPr marL="514350" indent="-514350" algn="l"/>
            <a:r>
              <a:rPr lang="en-US" sz="1800" dirty="0" err="1" smtClean="0">
                <a:latin typeface="+mj-lt"/>
              </a:rPr>
              <a:t>Component.ts</a:t>
            </a:r>
            <a:r>
              <a:rPr lang="en-US" sz="1800" dirty="0" smtClean="0">
                <a:latin typeface="+mj-lt"/>
              </a:rPr>
              <a:t>:</a:t>
            </a:r>
          </a:p>
          <a:p>
            <a:pPr marL="514350" indent="-514350" algn="l"/>
            <a:r>
              <a:rPr lang="en-US" sz="1600" dirty="0" smtClean="0"/>
              <a:t>import { Component } from '@angular/core'</a:t>
            </a:r>
          </a:p>
          <a:p>
            <a:pPr marL="514350" indent="-514350" algn="l"/>
            <a:endParaRPr lang="en-US" sz="1600" dirty="0" smtClean="0"/>
          </a:p>
          <a:p>
            <a:pPr marL="514350" indent="-514350" algn="l"/>
            <a:r>
              <a:rPr lang="en-US" sz="1600" dirty="0" smtClean="0"/>
              <a:t>@Component(</a:t>
            </a:r>
          </a:p>
          <a:p>
            <a:pPr marL="514350" indent="-514350" algn="l"/>
            <a:r>
              <a:rPr lang="en-US" sz="1600" dirty="0" smtClean="0"/>
              <a:t>	{</a:t>
            </a:r>
          </a:p>
          <a:p>
            <a:pPr marL="514350" indent="-514350" algn="l"/>
            <a:r>
              <a:rPr lang="en-US" sz="1600" dirty="0" smtClean="0"/>
              <a:t>		'</a:t>
            </a:r>
            <a:r>
              <a:rPr lang="en-US" sz="1600" dirty="0" err="1" smtClean="0"/>
              <a:t>selector':'template</a:t>
            </a:r>
            <a:r>
              <a:rPr lang="en-US" sz="1600" dirty="0" smtClean="0"/>
              <a:t>-form',</a:t>
            </a:r>
          </a:p>
          <a:p>
            <a:pPr marL="514350" indent="-514350" algn="l"/>
            <a:r>
              <a:rPr lang="en-US" sz="1600" dirty="0" smtClean="0"/>
              <a:t>		'</a:t>
            </a:r>
            <a:r>
              <a:rPr lang="en-US" sz="1600" dirty="0" err="1" smtClean="0"/>
              <a:t>templateUrl</a:t>
            </a:r>
            <a:r>
              <a:rPr lang="en-US" sz="1600" dirty="0" smtClean="0"/>
              <a:t>':`./template1.html`</a:t>
            </a:r>
          </a:p>
          <a:p>
            <a:pPr marL="514350" indent="-514350" algn="l"/>
            <a:r>
              <a:rPr lang="en-US" sz="1600" dirty="0" smtClean="0"/>
              <a:t>	}</a:t>
            </a:r>
          </a:p>
          <a:p>
            <a:pPr marL="514350" indent="-514350" algn="l"/>
            <a:r>
              <a:rPr lang="en-US" sz="1600" dirty="0" smtClean="0"/>
              <a:t>)</a:t>
            </a:r>
          </a:p>
          <a:p>
            <a:pPr marL="514350" indent="-514350" algn="l"/>
            <a:endParaRPr lang="en-US" sz="1600" dirty="0" smtClean="0"/>
          </a:p>
          <a:p>
            <a:pPr marL="514350" indent="-514350" algn="l"/>
            <a:r>
              <a:rPr lang="en-US" sz="1600" dirty="0" smtClean="0"/>
              <a:t>export class </a:t>
            </a:r>
            <a:r>
              <a:rPr lang="en-US" sz="1600" dirty="0" err="1" smtClean="0"/>
              <a:t>AppComponent</a:t>
            </a:r>
            <a:r>
              <a:rPr lang="en-US" sz="1600" dirty="0" smtClean="0"/>
              <a:t> {</a:t>
            </a:r>
          </a:p>
          <a:p>
            <a:pPr marL="514350" indent="-514350" algn="l"/>
            <a:r>
              <a:rPr lang="en-US" sz="1600" dirty="0" smtClean="0"/>
              <a:t>	</a:t>
            </a:r>
            <a:r>
              <a:rPr lang="en-US" sz="1600" dirty="0" err="1" smtClean="0"/>
              <a:t>onSubmit</a:t>
            </a:r>
            <a:r>
              <a:rPr lang="en-US" sz="1600" dirty="0" smtClean="0"/>
              <a:t>(value</a:t>
            </a:r>
            <a:r>
              <a:rPr lang="en-US" sz="1600" dirty="0" smtClean="0"/>
              <a:t>: any){</a:t>
            </a:r>
          </a:p>
          <a:p>
            <a:pPr marL="514350" indent="-514350" algn="l"/>
            <a:r>
              <a:rPr lang="en-US" sz="1600" dirty="0" smtClean="0"/>
              <a:t>		console.log(value);</a:t>
            </a:r>
          </a:p>
          <a:p>
            <a:pPr marL="514350" indent="-514350" algn="l"/>
            <a:r>
              <a:rPr lang="en-US" sz="1600" dirty="0" smtClean="0"/>
              <a:t>	}</a:t>
            </a:r>
          </a:p>
          <a:p>
            <a:pPr marL="514350" indent="-514350" algn="l"/>
            <a:r>
              <a:rPr lang="en-US" sz="1600" dirty="0" smtClean="0"/>
              <a:t>	</a:t>
            </a:r>
          </a:p>
          <a:p>
            <a:pPr marL="514350" indent="-514350" algn="l"/>
            <a:r>
              <a:rPr lang="en-US" sz="1600" dirty="0" smtClean="0"/>
              <a:t>}	</a:t>
            </a:r>
            <a:endParaRPr lang="en-US" sz="1600" b="1" dirty="0"/>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Forms</a:t>
            </a:r>
            <a:endParaRPr lang="en-US" dirty="0"/>
          </a:p>
        </p:txBody>
      </p:sp>
      <p:sp>
        <p:nvSpPr>
          <p:cNvPr id="3" name="Subtitle 2"/>
          <p:cNvSpPr>
            <a:spLocks noGrp="1"/>
          </p:cNvSpPr>
          <p:nvPr>
            <p:ph type="subTitle" idx="1"/>
          </p:nvPr>
        </p:nvSpPr>
        <p:spPr>
          <a:xfrm>
            <a:off x="609600" y="1219200"/>
            <a:ext cx="8229600" cy="4419600"/>
          </a:xfrm>
        </p:spPr>
        <p:txBody>
          <a:bodyPr>
            <a:noAutofit/>
          </a:bodyPr>
          <a:lstStyle/>
          <a:p>
            <a:pPr marL="514350" indent="-514350" algn="l"/>
            <a:r>
              <a:rPr lang="en-US" sz="2000" b="1" dirty="0" smtClean="0"/>
              <a:t>1. Model driven form</a:t>
            </a:r>
            <a:r>
              <a:rPr lang="en-US" sz="2000" b="1" dirty="0" smtClean="0"/>
              <a:t>:</a:t>
            </a:r>
          </a:p>
          <a:p>
            <a:pPr algn="l"/>
            <a:r>
              <a:rPr lang="en-US" sz="2000" dirty="0" smtClean="0"/>
              <a:t>	- </a:t>
            </a:r>
            <a:r>
              <a:rPr lang="en-US" sz="2000" dirty="0" smtClean="0"/>
              <a:t>most of the work is done in the component class.</a:t>
            </a:r>
            <a:endParaRPr lang="en-US" sz="2000" dirty="0" smtClean="0"/>
          </a:p>
          <a:p>
            <a:pPr algn="l"/>
            <a:r>
              <a:rPr lang="en-US" sz="2000" dirty="0" smtClean="0"/>
              <a:t>	</a:t>
            </a:r>
            <a:r>
              <a:rPr lang="en-US" sz="2000" dirty="0" smtClean="0"/>
              <a:t>- lets create a login form now</a:t>
            </a:r>
          </a:p>
          <a:p>
            <a:pPr algn="l"/>
            <a:r>
              <a:rPr lang="en-US" sz="2000" dirty="0" smtClean="0"/>
              <a:t>Steps:</a:t>
            </a:r>
          </a:p>
          <a:p>
            <a:pPr algn="l"/>
            <a:r>
              <a:rPr lang="en-US" sz="2000" dirty="0" smtClean="0"/>
              <a:t>1. import { </a:t>
            </a:r>
            <a:r>
              <a:rPr lang="en-US" sz="2000" dirty="0" err="1" smtClean="0"/>
              <a:t>ReactiveFormsModule</a:t>
            </a:r>
            <a:r>
              <a:rPr lang="en-US" sz="2000" dirty="0" smtClean="0"/>
              <a:t> } from '@angular/forms'; </a:t>
            </a:r>
            <a:r>
              <a:rPr lang="en-US" sz="2000" dirty="0" smtClean="0"/>
              <a:t>in module.</a:t>
            </a:r>
          </a:p>
          <a:p>
            <a:pPr algn="l"/>
            <a:r>
              <a:rPr lang="en-US" sz="2000" dirty="0" smtClean="0"/>
              <a:t>2.Add </a:t>
            </a:r>
            <a:r>
              <a:rPr lang="en-US" sz="2000" dirty="0" err="1" smtClean="0"/>
              <a:t>ReactiveFormsModule</a:t>
            </a:r>
            <a:r>
              <a:rPr lang="en-US" sz="2000" dirty="0" smtClean="0"/>
              <a:t> in imports array in module.</a:t>
            </a:r>
            <a:endParaRPr lang="en-US" sz="2000" dirty="0" smtClean="0"/>
          </a:p>
          <a:p>
            <a:pPr marL="514350" indent="-514350" algn="l"/>
            <a:r>
              <a:rPr lang="en-US" sz="2000" dirty="0" smtClean="0"/>
              <a:t>3. Create a HTML form  like below</a:t>
            </a:r>
          </a:p>
          <a:p>
            <a:pPr marL="514350" indent="-514350" algn="l"/>
            <a:endParaRPr lang="en-US" sz="1600" dirty="0" smtClean="0"/>
          </a:p>
          <a:p>
            <a:pPr marL="514350" indent="-514350" algn="l"/>
            <a:endParaRPr lang="en-US" sz="1600" b="1" dirty="0"/>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Forms</a:t>
            </a:r>
            <a:endParaRPr lang="en-US" dirty="0"/>
          </a:p>
        </p:txBody>
      </p:sp>
      <p:sp>
        <p:nvSpPr>
          <p:cNvPr id="3" name="Subtitle 2"/>
          <p:cNvSpPr>
            <a:spLocks noGrp="1"/>
          </p:cNvSpPr>
          <p:nvPr>
            <p:ph type="subTitle" idx="1"/>
          </p:nvPr>
        </p:nvSpPr>
        <p:spPr>
          <a:xfrm>
            <a:off x="609600" y="1219200"/>
            <a:ext cx="8229600" cy="4876800"/>
          </a:xfrm>
        </p:spPr>
        <p:txBody>
          <a:bodyPr>
            <a:noAutofit/>
          </a:bodyPr>
          <a:lstStyle/>
          <a:p>
            <a:pPr marL="514350" indent="-514350" algn="l"/>
            <a:r>
              <a:rPr lang="en-US" sz="1800" dirty="0" smtClean="0">
                <a:latin typeface="+mj-lt"/>
              </a:rPr>
              <a:t>&lt;div&gt; </a:t>
            </a:r>
            <a:endParaRPr lang="en-US" sz="1800" dirty="0" smtClean="0">
              <a:latin typeface="+mj-lt"/>
            </a:endParaRPr>
          </a:p>
          <a:p>
            <a:pPr marL="514350" indent="-514350" algn="l"/>
            <a:r>
              <a:rPr lang="en-US" sz="1800" dirty="0" smtClean="0">
                <a:latin typeface="+mj-lt"/>
              </a:rPr>
              <a:t>&lt;</a:t>
            </a:r>
            <a:r>
              <a:rPr lang="en-US" sz="1800" dirty="0" smtClean="0">
                <a:latin typeface="+mj-lt"/>
              </a:rPr>
              <a:t>form [</a:t>
            </a:r>
            <a:r>
              <a:rPr lang="en-US" sz="1800" dirty="0" err="1" smtClean="0">
                <a:latin typeface="+mj-lt"/>
              </a:rPr>
              <a:t>formGroup</a:t>
            </a:r>
            <a:r>
              <a:rPr lang="en-US" sz="1800" dirty="0" smtClean="0">
                <a:latin typeface="+mj-lt"/>
              </a:rPr>
              <a:t>]="</a:t>
            </a:r>
            <a:r>
              <a:rPr lang="en-US" sz="1800" dirty="0" err="1" smtClean="0">
                <a:latin typeface="+mj-lt"/>
              </a:rPr>
              <a:t>formdata</a:t>
            </a:r>
            <a:r>
              <a:rPr lang="en-US" sz="1800" dirty="0" smtClean="0">
                <a:latin typeface="+mj-lt"/>
              </a:rPr>
              <a:t>" (</a:t>
            </a:r>
            <a:r>
              <a:rPr lang="en-US" sz="1800" dirty="0" err="1" smtClean="0">
                <a:latin typeface="+mj-lt"/>
              </a:rPr>
              <a:t>ngSubmit</a:t>
            </a:r>
            <a:r>
              <a:rPr lang="en-US" sz="1800" dirty="0" smtClean="0">
                <a:latin typeface="+mj-lt"/>
              </a:rPr>
              <a:t>) = "</a:t>
            </a:r>
            <a:r>
              <a:rPr lang="en-US" sz="1800" dirty="0" err="1" smtClean="0">
                <a:latin typeface="+mj-lt"/>
              </a:rPr>
              <a:t>onClickSubmit</a:t>
            </a:r>
            <a:r>
              <a:rPr lang="en-US" sz="1800" dirty="0" smtClean="0">
                <a:latin typeface="+mj-lt"/>
              </a:rPr>
              <a:t>(</a:t>
            </a:r>
            <a:r>
              <a:rPr lang="en-US" sz="1800" dirty="0" err="1" smtClean="0">
                <a:latin typeface="+mj-lt"/>
              </a:rPr>
              <a:t>formdata.value</a:t>
            </a:r>
            <a:r>
              <a:rPr lang="en-US" sz="1800" dirty="0" smtClean="0">
                <a:latin typeface="+mj-lt"/>
              </a:rPr>
              <a:t>)" &gt; </a:t>
            </a:r>
            <a:endParaRPr lang="en-US" sz="1800" dirty="0" smtClean="0">
              <a:latin typeface="+mj-lt"/>
            </a:endParaRPr>
          </a:p>
          <a:p>
            <a:pPr marL="514350" indent="-514350" algn="l"/>
            <a:r>
              <a:rPr lang="en-US" sz="1800" dirty="0" smtClean="0">
                <a:latin typeface="+mj-lt"/>
              </a:rPr>
              <a:t>	</a:t>
            </a:r>
            <a:endParaRPr lang="en-US" sz="1800" dirty="0" smtClean="0">
              <a:latin typeface="+mj-lt"/>
            </a:endParaRPr>
          </a:p>
          <a:p>
            <a:pPr marL="514350" indent="-514350" algn="l"/>
            <a:r>
              <a:rPr lang="en-US" sz="1800" dirty="0" smtClean="0">
                <a:latin typeface="+mj-lt"/>
              </a:rPr>
              <a:t>	</a:t>
            </a:r>
            <a:r>
              <a:rPr lang="en-US" sz="1800" dirty="0" smtClean="0">
                <a:latin typeface="+mj-lt"/>
              </a:rPr>
              <a:t>&lt;</a:t>
            </a:r>
            <a:r>
              <a:rPr lang="en-US" sz="1800" dirty="0" smtClean="0">
                <a:latin typeface="+mj-lt"/>
              </a:rPr>
              <a:t>input type="text" class="</a:t>
            </a:r>
            <a:r>
              <a:rPr lang="en-US" sz="1800" dirty="0" err="1" smtClean="0">
                <a:latin typeface="+mj-lt"/>
              </a:rPr>
              <a:t>fortextbox</a:t>
            </a:r>
            <a:r>
              <a:rPr lang="en-US" sz="1800" dirty="0" smtClean="0">
                <a:latin typeface="+mj-lt"/>
              </a:rPr>
              <a:t>" name="</a:t>
            </a:r>
            <a:r>
              <a:rPr lang="en-US" sz="1800" dirty="0" err="1" smtClean="0">
                <a:latin typeface="+mj-lt"/>
              </a:rPr>
              <a:t>emailid</a:t>
            </a:r>
            <a:r>
              <a:rPr lang="en-US" sz="1800" dirty="0" smtClean="0">
                <a:latin typeface="+mj-lt"/>
              </a:rPr>
              <a:t>" placeholder="</a:t>
            </a:r>
            <a:r>
              <a:rPr lang="en-US" sz="1800" dirty="0" err="1" smtClean="0">
                <a:latin typeface="+mj-lt"/>
              </a:rPr>
              <a:t>emailid</a:t>
            </a:r>
            <a:r>
              <a:rPr lang="en-US" sz="1800" dirty="0" smtClean="0">
                <a:latin typeface="+mj-lt"/>
              </a:rPr>
              <a:t>" </a:t>
            </a:r>
            <a:r>
              <a:rPr lang="en-US" sz="1800" dirty="0" smtClean="0">
                <a:latin typeface="+mj-lt"/>
              </a:rPr>
              <a:t>	</a:t>
            </a:r>
            <a:r>
              <a:rPr lang="en-US" sz="1800" dirty="0" err="1" smtClean="0">
                <a:latin typeface="+mj-lt"/>
              </a:rPr>
              <a:t>formControlName</a:t>
            </a:r>
            <a:r>
              <a:rPr lang="en-US" sz="1800" dirty="0" smtClean="0">
                <a:latin typeface="+mj-lt"/>
              </a:rPr>
              <a:t>="</a:t>
            </a:r>
            <a:r>
              <a:rPr lang="en-US" sz="1800" dirty="0" err="1" smtClean="0">
                <a:latin typeface="+mj-lt"/>
              </a:rPr>
              <a:t>emailid</a:t>
            </a:r>
            <a:r>
              <a:rPr lang="en-US" sz="1800" dirty="0" smtClean="0">
                <a:latin typeface="+mj-lt"/>
              </a:rPr>
              <a:t>"&gt; </a:t>
            </a:r>
            <a:endParaRPr lang="en-US" sz="1800" dirty="0" smtClean="0">
              <a:latin typeface="+mj-lt"/>
            </a:endParaRPr>
          </a:p>
          <a:p>
            <a:pPr marL="514350" indent="-514350" algn="l"/>
            <a:endParaRPr lang="en-US" sz="1800" dirty="0" smtClean="0">
              <a:latin typeface="+mj-lt"/>
            </a:endParaRPr>
          </a:p>
          <a:p>
            <a:pPr marL="514350" indent="-514350" algn="l"/>
            <a:r>
              <a:rPr lang="en-US" sz="1800" dirty="0" smtClean="0">
                <a:latin typeface="+mj-lt"/>
              </a:rPr>
              <a:t>	</a:t>
            </a:r>
            <a:r>
              <a:rPr lang="en-US" sz="1800" dirty="0" smtClean="0">
                <a:latin typeface="+mj-lt"/>
              </a:rPr>
              <a:t>&lt;</a:t>
            </a:r>
            <a:r>
              <a:rPr lang="en-US" sz="1800" dirty="0" smtClean="0">
                <a:latin typeface="+mj-lt"/>
              </a:rPr>
              <a:t>input type="password" class="</a:t>
            </a:r>
            <a:r>
              <a:rPr lang="en-US" sz="1800" dirty="0" err="1" smtClean="0">
                <a:latin typeface="+mj-lt"/>
              </a:rPr>
              <a:t>fortextbox</a:t>
            </a:r>
            <a:r>
              <a:rPr lang="en-US" sz="1800" dirty="0" smtClean="0">
                <a:latin typeface="+mj-lt"/>
              </a:rPr>
              <a:t>" name="</a:t>
            </a:r>
            <a:r>
              <a:rPr lang="en-US" sz="1800" dirty="0" err="1" smtClean="0">
                <a:latin typeface="+mj-lt"/>
              </a:rPr>
              <a:t>passwd</a:t>
            </a:r>
            <a:r>
              <a:rPr lang="en-US" sz="1800" dirty="0" smtClean="0">
                <a:latin typeface="+mj-lt"/>
              </a:rPr>
              <a:t>" </a:t>
            </a:r>
            <a:r>
              <a:rPr lang="en-US" sz="1800" dirty="0" smtClean="0">
                <a:latin typeface="+mj-lt"/>
              </a:rPr>
              <a:t>	placeholder="</a:t>
            </a:r>
            <a:r>
              <a:rPr lang="en-US" sz="1800" dirty="0" err="1" smtClean="0">
                <a:latin typeface="+mj-lt"/>
              </a:rPr>
              <a:t>passwd</a:t>
            </a:r>
            <a:r>
              <a:rPr lang="en-US" sz="1800" dirty="0" smtClean="0">
                <a:latin typeface="+mj-lt"/>
              </a:rPr>
              <a:t>" </a:t>
            </a:r>
            <a:r>
              <a:rPr lang="en-US" sz="1800" dirty="0" err="1" smtClean="0">
                <a:latin typeface="+mj-lt"/>
              </a:rPr>
              <a:t>formControlName</a:t>
            </a:r>
            <a:r>
              <a:rPr lang="en-US" sz="1800" dirty="0" smtClean="0">
                <a:latin typeface="+mj-lt"/>
              </a:rPr>
              <a:t>="</a:t>
            </a:r>
            <a:r>
              <a:rPr lang="en-US" sz="1800" dirty="0" err="1" smtClean="0">
                <a:latin typeface="+mj-lt"/>
              </a:rPr>
              <a:t>passwd</a:t>
            </a:r>
            <a:r>
              <a:rPr lang="en-US" sz="1800" dirty="0" smtClean="0">
                <a:latin typeface="+mj-lt"/>
              </a:rPr>
              <a:t>"&gt; </a:t>
            </a:r>
            <a:endParaRPr lang="en-US" sz="1800" dirty="0" smtClean="0">
              <a:latin typeface="+mj-lt"/>
            </a:endParaRPr>
          </a:p>
          <a:p>
            <a:pPr marL="514350" indent="-514350" algn="l"/>
            <a:endParaRPr lang="en-US" sz="1800" dirty="0" smtClean="0">
              <a:latin typeface="+mj-lt"/>
            </a:endParaRPr>
          </a:p>
          <a:p>
            <a:pPr marL="514350" indent="-514350" algn="l"/>
            <a:r>
              <a:rPr lang="en-US" sz="1800" dirty="0" smtClean="0">
                <a:latin typeface="+mj-lt"/>
              </a:rPr>
              <a:t>	</a:t>
            </a:r>
            <a:r>
              <a:rPr lang="en-US" sz="1800" dirty="0" smtClean="0">
                <a:latin typeface="+mj-lt"/>
              </a:rPr>
              <a:t>&lt;</a:t>
            </a:r>
            <a:r>
              <a:rPr lang="en-US" sz="1800" dirty="0" smtClean="0">
                <a:latin typeface="+mj-lt"/>
              </a:rPr>
              <a:t>input type="submit" class="</a:t>
            </a:r>
            <a:r>
              <a:rPr lang="en-US" sz="1800" dirty="0" err="1" smtClean="0">
                <a:latin typeface="+mj-lt"/>
              </a:rPr>
              <a:t>forsubmit</a:t>
            </a:r>
            <a:r>
              <a:rPr lang="en-US" sz="1800" dirty="0" smtClean="0">
                <a:latin typeface="+mj-lt"/>
              </a:rPr>
              <a:t>" value="Log In"&gt; </a:t>
            </a:r>
            <a:endParaRPr lang="en-US" sz="1800" dirty="0" smtClean="0">
              <a:latin typeface="+mj-lt"/>
            </a:endParaRPr>
          </a:p>
          <a:p>
            <a:pPr marL="514350" indent="-514350" algn="l"/>
            <a:r>
              <a:rPr lang="en-US" sz="1800" dirty="0" smtClean="0">
                <a:latin typeface="+mj-lt"/>
              </a:rPr>
              <a:t>&lt;/</a:t>
            </a:r>
            <a:r>
              <a:rPr lang="en-US" sz="1800" dirty="0" smtClean="0">
                <a:latin typeface="+mj-lt"/>
              </a:rPr>
              <a:t>form&gt; </a:t>
            </a:r>
            <a:endParaRPr lang="en-US" sz="1800" dirty="0" smtClean="0">
              <a:latin typeface="+mj-lt"/>
            </a:endParaRPr>
          </a:p>
          <a:p>
            <a:pPr marL="514350" indent="-514350" algn="l"/>
            <a:r>
              <a:rPr lang="en-US" sz="1800" dirty="0" smtClean="0">
                <a:latin typeface="+mj-lt"/>
              </a:rPr>
              <a:t>&lt;/</a:t>
            </a:r>
            <a:r>
              <a:rPr lang="en-US" sz="1800" dirty="0" smtClean="0">
                <a:latin typeface="+mj-lt"/>
              </a:rPr>
              <a:t>div&gt; </a:t>
            </a:r>
            <a:endParaRPr lang="en-US" sz="1800" dirty="0" smtClean="0">
              <a:latin typeface="+mj-lt"/>
            </a:endParaRPr>
          </a:p>
          <a:p>
            <a:pPr marL="514350" indent="-514350" algn="l"/>
            <a:endParaRPr lang="en-US" sz="1800" dirty="0" smtClean="0">
              <a:latin typeface="+mj-lt"/>
            </a:endParaRPr>
          </a:p>
          <a:p>
            <a:pPr marL="514350" indent="-514350" algn="l"/>
            <a:r>
              <a:rPr lang="en-US" sz="1800" dirty="0" smtClean="0">
                <a:latin typeface="+mj-lt"/>
              </a:rPr>
              <a:t>&lt;</a:t>
            </a:r>
            <a:r>
              <a:rPr lang="en-US" sz="1800" dirty="0" smtClean="0">
                <a:latin typeface="+mj-lt"/>
              </a:rPr>
              <a:t>p&gt; Email entered is : {{</a:t>
            </a:r>
            <a:r>
              <a:rPr lang="en-US" sz="1800" dirty="0" err="1" smtClean="0">
                <a:latin typeface="+mj-lt"/>
              </a:rPr>
              <a:t>emailid</a:t>
            </a:r>
            <a:r>
              <a:rPr lang="en-US" sz="1800" dirty="0" smtClean="0">
                <a:latin typeface="+mj-lt"/>
              </a:rPr>
              <a:t>}} &lt;/p&gt;</a:t>
            </a:r>
            <a:endParaRPr lang="en-US" sz="1800" dirty="0" smtClean="0">
              <a:latin typeface="+mj-lt"/>
            </a:endParaRPr>
          </a:p>
          <a:p>
            <a:pPr marL="514350" indent="-514350" algn="l"/>
            <a:endParaRPr lang="en-US" sz="1800" b="1" dirty="0">
              <a:latin typeface="+mj-lt"/>
            </a:endParaRPr>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Forms</a:t>
            </a:r>
            <a:endParaRPr lang="en-US" dirty="0"/>
          </a:p>
        </p:txBody>
      </p:sp>
      <p:sp>
        <p:nvSpPr>
          <p:cNvPr id="3" name="Subtitle 2"/>
          <p:cNvSpPr>
            <a:spLocks noGrp="1"/>
          </p:cNvSpPr>
          <p:nvPr>
            <p:ph type="subTitle" idx="1"/>
          </p:nvPr>
        </p:nvSpPr>
        <p:spPr>
          <a:xfrm>
            <a:off x="609600" y="1219200"/>
            <a:ext cx="8229600" cy="4876800"/>
          </a:xfrm>
        </p:spPr>
        <p:txBody>
          <a:bodyPr>
            <a:noAutofit/>
          </a:bodyPr>
          <a:lstStyle/>
          <a:p>
            <a:pPr marL="514350" indent="-514350" algn="l"/>
            <a:r>
              <a:rPr lang="en-US" sz="1800" dirty="0" smtClean="0">
                <a:latin typeface="+mj-lt"/>
              </a:rPr>
              <a:t>import { Component } from '@angular/core'</a:t>
            </a:r>
          </a:p>
          <a:p>
            <a:pPr marL="514350" indent="-514350" algn="l"/>
            <a:r>
              <a:rPr lang="en-US" sz="1800" dirty="0" smtClean="0">
                <a:latin typeface="+mj-lt"/>
              </a:rPr>
              <a:t>import { </a:t>
            </a:r>
            <a:r>
              <a:rPr lang="en-US" sz="1800" dirty="0" err="1" smtClean="0">
                <a:latin typeface="+mj-lt"/>
              </a:rPr>
              <a:t>FormGroup,FormControl,Validators</a:t>
            </a:r>
            <a:r>
              <a:rPr lang="en-US" sz="1800" dirty="0" smtClean="0">
                <a:latin typeface="+mj-lt"/>
              </a:rPr>
              <a:t> } from '@angular/forms'</a:t>
            </a:r>
          </a:p>
          <a:p>
            <a:pPr marL="514350" indent="-514350" algn="l"/>
            <a:r>
              <a:rPr lang="en-US" sz="1800" dirty="0" smtClean="0">
                <a:latin typeface="+mj-lt"/>
              </a:rPr>
              <a:t>@Component(</a:t>
            </a:r>
          </a:p>
          <a:p>
            <a:pPr marL="514350" indent="-514350" algn="l"/>
            <a:r>
              <a:rPr lang="en-US" sz="1800" dirty="0" smtClean="0">
                <a:latin typeface="+mj-lt"/>
              </a:rPr>
              <a:t>	{</a:t>
            </a:r>
          </a:p>
          <a:p>
            <a:pPr marL="514350" indent="-514350" algn="l"/>
            <a:r>
              <a:rPr lang="en-US" sz="1800" dirty="0" smtClean="0">
                <a:latin typeface="+mj-lt"/>
              </a:rPr>
              <a:t>		</a:t>
            </a:r>
            <a:r>
              <a:rPr lang="en-US" sz="1800" dirty="0" err="1" smtClean="0">
                <a:latin typeface="+mj-lt"/>
              </a:rPr>
              <a:t>selector:'modeldriven</a:t>
            </a:r>
            <a:r>
              <a:rPr lang="en-US" sz="1800" dirty="0" smtClean="0">
                <a:latin typeface="+mj-lt"/>
              </a:rPr>
              <a:t>-form',</a:t>
            </a:r>
          </a:p>
          <a:p>
            <a:pPr marL="514350" indent="-514350" algn="l"/>
            <a:r>
              <a:rPr lang="en-US" sz="1800" dirty="0" smtClean="0">
                <a:latin typeface="+mj-lt"/>
              </a:rPr>
              <a:t>		</a:t>
            </a:r>
            <a:r>
              <a:rPr lang="en-US" sz="1800" dirty="0" err="1" smtClean="0">
                <a:latin typeface="+mj-lt"/>
              </a:rPr>
              <a:t>templateUrl</a:t>
            </a:r>
            <a:r>
              <a:rPr lang="en-US" sz="1800" dirty="0" smtClean="0">
                <a:latin typeface="+mj-lt"/>
              </a:rPr>
              <a:t>:`./template2.html</a:t>
            </a:r>
            <a:r>
              <a:rPr lang="en-US" sz="1800" dirty="0" smtClean="0">
                <a:latin typeface="+mj-lt"/>
              </a:rPr>
              <a:t>`,</a:t>
            </a:r>
            <a:endParaRPr lang="en-US" sz="1800" dirty="0" smtClean="0">
              <a:latin typeface="+mj-lt"/>
            </a:endParaRPr>
          </a:p>
          <a:p>
            <a:pPr marL="514350" indent="-514350" algn="l"/>
            <a:r>
              <a:rPr lang="en-US" sz="1800" dirty="0" smtClean="0">
                <a:latin typeface="+mj-lt"/>
              </a:rPr>
              <a:t>	}</a:t>
            </a:r>
          </a:p>
          <a:p>
            <a:pPr marL="514350" indent="-514350" algn="l"/>
            <a:r>
              <a:rPr lang="en-US" sz="1800" dirty="0" smtClean="0">
                <a:latin typeface="+mj-lt"/>
              </a:rPr>
              <a:t>)</a:t>
            </a:r>
            <a:endParaRPr lang="en-US" sz="1800" dirty="0" smtClean="0">
              <a:latin typeface="+mj-lt"/>
            </a:endParaRPr>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0"/>
            <a:ext cx="8229600" cy="4876800"/>
          </a:xfrm>
        </p:spPr>
        <p:txBody>
          <a:bodyPr>
            <a:noAutofit/>
          </a:bodyPr>
          <a:lstStyle/>
          <a:p>
            <a:pPr marL="514350" indent="-514350" algn="l"/>
            <a:endParaRPr lang="en-US" sz="1800" dirty="0" smtClean="0"/>
          </a:p>
          <a:p>
            <a:pPr marL="514350" indent="-514350" algn="l"/>
            <a:endParaRPr lang="en-US" sz="1800" dirty="0" smtClean="0"/>
          </a:p>
          <a:p>
            <a:pPr marL="514350" indent="-514350" algn="l"/>
            <a:r>
              <a:rPr lang="en-US" sz="1800" dirty="0" smtClean="0"/>
              <a:t>export </a:t>
            </a:r>
            <a:r>
              <a:rPr lang="en-US" sz="1800" dirty="0" smtClean="0"/>
              <a:t>class </a:t>
            </a:r>
            <a:r>
              <a:rPr lang="en-US" sz="1800" dirty="0" err="1" smtClean="0"/>
              <a:t>AppComponent</a:t>
            </a:r>
            <a:r>
              <a:rPr lang="en-US" sz="1800" dirty="0" smtClean="0"/>
              <a:t>{</a:t>
            </a:r>
          </a:p>
          <a:p>
            <a:pPr marL="514350" indent="-514350" algn="l"/>
            <a:r>
              <a:rPr lang="en-US" sz="1800" dirty="0" smtClean="0"/>
              <a:t>	</a:t>
            </a:r>
            <a:r>
              <a:rPr lang="en-US" sz="1800" dirty="0" err="1" smtClean="0"/>
              <a:t>userForm</a:t>
            </a:r>
            <a:r>
              <a:rPr lang="en-US" sz="1800" dirty="0" smtClean="0"/>
              <a:t> = new </a:t>
            </a:r>
            <a:r>
              <a:rPr lang="en-US" sz="1800" dirty="0" err="1" smtClean="0"/>
              <a:t>FormGroup</a:t>
            </a:r>
            <a:r>
              <a:rPr lang="en-US" sz="1800" dirty="0" smtClean="0"/>
              <a:t>(</a:t>
            </a:r>
          </a:p>
          <a:p>
            <a:pPr marL="514350" indent="-514350" algn="l"/>
            <a:r>
              <a:rPr lang="en-US" sz="1800" dirty="0" smtClean="0"/>
              <a:t>	{</a:t>
            </a:r>
          </a:p>
          <a:p>
            <a:pPr marL="514350" indent="-514350" algn="l"/>
            <a:r>
              <a:rPr lang="en-US" sz="1800" dirty="0" smtClean="0"/>
              <a:t>		</a:t>
            </a:r>
            <a:r>
              <a:rPr lang="en-US" sz="1800" dirty="0" err="1" smtClean="0"/>
              <a:t>name:new</a:t>
            </a:r>
            <a:r>
              <a:rPr lang="en-US" sz="1800" dirty="0" smtClean="0"/>
              <a:t> </a:t>
            </a:r>
            <a:r>
              <a:rPr lang="en-US" sz="1800" dirty="0" err="1" smtClean="0"/>
              <a:t>FormControl</a:t>
            </a:r>
            <a:r>
              <a:rPr lang="en-US" sz="1800" dirty="0" smtClean="0"/>
              <a:t>(</a:t>
            </a:r>
            <a:r>
              <a:rPr lang="en-US" sz="1800" dirty="0" smtClean="0"/>
              <a:t>'</a:t>
            </a:r>
            <a:r>
              <a:rPr lang="en-US" sz="1800" dirty="0" err="1" smtClean="0"/>
              <a:t>brandon</a:t>
            </a:r>
            <a:r>
              <a:rPr lang="en-US" sz="1800" dirty="0" smtClean="0"/>
              <a:t>’),</a:t>
            </a:r>
            <a:endParaRPr lang="en-US" sz="1800" dirty="0" smtClean="0"/>
          </a:p>
          <a:p>
            <a:pPr marL="514350" indent="-514350" algn="l"/>
            <a:r>
              <a:rPr lang="en-US" sz="1800" dirty="0" smtClean="0"/>
              <a:t>		 </a:t>
            </a:r>
            <a:r>
              <a:rPr lang="en-US" sz="1800" dirty="0" err="1" smtClean="0"/>
              <a:t>passwd</a:t>
            </a:r>
            <a:r>
              <a:rPr lang="en-US" sz="1800" dirty="0" smtClean="0"/>
              <a:t> :new </a:t>
            </a:r>
            <a:r>
              <a:rPr lang="en-US" sz="1800" dirty="0" err="1" smtClean="0"/>
              <a:t>FormControl</a:t>
            </a:r>
            <a:r>
              <a:rPr lang="en-US" sz="1800" dirty="0" smtClean="0"/>
              <a:t>('</a:t>
            </a:r>
            <a:r>
              <a:rPr lang="en-US" sz="1800" dirty="0" err="1" smtClean="0"/>
              <a:t>brandon</a:t>
            </a:r>
            <a:r>
              <a:rPr lang="en-US" sz="1800" dirty="0" smtClean="0"/>
              <a:t>’)</a:t>
            </a:r>
          </a:p>
          <a:p>
            <a:pPr marL="514350" indent="-514350" algn="l"/>
            <a:r>
              <a:rPr lang="en-US" sz="1800" dirty="0" smtClean="0"/>
              <a:t>	}</a:t>
            </a:r>
          </a:p>
          <a:p>
            <a:pPr marL="514350" indent="-514350" algn="l"/>
            <a:r>
              <a:rPr lang="en-US" sz="1800" dirty="0" smtClean="0"/>
              <a:t>	);</a:t>
            </a:r>
          </a:p>
          <a:p>
            <a:pPr marL="514350" indent="-514350" algn="l"/>
            <a:r>
              <a:rPr lang="en-US" sz="1800" dirty="0" smtClean="0"/>
              <a:t>	</a:t>
            </a:r>
            <a:r>
              <a:rPr lang="en-US" sz="1800" dirty="0" err="1" smtClean="0"/>
              <a:t>onSubmit</a:t>
            </a:r>
            <a:r>
              <a:rPr lang="en-US" sz="1800" dirty="0" smtClean="0"/>
              <a:t>(){</a:t>
            </a:r>
          </a:p>
          <a:p>
            <a:pPr marL="514350" indent="-514350" algn="l"/>
            <a:r>
              <a:rPr lang="en-US" sz="1800" dirty="0" smtClean="0"/>
              <a:t>		console.log(</a:t>
            </a:r>
            <a:r>
              <a:rPr lang="en-US" sz="1800" dirty="0" err="1" smtClean="0"/>
              <a:t>this.userForm.value</a:t>
            </a:r>
            <a:r>
              <a:rPr lang="en-US" sz="1800" dirty="0" smtClean="0"/>
              <a:t>);</a:t>
            </a:r>
          </a:p>
          <a:p>
            <a:pPr marL="514350" indent="-514350" algn="l"/>
            <a:r>
              <a:rPr lang="en-US" sz="1800" dirty="0" smtClean="0"/>
              <a:t>	</a:t>
            </a:r>
            <a:r>
              <a:rPr lang="en-US" sz="1800" dirty="0" smtClean="0"/>
              <a:t>} }</a:t>
            </a:r>
            <a:endParaRPr lang="en-US" sz="1800" b="1" dirty="0"/>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Directory Structure</a:t>
            </a:r>
            <a:endParaRPr lang="en-US" dirty="0"/>
          </a:p>
        </p:txBody>
      </p:sp>
      <p:sp>
        <p:nvSpPr>
          <p:cNvPr id="3" name="Subtitle 2"/>
          <p:cNvSpPr>
            <a:spLocks noGrp="1"/>
          </p:cNvSpPr>
          <p:nvPr>
            <p:ph type="subTitle" idx="1"/>
          </p:nvPr>
        </p:nvSpPr>
        <p:spPr>
          <a:xfrm>
            <a:off x="609600" y="1219200"/>
            <a:ext cx="8229600" cy="4419600"/>
          </a:xfrm>
        </p:spPr>
        <p:txBody>
          <a:bodyPr/>
          <a:lstStyle/>
          <a:p>
            <a:pPr marL="514350" indent="-514350" algn="l">
              <a:buAutoNum type="arabicPeriod"/>
            </a:pPr>
            <a:endParaRPr lang="en-US" dirty="0" smtClean="0"/>
          </a:p>
          <a:p>
            <a:pPr marL="514350" indent="-514350" algn="l"/>
            <a:endParaRPr lang="en-US" dirty="0" smtClean="0"/>
          </a:p>
          <a:p>
            <a:pPr marL="514350" indent="-514350" algn="l"/>
            <a:endParaRPr lang="en-US" sz="2000" dirty="0"/>
          </a:p>
        </p:txBody>
      </p:sp>
      <p:pic>
        <p:nvPicPr>
          <p:cNvPr id="1026" name="Picture 2"/>
          <p:cNvPicPr>
            <a:picLocks noChangeAspect="1" noChangeArrowheads="1"/>
          </p:cNvPicPr>
          <p:nvPr/>
        </p:nvPicPr>
        <p:blipFill>
          <a:blip r:embed="rId3"/>
          <a:srcRect/>
          <a:stretch>
            <a:fillRect/>
          </a:stretch>
        </p:blipFill>
        <p:spPr bwMode="auto">
          <a:xfrm>
            <a:off x="838200" y="1676400"/>
            <a:ext cx="3429000" cy="3733800"/>
          </a:xfrm>
          <a:prstGeom prst="rect">
            <a:avLst/>
          </a:prstGeom>
          <a:noFill/>
          <a:ln w="9525">
            <a:noFill/>
            <a:miter lim="800000"/>
            <a:headEnd/>
            <a:tailEnd/>
          </a:ln>
          <a:effectLst/>
        </p:spPr>
      </p:pic>
      <p:sp>
        <p:nvSpPr>
          <p:cNvPr id="6" name="TextBox 5"/>
          <p:cNvSpPr txBox="1"/>
          <p:nvPr/>
        </p:nvSpPr>
        <p:spPr>
          <a:xfrm>
            <a:off x="1143000" y="1371600"/>
            <a:ext cx="688073" cy="369332"/>
          </a:xfrm>
          <a:prstGeom prst="rect">
            <a:avLst/>
          </a:prstGeom>
          <a:noFill/>
        </p:spPr>
        <p:txBody>
          <a:bodyPr wrap="none" rtlCol="0">
            <a:spAutoFit/>
          </a:bodyPr>
          <a:lstStyle/>
          <a:p>
            <a:r>
              <a:rPr lang="en-US" dirty="0" smtClean="0"/>
              <a:t>Root:</a:t>
            </a:r>
            <a:endParaRPr lang="en-US" dirty="0"/>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Directory Structure</a:t>
            </a:r>
            <a:endParaRPr lang="en-US" dirty="0"/>
          </a:p>
        </p:txBody>
      </p:sp>
      <p:sp>
        <p:nvSpPr>
          <p:cNvPr id="3" name="Subtitle 2"/>
          <p:cNvSpPr>
            <a:spLocks noGrp="1"/>
          </p:cNvSpPr>
          <p:nvPr>
            <p:ph type="subTitle" idx="1"/>
          </p:nvPr>
        </p:nvSpPr>
        <p:spPr>
          <a:xfrm>
            <a:off x="609600" y="1219200"/>
            <a:ext cx="8229600" cy="4419600"/>
          </a:xfrm>
        </p:spPr>
        <p:txBody>
          <a:bodyPr>
            <a:noAutofit/>
          </a:bodyPr>
          <a:lstStyle/>
          <a:p>
            <a:pPr marL="514350" indent="-514350" algn="l"/>
            <a:r>
              <a:rPr lang="en-US" sz="2400" dirty="0" smtClean="0"/>
              <a:t>1. E2e - </a:t>
            </a:r>
            <a:r>
              <a:rPr lang="en-US" sz="2400" i="1" dirty="0" smtClean="0"/>
              <a:t>End-to-end</a:t>
            </a:r>
            <a:r>
              <a:rPr lang="en-US" sz="2400" dirty="0" smtClean="0"/>
              <a:t> (e2e) tests of the application, written in Jasmine and run by the protractor e2e test runner.</a:t>
            </a:r>
          </a:p>
          <a:p>
            <a:pPr marL="514350" indent="-514350" algn="l"/>
            <a:r>
              <a:rPr lang="en-US" sz="2400" dirty="0" smtClean="0"/>
              <a:t>2. </a:t>
            </a:r>
            <a:r>
              <a:rPr lang="en-US" sz="2400" dirty="0" err="1" smtClean="0"/>
              <a:t>node_modules</a:t>
            </a:r>
            <a:r>
              <a:rPr lang="en-US" sz="2400" dirty="0" smtClean="0"/>
              <a:t> - The </a:t>
            </a:r>
            <a:r>
              <a:rPr lang="en-US" sz="2400" i="1" dirty="0" err="1" smtClean="0"/>
              <a:t>npm</a:t>
            </a:r>
            <a:r>
              <a:rPr lang="en-US" sz="2400" dirty="0" smtClean="0"/>
              <a:t> packages installed with the </a:t>
            </a:r>
            <a:r>
              <a:rPr lang="en-US" sz="2400" dirty="0" err="1" smtClean="0"/>
              <a:t>npm</a:t>
            </a:r>
            <a:r>
              <a:rPr lang="en-US" sz="2400" dirty="0" smtClean="0"/>
              <a:t> install command.</a:t>
            </a:r>
          </a:p>
          <a:p>
            <a:pPr marL="514350" indent="-514350" algn="l"/>
            <a:r>
              <a:rPr lang="en-US" sz="2400" dirty="0" smtClean="0"/>
              <a:t>3. </a:t>
            </a:r>
            <a:r>
              <a:rPr lang="en-US" sz="2400" dirty="0" err="1" smtClean="0"/>
              <a:t>Src</a:t>
            </a:r>
            <a:r>
              <a:rPr lang="en-US" sz="2400" dirty="0" smtClean="0"/>
              <a:t> - Angular application files go here.</a:t>
            </a:r>
          </a:p>
          <a:p>
            <a:pPr marL="514350" indent="-514350" algn="l"/>
            <a:r>
              <a:rPr lang="en-US" sz="2400" dirty="0" smtClean="0"/>
              <a:t>4. angular-</a:t>
            </a:r>
            <a:r>
              <a:rPr lang="en-US" sz="2400" dirty="0" err="1" smtClean="0"/>
              <a:t>cli.json</a:t>
            </a:r>
            <a:r>
              <a:rPr lang="en-US" sz="2400" dirty="0" smtClean="0"/>
              <a:t> - angular-</a:t>
            </a:r>
            <a:r>
              <a:rPr lang="en-US" sz="2400" dirty="0" err="1" smtClean="0"/>
              <a:t>cli.json</a:t>
            </a:r>
            <a:r>
              <a:rPr lang="en-US" sz="2400" dirty="0" smtClean="0"/>
              <a:t> is a file used by @angular/</a:t>
            </a:r>
            <a:r>
              <a:rPr lang="en-US" sz="2400" dirty="0" err="1" smtClean="0"/>
              <a:t>cli</a:t>
            </a:r>
            <a:r>
              <a:rPr lang="en-US" sz="2400" dirty="0" smtClean="0"/>
              <a:t> tool which is used to automate the angular workflow by automating different operations related to development and testing of angular apps. .angular-</a:t>
            </a:r>
            <a:r>
              <a:rPr lang="en-US" sz="2400" dirty="0" err="1" smtClean="0"/>
              <a:t>cli</a:t>
            </a:r>
            <a:r>
              <a:rPr lang="en-US" sz="2400" dirty="0" smtClean="0"/>
              <a:t> serves as a blueprint to the @angular/</a:t>
            </a:r>
            <a:r>
              <a:rPr lang="en-US" sz="2400" dirty="0" err="1" smtClean="0"/>
              <a:t>cli</a:t>
            </a:r>
            <a:r>
              <a:rPr lang="en-US" sz="2400" dirty="0" smtClean="0"/>
              <a:t> tool.</a:t>
            </a:r>
            <a:endParaRPr lang="en-US" sz="2400" dirty="0"/>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Directory Structure</a:t>
            </a:r>
            <a:endParaRPr lang="en-US" dirty="0"/>
          </a:p>
        </p:txBody>
      </p:sp>
      <p:sp>
        <p:nvSpPr>
          <p:cNvPr id="3" name="Subtitle 2"/>
          <p:cNvSpPr>
            <a:spLocks noGrp="1"/>
          </p:cNvSpPr>
          <p:nvPr>
            <p:ph type="subTitle" idx="1"/>
          </p:nvPr>
        </p:nvSpPr>
        <p:spPr>
          <a:xfrm>
            <a:off x="609600" y="1219200"/>
            <a:ext cx="8229600" cy="4419600"/>
          </a:xfrm>
        </p:spPr>
        <p:txBody>
          <a:bodyPr/>
          <a:lstStyle/>
          <a:p>
            <a:pPr marL="514350" indent="-514350" algn="l">
              <a:buAutoNum type="arabicPeriod"/>
            </a:pPr>
            <a:endParaRPr lang="en-US" dirty="0" smtClean="0"/>
          </a:p>
          <a:p>
            <a:pPr marL="514350" indent="-514350" algn="l"/>
            <a:endParaRPr lang="en-US" dirty="0" smtClean="0"/>
          </a:p>
          <a:p>
            <a:pPr marL="514350" indent="-514350" algn="l"/>
            <a:endParaRPr lang="en-US" sz="2000" dirty="0"/>
          </a:p>
        </p:txBody>
      </p:sp>
      <p:pic>
        <p:nvPicPr>
          <p:cNvPr id="1027" name="Picture 3"/>
          <p:cNvPicPr>
            <a:picLocks noChangeAspect="1" noChangeArrowheads="1"/>
          </p:cNvPicPr>
          <p:nvPr/>
        </p:nvPicPr>
        <p:blipFill>
          <a:blip r:embed="rId3"/>
          <a:srcRect/>
          <a:stretch>
            <a:fillRect/>
          </a:stretch>
        </p:blipFill>
        <p:spPr bwMode="auto">
          <a:xfrm>
            <a:off x="381000" y="1600200"/>
            <a:ext cx="2895600" cy="3657600"/>
          </a:xfrm>
          <a:prstGeom prst="rect">
            <a:avLst/>
          </a:prstGeom>
          <a:noFill/>
          <a:ln w="9525">
            <a:noFill/>
            <a:miter lim="800000"/>
            <a:headEnd/>
            <a:tailEnd/>
          </a:ln>
          <a:effectLst/>
        </p:spPr>
      </p:pic>
      <p:sp>
        <p:nvSpPr>
          <p:cNvPr id="7" name="TextBox 6"/>
          <p:cNvSpPr txBox="1"/>
          <p:nvPr/>
        </p:nvSpPr>
        <p:spPr>
          <a:xfrm>
            <a:off x="609600" y="1143000"/>
            <a:ext cx="511487" cy="369332"/>
          </a:xfrm>
          <a:prstGeom prst="rect">
            <a:avLst/>
          </a:prstGeom>
          <a:noFill/>
        </p:spPr>
        <p:txBody>
          <a:bodyPr wrap="none" rtlCol="0">
            <a:spAutoFit/>
          </a:bodyPr>
          <a:lstStyle/>
          <a:p>
            <a:r>
              <a:rPr lang="en-US" dirty="0" err="1" smtClean="0"/>
              <a:t>src</a:t>
            </a:r>
            <a:r>
              <a:rPr lang="en-US" dirty="0" smtClean="0"/>
              <a:t>:</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Directory Structure</a:t>
            </a:r>
            <a:endParaRPr lang="en-US" dirty="0"/>
          </a:p>
        </p:txBody>
      </p:sp>
      <p:sp>
        <p:nvSpPr>
          <p:cNvPr id="3" name="Subtitle 2"/>
          <p:cNvSpPr>
            <a:spLocks noGrp="1"/>
          </p:cNvSpPr>
          <p:nvPr>
            <p:ph type="subTitle" idx="1"/>
          </p:nvPr>
        </p:nvSpPr>
        <p:spPr>
          <a:xfrm>
            <a:off x="609600" y="1219200"/>
            <a:ext cx="8229600" cy="4419600"/>
          </a:xfrm>
        </p:spPr>
        <p:txBody>
          <a:bodyPr>
            <a:noAutofit/>
          </a:bodyPr>
          <a:lstStyle/>
          <a:p>
            <a:pPr marL="514350" indent="-514350" algn="l"/>
            <a:r>
              <a:rPr lang="en-US" sz="2400" b="1" dirty="0" smtClean="0"/>
              <a:t>1.app</a:t>
            </a:r>
            <a:r>
              <a:rPr lang="en-US" sz="2400" dirty="0" smtClean="0"/>
              <a:t> - app directory is where we define the building blocks of our angular project like modules , components , services etc.</a:t>
            </a:r>
          </a:p>
          <a:p>
            <a:pPr marL="514350" indent="-514350" algn="l"/>
            <a:r>
              <a:rPr lang="en-US" sz="2400" dirty="0" smtClean="0"/>
              <a:t>2. </a:t>
            </a:r>
            <a:r>
              <a:rPr lang="en-US" sz="2400" b="1" dirty="0" smtClean="0"/>
              <a:t>assets</a:t>
            </a:r>
            <a:r>
              <a:rPr lang="en-US" sz="2400" dirty="0" smtClean="0"/>
              <a:t> - this directory contains all the static assets of our app like images etc.</a:t>
            </a:r>
          </a:p>
          <a:p>
            <a:pPr marL="514350" indent="-514350" algn="l"/>
            <a:r>
              <a:rPr lang="en-US" sz="2400" dirty="0" smtClean="0"/>
              <a:t>3. </a:t>
            </a:r>
            <a:r>
              <a:rPr lang="en-US" sz="2400" b="1" dirty="0" smtClean="0"/>
              <a:t>environments </a:t>
            </a:r>
            <a:r>
              <a:rPr lang="en-US" sz="2400" dirty="0" smtClean="0"/>
              <a:t>- environments directory hold our environment specific settings , e.g. different configuration files for development , testing and staging etc. </a:t>
            </a:r>
          </a:p>
          <a:p>
            <a:pPr marL="514350" indent="-514350" algn="l"/>
            <a:r>
              <a:rPr lang="en-US" sz="2400" dirty="0" smtClean="0"/>
              <a:t>4. </a:t>
            </a:r>
            <a:r>
              <a:rPr lang="en-US" sz="2400" b="1" dirty="0" smtClean="0"/>
              <a:t>index.html</a:t>
            </a:r>
            <a:r>
              <a:rPr lang="en-US" sz="2400" dirty="0" smtClean="0"/>
              <a:t> - is the landing page or the main page of our application rendered when angular app bootstraps.</a:t>
            </a:r>
          </a:p>
          <a:p>
            <a:pPr marL="514350" indent="-514350" algn="l"/>
            <a:r>
              <a:rPr lang="en-US" sz="2400" b="1" dirty="0" smtClean="0"/>
              <a:t>5. </a:t>
            </a:r>
            <a:r>
              <a:rPr lang="en-US" sz="2400" b="1" dirty="0" err="1" smtClean="0"/>
              <a:t>main.ts</a:t>
            </a:r>
            <a:r>
              <a:rPr lang="en-US" sz="2400" b="1" dirty="0" smtClean="0"/>
              <a:t> - </a:t>
            </a:r>
            <a:r>
              <a:rPr lang="en-US" sz="2400" dirty="0" smtClean="0"/>
              <a:t>is the main typescript file which is used to bootstrap the angular module.</a:t>
            </a:r>
          </a:p>
          <a:p>
            <a:pPr marL="514350" indent="-514350" algn="l"/>
            <a:r>
              <a:rPr lang="en-US" sz="2400" b="1" dirty="0" smtClean="0"/>
              <a:t>6. Styles.css - </a:t>
            </a:r>
            <a:r>
              <a:rPr lang="en-US" sz="2400" dirty="0" smtClean="0"/>
              <a:t>Global styles for the application.</a:t>
            </a:r>
            <a:endParaRPr lang="en-US" sz="2400" b="1" dirty="0"/>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Modules</a:t>
            </a:r>
            <a:endParaRPr lang="en-US" dirty="0"/>
          </a:p>
        </p:txBody>
      </p:sp>
      <p:sp>
        <p:nvSpPr>
          <p:cNvPr id="3" name="Subtitle 2"/>
          <p:cNvSpPr>
            <a:spLocks noGrp="1"/>
          </p:cNvSpPr>
          <p:nvPr>
            <p:ph type="subTitle" idx="1"/>
          </p:nvPr>
        </p:nvSpPr>
        <p:spPr>
          <a:xfrm>
            <a:off x="609600" y="1219200"/>
            <a:ext cx="8229600" cy="4419600"/>
          </a:xfrm>
        </p:spPr>
        <p:txBody>
          <a:bodyPr>
            <a:noAutofit/>
          </a:bodyPr>
          <a:lstStyle/>
          <a:p>
            <a:pPr marL="514350" indent="-514350" algn="l"/>
            <a:r>
              <a:rPr lang="en-US" sz="2400" b="1" dirty="0" smtClean="0"/>
              <a:t>What is an Angular Module?</a:t>
            </a:r>
          </a:p>
          <a:p>
            <a:pPr marL="514350" indent="-514350" algn="l"/>
            <a:endParaRPr lang="en-US" sz="2400" b="1" dirty="0" smtClean="0"/>
          </a:p>
          <a:p>
            <a:pPr marL="514350" indent="-514350" algn="l"/>
            <a:r>
              <a:rPr lang="en-US" sz="2400" dirty="0" smtClean="0"/>
              <a:t>	- </a:t>
            </a:r>
            <a:r>
              <a:rPr lang="en-US" sz="2000" dirty="0" smtClean="0">
                <a:latin typeface="+mj-lt"/>
              </a:rPr>
              <a:t>A module is a mechanism to group components, directives, pipes and services that are related.</a:t>
            </a:r>
          </a:p>
          <a:p>
            <a:pPr marL="514350" indent="-514350" algn="l"/>
            <a:endParaRPr lang="en-US" sz="2000" dirty="0" smtClean="0">
              <a:latin typeface="+mj-lt"/>
            </a:endParaRPr>
          </a:p>
          <a:p>
            <a:pPr marL="514350" indent="-514350" algn="l"/>
            <a:r>
              <a:rPr lang="en-US" sz="2000" dirty="0" smtClean="0">
                <a:latin typeface="+mj-lt"/>
              </a:rPr>
              <a:t>	-  A module can export or hide components, directives, pipes and services. The exported elements are meant to be used by other modules, while the ones that are not exported (hidden) are just used inside the module itself and cannot be directly accessed by other modules of our application.</a:t>
            </a:r>
          </a:p>
          <a:p>
            <a:pPr marL="514350" indent="-514350" algn="l"/>
            <a:endParaRPr lang="en-US" sz="2400" dirty="0" smtClean="0"/>
          </a:p>
          <a:p>
            <a:pPr marL="514350" indent="-514350" algn="l"/>
            <a:endParaRPr lang="en-US" sz="2400" b="1" dirty="0"/>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Modules</a:t>
            </a:r>
            <a:endParaRPr lang="en-US" dirty="0"/>
          </a:p>
        </p:txBody>
      </p:sp>
      <p:sp>
        <p:nvSpPr>
          <p:cNvPr id="3" name="Subtitle 2"/>
          <p:cNvSpPr>
            <a:spLocks noGrp="1"/>
          </p:cNvSpPr>
          <p:nvPr>
            <p:ph type="subTitle" idx="1"/>
          </p:nvPr>
        </p:nvSpPr>
        <p:spPr>
          <a:xfrm>
            <a:off x="609600" y="990600"/>
            <a:ext cx="8229600" cy="5715000"/>
          </a:xfrm>
        </p:spPr>
        <p:txBody>
          <a:bodyPr>
            <a:noAutofit/>
          </a:bodyPr>
          <a:lstStyle/>
          <a:p>
            <a:pPr marL="514350" indent="-514350" algn="l"/>
            <a:r>
              <a:rPr lang="en-US" sz="2400" b="1" dirty="0" smtClean="0"/>
              <a:t>Definition:</a:t>
            </a:r>
          </a:p>
          <a:p>
            <a:pPr algn="l"/>
            <a:r>
              <a:rPr lang="en-US" sz="2400" dirty="0" smtClean="0"/>
              <a:t>	</a:t>
            </a:r>
            <a:r>
              <a:rPr lang="en-US" sz="1800" i="1" dirty="0" smtClean="0">
                <a:solidFill>
                  <a:schemeClr val="accent1"/>
                </a:solidFill>
                <a:latin typeface="+mj-lt"/>
              </a:rPr>
              <a:t>import { </a:t>
            </a:r>
            <a:r>
              <a:rPr lang="en-US" sz="1800" i="1" dirty="0" err="1" smtClean="0">
                <a:solidFill>
                  <a:schemeClr val="accent1"/>
                </a:solidFill>
                <a:latin typeface="+mj-lt"/>
              </a:rPr>
              <a:t>NgModule</a:t>
            </a:r>
            <a:r>
              <a:rPr lang="en-US" sz="1800" i="1" dirty="0" smtClean="0">
                <a:solidFill>
                  <a:schemeClr val="accent1"/>
                </a:solidFill>
                <a:latin typeface="+mj-lt"/>
              </a:rPr>
              <a:t> } from '@angular/core';</a:t>
            </a:r>
          </a:p>
          <a:p>
            <a:pPr algn="l"/>
            <a:r>
              <a:rPr lang="en-US" sz="1800" i="1" dirty="0" smtClean="0">
                <a:solidFill>
                  <a:schemeClr val="accent1"/>
                </a:solidFill>
              </a:rPr>
              <a:t>	import { </a:t>
            </a:r>
            <a:r>
              <a:rPr lang="en-US" sz="1800" i="1" dirty="0" err="1" smtClean="0">
                <a:solidFill>
                  <a:schemeClr val="accent1"/>
                </a:solidFill>
              </a:rPr>
              <a:t>BrowserModule</a:t>
            </a:r>
            <a:r>
              <a:rPr lang="en-US" sz="1800" i="1" dirty="0" smtClean="0">
                <a:solidFill>
                  <a:schemeClr val="accent1"/>
                </a:solidFill>
              </a:rPr>
              <a:t> } from '@angular/platform-browser';</a:t>
            </a:r>
            <a:endParaRPr lang="en-US" sz="1800" i="1" dirty="0" smtClean="0">
              <a:solidFill>
                <a:schemeClr val="accent1"/>
              </a:solidFill>
              <a:latin typeface="+mj-lt"/>
            </a:endParaRPr>
          </a:p>
          <a:p>
            <a:pPr lvl="2" algn="l"/>
            <a:r>
              <a:rPr lang="en-US" sz="1800" i="1" dirty="0" smtClean="0">
                <a:solidFill>
                  <a:schemeClr val="accent1"/>
                </a:solidFill>
                <a:latin typeface="+mj-lt"/>
              </a:rPr>
              <a:t>import { </a:t>
            </a:r>
            <a:r>
              <a:rPr lang="en-US" sz="1800" i="1" dirty="0" err="1" smtClean="0">
                <a:solidFill>
                  <a:schemeClr val="accent1"/>
                </a:solidFill>
                <a:latin typeface="+mj-lt"/>
              </a:rPr>
              <a:t>AppComponent</a:t>
            </a:r>
            <a:r>
              <a:rPr lang="en-US" sz="1800" i="1" dirty="0" smtClean="0">
                <a:solidFill>
                  <a:schemeClr val="accent1"/>
                </a:solidFill>
                <a:latin typeface="+mj-lt"/>
              </a:rPr>
              <a:t> } from './</a:t>
            </a:r>
            <a:r>
              <a:rPr lang="en-US" sz="1800" i="1" dirty="0" err="1" smtClean="0">
                <a:solidFill>
                  <a:schemeClr val="accent1"/>
                </a:solidFill>
                <a:latin typeface="+mj-lt"/>
              </a:rPr>
              <a:t>app.component</a:t>
            </a:r>
            <a:r>
              <a:rPr lang="en-US" sz="1800" i="1" dirty="0" smtClean="0">
                <a:solidFill>
                  <a:schemeClr val="accent1"/>
                </a:solidFill>
                <a:latin typeface="+mj-lt"/>
              </a:rPr>
              <a:t>';</a:t>
            </a:r>
          </a:p>
          <a:p>
            <a:pPr lvl="2" algn="l"/>
            <a:r>
              <a:rPr lang="en-US" sz="1800" i="1" dirty="0" smtClean="0">
                <a:solidFill>
                  <a:schemeClr val="accent1"/>
                </a:solidFill>
                <a:latin typeface="+mj-lt"/>
              </a:rPr>
              <a:t>@</a:t>
            </a:r>
            <a:r>
              <a:rPr lang="en-US" sz="1800" i="1" dirty="0" err="1" smtClean="0">
                <a:solidFill>
                  <a:schemeClr val="accent1"/>
                </a:solidFill>
                <a:latin typeface="+mj-lt"/>
              </a:rPr>
              <a:t>NgModule</a:t>
            </a:r>
            <a:r>
              <a:rPr lang="en-US" sz="1800" i="1" dirty="0" smtClean="0">
                <a:solidFill>
                  <a:schemeClr val="accent1"/>
                </a:solidFill>
                <a:latin typeface="+mj-lt"/>
              </a:rPr>
              <a:t>({  </a:t>
            </a:r>
          </a:p>
          <a:p>
            <a:pPr lvl="2" algn="l"/>
            <a:r>
              <a:rPr lang="en-US" sz="1800" i="1" dirty="0" smtClean="0">
                <a:solidFill>
                  <a:schemeClr val="accent1"/>
                </a:solidFill>
                <a:latin typeface="+mj-lt"/>
              </a:rPr>
              <a:t>	declarations: [    </a:t>
            </a:r>
            <a:r>
              <a:rPr lang="en-US" sz="1800" i="1" dirty="0" err="1" smtClean="0">
                <a:solidFill>
                  <a:schemeClr val="accent1"/>
                </a:solidFill>
                <a:latin typeface="+mj-lt"/>
              </a:rPr>
              <a:t>AppComponent</a:t>
            </a:r>
            <a:r>
              <a:rPr lang="en-US" sz="1800" i="1" dirty="0" smtClean="0">
                <a:solidFill>
                  <a:schemeClr val="accent1"/>
                </a:solidFill>
                <a:latin typeface="+mj-lt"/>
              </a:rPr>
              <a:t>  ], </a:t>
            </a:r>
          </a:p>
          <a:p>
            <a:pPr lvl="2" algn="l"/>
            <a:r>
              <a:rPr lang="en-US" sz="1800" i="1" dirty="0" smtClean="0">
                <a:solidFill>
                  <a:schemeClr val="accent1"/>
                </a:solidFill>
                <a:latin typeface="+mj-lt"/>
              </a:rPr>
              <a:t>	 imports: [    </a:t>
            </a:r>
            <a:r>
              <a:rPr lang="en-US" sz="1800" i="1" dirty="0" err="1" smtClean="0">
                <a:solidFill>
                  <a:schemeClr val="accent1"/>
                </a:solidFill>
                <a:latin typeface="+mj-lt"/>
              </a:rPr>
              <a:t>BrowserModule</a:t>
            </a:r>
            <a:r>
              <a:rPr lang="en-US" sz="1800" i="1" dirty="0" smtClean="0">
                <a:solidFill>
                  <a:schemeClr val="accent1"/>
                </a:solidFill>
                <a:latin typeface="+mj-lt"/>
              </a:rPr>
              <a:t>  ],  </a:t>
            </a:r>
          </a:p>
          <a:p>
            <a:pPr lvl="2" algn="l"/>
            <a:r>
              <a:rPr lang="en-US" sz="1800" i="1" dirty="0" smtClean="0">
                <a:solidFill>
                  <a:schemeClr val="accent1"/>
                </a:solidFill>
                <a:latin typeface="+mj-lt"/>
              </a:rPr>
              <a:t>	providers: [],  </a:t>
            </a:r>
          </a:p>
          <a:p>
            <a:pPr lvl="2" algn="l"/>
            <a:r>
              <a:rPr lang="en-US" sz="1800" i="1" dirty="0" smtClean="0">
                <a:solidFill>
                  <a:schemeClr val="accent1"/>
                </a:solidFill>
                <a:latin typeface="+mj-lt"/>
              </a:rPr>
              <a:t>	bootstrap: [</a:t>
            </a:r>
            <a:r>
              <a:rPr lang="en-US" sz="1800" i="1" dirty="0" err="1" smtClean="0">
                <a:solidFill>
                  <a:schemeClr val="accent1"/>
                </a:solidFill>
                <a:latin typeface="+mj-lt"/>
              </a:rPr>
              <a:t>AppComponent</a:t>
            </a:r>
            <a:r>
              <a:rPr lang="en-US" sz="1800" i="1" dirty="0" smtClean="0">
                <a:solidFill>
                  <a:schemeClr val="accent1"/>
                </a:solidFill>
                <a:latin typeface="+mj-lt"/>
              </a:rPr>
              <a:t>], </a:t>
            </a:r>
          </a:p>
          <a:p>
            <a:pPr lvl="2" algn="l"/>
            <a:r>
              <a:rPr lang="en-US" sz="1800" i="1" dirty="0" smtClean="0">
                <a:solidFill>
                  <a:schemeClr val="accent1"/>
                </a:solidFill>
                <a:latin typeface="+mj-lt"/>
              </a:rPr>
              <a:t>	exports:[…]</a:t>
            </a:r>
          </a:p>
          <a:p>
            <a:pPr lvl="2" algn="l"/>
            <a:r>
              <a:rPr lang="en-US" sz="1800" i="1" dirty="0" smtClean="0">
                <a:solidFill>
                  <a:schemeClr val="accent1"/>
                </a:solidFill>
                <a:latin typeface="+mj-lt"/>
              </a:rPr>
              <a:t>})</a:t>
            </a:r>
          </a:p>
          <a:p>
            <a:pPr lvl="2" algn="l"/>
            <a:r>
              <a:rPr lang="en-US" sz="1800" i="1" dirty="0" smtClean="0">
                <a:solidFill>
                  <a:schemeClr val="accent1"/>
                </a:solidFill>
                <a:latin typeface="+mj-lt"/>
              </a:rPr>
              <a:t>export class </a:t>
            </a:r>
            <a:r>
              <a:rPr lang="en-US" sz="1800" i="1" dirty="0" err="1" smtClean="0">
                <a:solidFill>
                  <a:schemeClr val="accent1"/>
                </a:solidFill>
                <a:latin typeface="+mj-lt"/>
              </a:rPr>
              <a:t>AppModule</a:t>
            </a:r>
            <a:r>
              <a:rPr lang="en-US" sz="1800" i="1" dirty="0" smtClean="0">
                <a:solidFill>
                  <a:schemeClr val="accent1"/>
                </a:solidFill>
                <a:latin typeface="+mj-lt"/>
              </a:rPr>
              <a:t> { }</a:t>
            </a:r>
          </a:p>
          <a:p>
            <a:pPr lvl="2" algn="l"/>
            <a:r>
              <a:rPr lang="en-US" sz="2000" b="1" dirty="0" smtClean="0">
                <a:latin typeface="+mj-lt"/>
              </a:rPr>
              <a:t>- </a:t>
            </a:r>
            <a:r>
              <a:rPr lang="en-US" sz="2000" dirty="0" smtClean="0">
                <a:latin typeface="+mj-lt"/>
              </a:rPr>
              <a:t>To be able to define modules we have to use the decorator </a:t>
            </a:r>
            <a:r>
              <a:rPr lang="en-US" sz="2000" dirty="0" err="1" smtClean="0">
                <a:latin typeface="+mj-lt"/>
              </a:rPr>
              <a:t>NgModule</a:t>
            </a:r>
            <a:r>
              <a:rPr lang="en-US" sz="2000" dirty="0" smtClean="0">
                <a:latin typeface="+mj-lt"/>
              </a:rPr>
              <a:t>. we have turned the class </a:t>
            </a:r>
            <a:r>
              <a:rPr lang="en-US" sz="2000" dirty="0" err="1" smtClean="0">
                <a:latin typeface="+mj-lt"/>
              </a:rPr>
              <a:t>AppModule</a:t>
            </a:r>
            <a:r>
              <a:rPr lang="en-US" sz="2000" dirty="0" smtClean="0">
                <a:latin typeface="+mj-lt"/>
              </a:rPr>
              <a:t> into an Angular module just by using the </a:t>
            </a:r>
            <a:r>
              <a:rPr lang="en-US" sz="2000" dirty="0" err="1" smtClean="0">
                <a:latin typeface="+mj-lt"/>
              </a:rPr>
              <a:t>NgModule</a:t>
            </a:r>
            <a:r>
              <a:rPr lang="en-US" sz="2000" dirty="0" smtClean="0">
                <a:latin typeface="+mj-lt"/>
              </a:rPr>
              <a:t> decorator. The </a:t>
            </a:r>
            <a:r>
              <a:rPr lang="en-US" sz="2000" dirty="0" err="1" smtClean="0">
                <a:latin typeface="+mj-lt"/>
              </a:rPr>
              <a:t>NgModule</a:t>
            </a:r>
            <a:r>
              <a:rPr lang="en-US" sz="2000" dirty="0" smtClean="0">
                <a:latin typeface="+mj-lt"/>
              </a:rPr>
              <a:t> decorator requires at least three properties: imports, declarations and bootstrap.</a:t>
            </a:r>
            <a:endParaRPr lang="en-US" sz="2000" b="1" dirty="0">
              <a:latin typeface="+mj-lt"/>
            </a:endParaRPr>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Modules</a:t>
            </a:r>
            <a:endParaRPr lang="en-US" dirty="0"/>
          </a:p>
        </p:txBody>
      </p:sp>
      <p:sp>
        <p:nvSpPr>
          <p:cNvPr id="3" name="Subtitle 2"/>
          <p:cNvSpPr>
            <a:spLocks noGrp="1"/>
          </p:cNvSpPr>
          <p:nvPr>
            <p:ph type="subTitle" idx="1"/>
          </p:nvPr>
        </p:nvSpPr>
        <p:spPr>
          <a:xfrm>
            <a:off x="609600" y="990600"/>
            <a:ext cx="8229600" cy="5715000"/>
          </a:xfrm>
        </p:spPr>
        <p:txBody>
          <a:bodyPr>
            <a:noAutofit/>
          </a:bodyPr>
          <a:lstStyle/>
          <a:p>
            <a:pPr marL="514350" indent="-514350" algn="l"/>
            <a:r>
              <a:rPr lang="en-US" sz="2000" b="1" dirty="0" smtClean="0">
                <a:latin typeface="+mj-lt"/>
              </a:rPr>
              <a:t>Decorator: </a:t>
            </a:r>
            <a:r>
              <a:rPr lang="en-US" sz="2000" dirty="0" smtClean="0">
                <a:latin typeface="+mj-lt"/>
              </a:rPr>
              <a:t> takes a metadata object and describes a class to Angular.</a:t>
            </a:r>
          </a:p>
          <a:p>
            <a:pPr marL="514350" indent="-514350" algn="l"/>
            <a:r>
              <a:rPr lang="en-US" sz="2000" dirty="0" smtClean="0">
                <a:latin typeface="+mj-lt"/>
              </a:rPr>
              <a:t>	Below are the properties of </a:t>
            </a:r>
            <a:r>
              <a:rPr lang="en-US" sz="2000" dirty="0" err="1" smtClean="0"/>
              <a:t>NgModule</a:t>
            </a:r>
            <a:r>
              <a:rPr lang="en-US" sz="2000" dirty="0" smtClean="0"/>
              <a:t> decorator.</a:t>
            </a:r>
            <a:endParaRPr lang="en-US" sz="2000" dirty="0" smtClean="0">
              <a:latin typeface="+mj-lt"/>
            </a:endParaRPr>
          </a:p>
          <a:p>
            <a:pPr marL="514350" indent="-514350" algn="l"/>
            <a:r>
              <a:rPr lang="en-US" sz="2000" b="1" dirty="0" smtClean="0">
                <a:latin typeface="+mj-lt"/>
              </a:rPr>
              <a:t>Imports</a:t>
            </a:r>
            <a:r>
              <a:rPr lang="en-US" sz="2000" dirty="0" smtClean="0">
                <a:latin typeface="+mj-lt"/>
              </a:rPr>
              <a:t> - imports other modules with the components, directives, and pipes that components in the current module need.</a:t>
            </a:r>
          </a:p>
          <a:p>
            <a:pPr marL="514350" indent="-514350" algn="l"/>
            <a:r>
              <a:rPr lang="en-US" sz="2000" b="1" dirty="0" smtClean="0">
                <a:latin typeface="+mj-lt"/>
              </a:rPr>
              <a:t>Declarations</a:t>
            </a:r>
            <a:r>
              <a:rPr lang="en-US" sz="2000" dirty="0" smtClean="0">
                <a:latin typeface="+mj-lt"/>
              </a:rPr>
              <a:t> </a:t>
            </a:r>
            <a:r>
              <a:rPr lang="en-US" sz="2000" b="1" dirty="0" smtClean="0">
                <a:latin typeface="+mj-lt"/>
              </a:rPr>
              <a:t>- </a:t>
            </a:r>
            <a:r>
              <a:rPr lang="en-US" sz="2000" dirty="0" smtClean="0">
                <a:latin typeface="+mj-lt"/>
              </a:rPr>
              <a:t>Declares which components, directives, and pipes belong to the module</a:t>
            </a:r>
            <a:r>
              <a:rPr lang="en-US" sz="2000" b="1" dirty="0" smtClean="0">
                <a:latin typeface="+mj-lt"/>
              </a:rPr>
              <a:t>.</a:t>
            </a:r>
          </a:p>
          <a:p>
            <a:pPr marL="514350" indent="-514350" algn="l"/>
            <a:r>
              <a:rPr lang="en-US" sz="2000" b="1" dirty="0" smtClean="0">
                <a:latin typeface="+mj-lt"/>
              </a:rPr>
              <a:t>Bootstrap</a:t>
            </a:r>
            <a:r>
              <a:rPr lang="en-US" sz="2000" dirty="0" smtClean="0">
                <a:latin typeface="+mj-lt"/>
              </a:rPr>
              <a:t> – Defines the components that should be bootstrapped when this module is bootstrapped.</a:t>
            </a:r>
          </a:p>
          <a:p>
            <a:pPr marL="514350" indent="-514350" algn="l"/>
            <a:endParaRPr lang="en-US" sz="2000" b="1" dirty="0" smtClean="0">
              <a:latin typeface="+mj-lt"/>
            </a:endParaRPr>
          </a:p>
          <a:p>
            <a:pPr marL="514350" indent="-514350" algn="l"/>
            <a:r>
              <a:rPr lang="en-US" sz="2000" b="1" dirty="0" smtClean="0">
                <a:latin typeface="+mj-lt"/>
              </a:rPr>
              <a:t>Exports - </a:t>
            </a:r>
            <a:r>
              <a:rPr lang="en-US" sz="2000" dirty="0" smtClean="0">
                <a:latin typeface="+mj-lt"/>
              </a:rPr>
              <a:t>Specifies a list of directives/pipes/modules that can be used by other modules</a:t>
            </a:r>
          </a:p>
          <a:p>
            <a:pPr marL="514350" indent="-514350" algn="l"/>
            <a:r>
              <a:rPr lang="en-US" sz="2000" b="1" dirty="0" smtClean="0">
                <a:latin typeface="+mj-lt"/>
              </a:rPr>
              <a:t>Providers - </a:t>
            </a:r>
            <a:r>
              <a:rPr lang="en-US" sz="2000" dirty="0" smtClean="0">
                <a:latin typeface="+mj-lt"/>
              </a:rPr>
              <a:t>are to make services and values known to DI. They are added to the root scope and they are injected to other services or directives that have them as dependency.</a:t>
            </a:r>
            <a:endParaRPr lang="en-US" sz="2000" b="1" dirty="0" smtClean="0">
              <a:latin typeface="+mj-lt"/>
            </a:endParaRPr>
          </a:p>
          <a:p>
            <a:pPr marL="514350" indent="-514350" algn="l"/>
            <a:endParaRPr lang="en-US" sz="2000" dirty="0" smtClean="0">
              <a:latin typeface="+mj-lt"/>
            </a:endParaRPr>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Components</a:t>
            </a:r>
            <a:endParaRPr lang="en-US" dirty="0"/>
          </a:p>
        </p:txBody>
      </p:sp>
      <p:sp>
        <p:nvSpPr>
          <p:cNvPr id="3" name="Subtitle 2"/>
          <p:cNvSpPr>
            <a:spLocks noGrp="1"/>
          </p:cNvSpPr>
          <p:nvPr>
            <p:ph type="subTitle" idx="1"/>
          </p:nvPr>
        </p:nvSpPr>
        <p:spPr>
          <a:xfrm>
            <a:off x="609600" y="1219200"/>
            <a:ext cx="8229600" cy="4419600"/>
          </a:xfrm>
        </p:spPr>
        <p:txBody>
          <a:bodyPr>
            <a:noAutofit/>
          </a:bodyPr>
          <a:lstStyle/>
          <a:p>
            <a:pPr marL="514350" indent="-514350" algn="l"/>
            <a:r>
              <a:rPr lang="en-US" sz="2400" b="1" dirty="0" smtClean="0"/>
              <a:t>What is a Component?</a:t>
            </a:r>
          </a:p>
          <a:p>
            <a:pPr marL="514350" indent="-514350" algn="l"/>
            <a:r>
              <a:rPr lang="en-US" sz="2400" dirty="0" smtClean="0"/>
              <a:t>	- </a:t>
            </a:r>
            <a:r>
              <a:rPr lang="en-US" sz="2000" dirty="0" smtClean="0"/>
              <a:t>Components are basically classes that interact with the .html file of the component, which gets displayed on the browser.</a:t>
            </a:r>
            <a:endParaRPr lang="en-US" sz="2000" dirty="0" smtClean="0">
              <a:latin typeface="+mj-lt"/>
            </a:endParaRPr>
          </a:p>
          <a:p>
            <a:pPr marL="514350" indent="-514350" algn="l"/>
            <a:r>
              <a:rPr lang="en-US" sz="2000" dirty="0" smtClean="0">
                <a:latin typeface="+mj-lt"/>
              </a:rPr>
              <a:t>	- A module can have any no. of components.</a:t>
            </a:r>
          </a:p>
          <a:p>
            <a:pPr marL="514350" indent="-514350" algn="l"/>
            <a:r>
              <a:rPr lang="en-US" sz="2000" b="1" dirty="0" smtClean="0"/>
              <a:t>Component Dependent files:</a:t>
            </a:r>
          </a:p>
          <a:p>
            <a:pPr algn="l"/>
            <a:r>
              <a:rPr lang="en-US" sz="2000" dirty="0" smtClean="0"/>
              <a:t>	- </a:t>
            </a:r>
            <a:r>
              <a:rPr lang="en-US" sz="2000" dirty="0" err="1" smtClean="0"/>
              <a:t>app.component.css</a:t>
            </a:r>
            <a:r>
              <a:rPr lang="en-US" sz="2000" dirty="0" smtClean="0"/>
              <a:t> – style file for created component</a:t>
            </a:r>
          </a:p>
          <a:p>
            <a:pPr algn="l"/>
            <a:r>
              <a:rPr lang="en-US" sz="2000" dirty="0" smtClean="0"/>
              <a:t>	- </a:t>
            </a:r>
            <a:r>
              <a:rPr lang="en-US" sz="2000" dirty="0" err="1" smtClean="0"/>
              <a:t>app.component.html</a:t>
            </a:r>
            <a:r>
              <a:rPr lang="en-US" sz="2000" dirty="0" smtClean="0"/>
              <a:t> – html file for rendering the UI elements</a:t>
            </a:r>
          </a:p>
          <a:p>
            <a:pPr algn="l"/>
            <a:r>
              <a:rPr lang="en-US" sz="2000" dirty="0" smtClean="0"/>
              <a:t>	- </a:t>
            </a:r>
            <a:r>
              <a:rPr lang="en-US" sz="2000" dirty="0" err="1" smtClean="0"/>
              <a:t>app.component.spec.ts</a:t>
            </a:r>
            <a:r>
              <a:rPr lang="en-US" sz="2000" dirty="0" smtClean="0"/>
              <a:t> - this can be used for unit testing.</a:t>
            </a:r>
          </a:p>
          <a:p>
            <a:pPr algn="l"/>
            <a:r>
              <a:rPr lang="en-US" sz="2000" dirty="0" smtClean="0"/>
              <a:t>	- </a:t>
            </a:r>
            <a:r>
              <a:rPr lang="en-US" sz="2000" dirty="0" err="1" smtClean="0"/>
              <a:t>app.component.ts</a:t>
            </a:r>
            <a:r>
              <a:rPr lang="en-US" sz="2000" dirty="0" smtClean="0"/>
              <a:t> – component class file.</a:t>
            </a:r>
          </a:p>
          <a:p>
            <a:pPr marL="514350" indent="-514350" algn="l"/>
            <a:endParaRPr lang="en-US" sz="1600" dirty="0" smtClean="0">
              <a:latin typeface="+mj-lt"/>
            </a:endParaRPr>
          </a:p>
          <a:p>
            <a:pPr marL="514350" indent="-514350" algn="l"/>
            <a:endParaRPr lang="en-US" sz="1600" dirty="0" smtClean="0"/>
          </a:p>
          <a:p>
            <a:pPr marL="514350" indent="-514350" algn="l"/>
            <a:endParaRPr lang="en-US" sz="1600" b="1" dirty="0"/>
          </a:p>
        </p:txBody>
      </p:sp>
      <p:sp>
        <p:nvSpPr>
          <p:cNvPr id="8" name="TextBox 7"/>
          <p:cNvSpPr txBox="1"/>
          <p:nvPr/>
        </p:nvSpPr>
        <p:spPr>
          <a:xfrm>
            <a:off x="4648200" y="1600200"/>
            <a:ext cx="237566" cy="369332"/>
          </a:xfrm>
          <a:prstGeom prst="rect">
            <a:avLst/>
          </a:prstGeom>
          <a:noFill/>
        </p:spPr>
        <p:txBody>
          <a:bodyPr wrap="none" rtlCol="0">
            <a:spAutoFit/>
          </a:bodyPr>
          <a:lstStyle/>
          <a:p>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0.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7.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7.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8.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9.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769</TotalTime>
  <Words>418</Words>
  <Application>Microsoft Office PowerPoint</Application>
  <PresentationFormat>On-screen Show (4:3)</PresentationFormat>
  <Paragraphs>207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Create an Application</vt:lpstr>
      <vt:lpstr>Directory Structure</vt:lpstr>
      <vt:lpstr>Directory Structure</vt:lpstr>
      <vt:lpstr>Directory Structure</vt:lpstr>
      <vt:lpstr>Directory Structure</vt:lpstr>
      <vt:lpstr>Modules</vt:lpstr>
      <vt:lpstr>Modules</vt:lpstr>
      <vt:lpstr>Modules</vt:lpstr>
      <vt:lpstr>Components</vt:lpstr>
      <vt:lpstr>Components</vt:lpstr>
      <vt:lpstr>Components</vt:lpstr>
      <vt:lpstr>Components</vt:lpstr>
      <vt:lpstr>Forms</vt:lpstr>
      <vt:lpstr>Forms</vt:lpstr>
      <vt:lpstr>Forms</vt:lpstr>
      <vt:lpstr>Forms</vt:lpstr>
      <vt:lpstr>Forms</vt:lpstr>
      <vt:lpstr>Forms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an Application</dc:title>
  <dc:creator>jayakumar</dc:creator>
  <cp:lastModifiedBy>jayakumar</cp:lastModifiedBy>
  <cp:revision>110</cp:revision>
  <dcterms:created xsi:type="dcterms:W3CDTF">2018-03-24T14:38:50Z</dcterms:created>
  <dcterms:modified xsi:type="dcterms:W3CDTF">2018-04-09T18:20:55Z</dcterms:modified>
</cp:coreProperties>
</file>