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359" r:id="rId6"/>
    <p:sldId id="375" r:id="rId7"/>
    <p:sldId id="382" r:id="rId8"/>
    <p:sldId id="383" r:id="rId9"/>
    <p:sldId id="365" r:id="rId10"/>
    <p:sldId id="376" r:id="rId11"/>
    <p:sldId id="384" r:id="rId12"/>
    <p:sldId id="385" r:id="rId13"/>
    <p:sldId id="386" r:id="rId14"/>
    <p:sldId id="380" r:id="rId15"/>
    <p:sldId id="387" r:id="rId16"/>
    <p:sldId id="372" r:id="rId17"/>
    <p:sldId id="3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93" d="100"/>
          <a:sy n="93" d="100"/>
        </p:scale>
        <p:origin x="86" y="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E59C5-D91C-B6FB-6509-C163FACAD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8186E-6DB7-76E6-07AC-2903EFA2E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3752F-1DF3-E03E-B035-CB55FF9FA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6332E-CB1D-8374-3643-0316F45F4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262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EC85C-B25D-D6C9-179C-C1B0F62E1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EABFB1-7CE4-D99F-090E-50DBCD3CA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8B40AA-3723-AF2B-4F68-67C3FF4C0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A826A-3BCC-9973-AE61-977BEF6CE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1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9DE71-EF9B-C16E-E29A-838F7AC7E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E92DD-3745-1853-EB35-E62894AEC9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11A3A1-5A98-5BA1-6210-75DDB5106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88B45-8782-CECD-7CD2-FB1404894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5FD29-1BB6-52C3-FA7D-F34874A45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445EB-0F3C-73AF-4E84-AE83DC607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734543-E1BC-703F-A04C-FF6CD6194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85795-89CD-A8A6-DF39-D008A7FA0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8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2D1D1-0700-A691-4790-B5D1A89C4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C1806A-0EBE-EB6C-37BB-B7C164607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89C31D-746C-60FF-252D-CF902E372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51F5D-E40D-B1B0-CBEC-E4C5308F41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2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BBE0D-4B8D-8D84-D509-3726C74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751CBD-8C75-AF62-3F1F-291085B137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1B6CB3-3855-B9D5-8179-26E5D589F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93E12-918B-C9C8-6244-A162C2BB1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65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0120B-127D-D536-3D4A-7C58B49BC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28B74-EC09-6D03-E572-163332D64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906564-091A-F48C-2256-078FA7D4C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BBB2-09FF-B272-DA02-AEEE623C0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fu-cspmp/xgboost-a-deep-dive-into-boosting-f06c9c4134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xgboost.readthedocs.io/en/stabl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From Weak to Strong: Harnessing the </a:t>
            </a:r>
            <a:r>
              <a:rPr lang="en-US" dirty="0" err="1"/>
              <a:t>XGBoost</a:t>
            </a:r>
            <a:r>
              <a:rPr lang="en-US" dirty="0"/>
              <a:t> Advantage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							By JAYANA Sarma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87DF7-A3A6-83CE-386A-5B9CB6EE8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A5F45DC-63A6-7828-7516-CD5C22806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4CC32F6-603F-CFB2-8CB9-D248DF4F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890" y="1442781"/>
            <a:ext cx="6368070" cy="840260"/>
          </a:xfrm>
        </p:spPr>
        <p:txBody>
          <a:bodyPr anchor="b"/>
          <a:lstStyle/>
          <a:p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1200" b="0" i="1" dirty="0">
                <a:solidFill>
                  <a:schemeClr val="bg1"/>
                </a:solidFill>
                <a:effectLst/>
                <a:latin typeface="source-code-pro"/>
              </a:rPr>
              <a:t>w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 represents the weight vector, </a:t>
            </a:r>
            <a:r>
              <a:rPr lang="en-US" sz="900" dirty="0">
                <a:solidFill>
                  <a:schemeClr val="bg1"/>
                </a:solidFill>
                <a:latin typeface="Google Sans"/>
              </a:rPr>
              <a:t>eta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 is the learning rate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70BC1-6DE7-A63C-497C-CD883E73B4CC}"/>
              </a:ext>
            </a:extLst>
          </p:cNvPr>
          <p:cNvSpPr txBox="1"/>
          <p:nvPr/>
        </p:nvSpPr>
        <p:spPr>
          <a:xfrm>
            <a:off x="3496962" y="6255736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ohne"/>
              </a:rPr>
              <a:t>Process flow of Gradient Boosting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3722A-0FE4-ACEB-1C7C-3E1738B5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645" y="618739"/>
            <a:ext cx="2586680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462401-B866-DF1E-73EE-0890022EE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823" y="2283041"/>
            <a:ext cx="5706247" cy="38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0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IN" b="1" i="0" dirty="0">
                <a:solidFill>
                  <a:schemeClr val="accent3"/>
                </a:solidFill>
                <a:effectLst/>
                <a:latin typeface="sohne"/>
              </a:rPr>
              <a:t>			XGBOOST in action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3" y="2465535"/>
            <a:ext cx="4976898" cy="4305968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Algorithm Enhancements: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Tree Pruning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Reduces tree size to avoid overfitting.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Uses techniques like Cost Complexity or Weakest Link Pruning with MSE, k-fold cross-validation, and learning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Prunes backward after reaching the specified max depth, keeping splits if the total loss remains positive.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Sparsity-Aware Split Finding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Handles missing or sparse data by assigning a default direction in trees.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Optimizes for sparse data by visiting only missing values, making it much faster (up to 50x).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096000" y="2465387"/>
            <a:ext cx="5281697" cy="4207261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System Enhancements: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Parallelization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Speeds up tree learning by sorting data in compressed blocks and using all CPU cores/threads.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Efficient for handling frequent node creation.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Cache Awareness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Stores gradient statistics in thread-specific buffers, reducing time for read/write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Optimized block sizes (</a:t>
            </a: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generally 2¹⁶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minimize cache misses.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A9FB6-581F-1EF7-3D32-85DE53DB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5515-974C-80F1-0D84-EF151A94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651" y="473417"/>
            <a:ext cx="8843050" cy="915891"/>
          </a:xfrm>
        </p:spPr>
        <p:txBody>
          <a:bodyPr/>
          <a:lstStyle/>
          <a:p>
            <a:r>
              <a:rPr lang="en-IN" b="1" dirty="0"/>
              <a:t>Flexibility in </a:t>
            </a:r>
            <a:r>
              <a:rPr lang="en-IN" b="1" dirty="0" err="1"/>
              <a:t>XGBoost</a:t>
            </a:r>
            <a:r>
              <a:rPr lang="en-IN" dirty="0"/>
              <a:t>: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41F7F-1A7B-538E-7FB2-C84E213F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D1C9FF6-6BC1-472D-91F7-AA026E557E32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2211453" y="2682681"/>
            <a:ext cx="8623176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Customized Objective Function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An objective function intends to maximize or minimize something. In ML, we try to minimize the objective function which is a combination of the loss function and regularization term. Optimizing the loss function encourages predictive models whereas optimizing regularization leads to smaller variance and makes prediction stable.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Examples: reg: linear(Regression)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Binary: logistic(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binary classification)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Multi :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(multiclass classification)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Customized Evaluation Metric </a:t>
            </a: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This is a metric used to monitor the model’s accuracy on validation data.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● </a:t>
            </a:r>
            <a:r>
              <a:rPr lang="en-IN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lang="en-IN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Root mean squared error (Regression)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● </a:t>
            </a:r>
            <a:r>
              <a:rPr lang="en-IN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r>
              <a:rPr lang="en-IN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Mean absolute error (Regression)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● </a:t>
            </a:r>
            <a:r>
              <a:rPr lang="en-IN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Binary classification error (Classification)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● </a:t>
            </a:r>
            <a:r>
              <a:rPr lang="en-IN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logloss</a:t>
            </a: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Negative log-likelihood (Classification)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● </a:t>
            </a:r>
            <a:r>
              <a:rPr lang="en-IN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Area under the curve (Classification)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6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11" y="280827"/>
            <a:ext cx="4409514" cy="2203704"/>
          </a:xfrm>
        </p:spPr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35393-0DC3-A5BD-5029-2A110F94FEA2}"/>
              </a:ext>
            </a:extLst>
          </p:cNvPr>
          <p:cNvSpPr txBox="1"/>
          <p:nvPr/>
        </p:nvSpPr>
        <p:spPr>
          <a:xfrm>
            <a:off x="609600" y="292322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https://medium.com/sfu-cspmp/xgboost-a-deep-dive-into-boosting-f06c9c41349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hlinkClick r:id="rId4"/>
              </a:rPr>
              <a:t>https://xgboost.readthedocs.io/en/stable/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https://medium.com/@jyotsna.a.choudhary/mastering-xgboost-a-technical-guide-for-intermediate-machine-learning-practitioners-f7ad167c6865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DF930-3077-4B89-87A0-526A623A1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1D63A521-5425-AB1B-201F-40FFD64F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11" y="280827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674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" y="365125"/>
            <a:ext cx="12051957" cy="1936866"/>
          </a:xfrm>
        </p:spPr>
        <p:txBody>
          <a:bodyPr/>
          <a:lstStyle/>
          <a:p>
            <a:r>
              <a:rPr lang="en-US" dirty="0"/>
              <a:t>SVM                              V/S               RANDOM FOREST         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4792" y="2576946"/>
            <a:ext cx="5984940" cy="4463934"/>
          </a:xfrm>
        </p:spPr>
        <p:txBody>
          <a:bodyPr anchor="t"/>
          <a:lstStyle/>
          <a:p>
            <a:pPr marL="285750" indent="-285750" rtl="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A support vector machine (SVM) is a supervised machine learning algorithm that classifies data by finding an optimal line or hyperplane that maximizes the distance between each class in an N-dimensional space. </a:t>
            </a:r>
          </a:p>
          <a:p>
            <a:pPr marL="285750" indent="-285750" rtl="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rtl="0">
              <a:spcAft>
                <a:spcPts val="1600"/>
              </a:spcAft>
            </a:pPr>
            <a:endParaRPr lang="en-US" dirty="0"/>
          </a:p>
          <a:p>
            <a:pPr marL="285750" indent="-285750" rtl="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Effective in high-dimensional spaces but sensitive to parameter tuning.</a:t>
            </a:r>
            <a:endParaRPr lang="en-US" b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A62B1-6D6E-9805-5D4D-B9DE66E520EE}"/>
              </a:ext>
            </a:extLst>
          </p:cNvPr>
          <p:cNvSpPr txBox="1"/>
          <p:nvPr/>
        </p:nvSpPr>
        <p:spPr>
          <a:xfrm>
            <a:off x="6096000" y="2740997"/>
            <a:ext cx="6251170" cy="3406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A Random Forest is a machine learning algorithm that combines multiple decision trees to make predictions, essentially "voting" on the final result, making it robust and accurate for both classification and regression tasks.</a:t>
            </a:r>
            <a:endParaRPr lang="en-US" dirty="0">
              <a:solidFill>
                <a:schemeClr val="bg1"/>
              </a:solidFill>
            </a:endParaRPr>
          </a:p>
          <a:p>
            <a:pPr rtl="0">
              <a:spcAft>
                <a:spcPts val="1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rtl="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rtl="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rtl="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Robust, avoids overfitting, and works well with large datasets.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BC667-6A02-2D03-EA94-E3AB53E99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612" y="3941583"/>
            <a:ext cx="2565826" cy="1483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67A415-2E98-9D33-0FED-9B8922490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30" y="4011947"/>
            <a:ext cx="2927465" cy="134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IN" dirty="0" err="1"/>
              <a:t>XGBoost</a:t>
            </a:r>
            <a:r>
              <a:rPr lang="en-IN" dirty="0"/>
              <a:t>, at a Glance!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A7B758-4834-04DA-2CBE-7F7BAA09B3D5}"/>
              </a:ext>
            </a:extLst>
          </p:cNvPr>
          <p:cNvSpPr>
            <a:spLocks noGrp="1" noChangeArrowheads="1"/>
          </p:cNvSpPr>
          <p:nvPr>
            <p:ph sz="quarter" idx="31"/>
          </p:nvPr>
        </p:nvSpPr>
        <p:spPr bwMode="auto">
          <a:xfrm>
            <a:off x="2983900" y="2098175"/>
            <a:ext cx="857899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Scalable Gradient Boosting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Improved version of gradient boosting.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Focus Areas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Efficacy, computational speed, and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Open-Source Library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Part of the Distributed Machine Learning Community.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Optimized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Leverages both software and hardware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Strengths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Enhances boosting techniques for high accuracy in minimal time. 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83B91-16ED-6AD4-8ADB-177DA4101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DDBE-945D-9A04-1480-09F6FBC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A Quick Flashback to Boosting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0EFA49-B8A4-3B68-3A0B-C259F032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D7CC7D-F5CB-A56A-62A9-4508F28122BB}"/>
              </a:ext>
            </a:extLst>
          </p:cNvPr>
          <p:cNvSpPr>
            <a:spLocks noGrp="1" noChangeArrowheads="1"/>
          </p:cNvSpPr>
          <p:nvPr>
            <p:ph sz="quarter" idx="31"/>
          </p:nvPr>
        </p:nvSpPr>
        <p:spPr bwMode="auto">
          <a:xfrm>
            <a:off x="2942229" y="2173131"/>
            <a:ext cx="85789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source-serif-pro"/>
              </a:rPr>
              <a:t>Boosting</a:t>
            </a:r>
            <a:r>
              <a:rPr lang="en-US" b="1" dirty="0">
                <a:latin typeface="source-serif-pro"/>
              </a:rPr>
              <a:t> </a:t>
            </a:r>
            <a:r>
              <a:rPr lang="en-US" b="0" i="0" dirty="0">
                <a:effectLst/>
                <a:latin typeface="source-serif-pro"/>
              </a:rPr>
              <a:t>generally means increasing performance. In ML, Boosting is a sequential ensemble learning technique to convert a weak hypothesis or weak learners into strong learners to increase the accuracy of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latin typeface="source-serif-pro"/>
              </a:rPr>
              <a:t>For example,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Imagine a class of students learning math: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	1. The teacher starts with a simple concept(weak learner)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	2. </a:t>
            </a:r>
            <a:r>
              <a:rPr lang="en-US" dirty="0"/>
              <a:t>Reviews mistakes and teaches a slightly advanced lesson to 			address those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	3. </a:t>
            </a:r>
            <a:r>
              <a:rPr lang="en-US" dirty="0"/>
              <a:t>Repeats this process until most students understand (strong 			learner).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lang="en-US" dirty="0"/>
              <a:t>Similarly, boosting sequentially improves the model's "understanding" of 	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EE3F0-E849-0ECD-81D9-E0F13D9FA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F19C-CE58-0F39-26E9-A5142723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635368-1044-383A-23FF-40BC7043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E5C7BA-4DC5-A50F-3A1E-70C10AEAAB8B}"/>
              </a:ext>
            </a:extLst>
          </p:cNvPr>
          <p:cNvSpPr>
            <a:spLocks noGrp="1" noChangeArrowheads="1"/>
          </p:cNvSpPr>
          <p:nvPr>
            <p:ph sz="quarter" idx="31"/>
          </p:nvPr>
        </p:nvSpPr>
        <p:spPr bwMode="auto">
          <a:xfrm>
            <a:off x="2942229" y="2588632"/>
            <a:ext cx="857899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u="none" strike="noStrike" cap="none" normalizeH="0" baseline="0" dirty="0">
              <a:ln>
                <a:noFill/>
              </a:ln>
              <a:latin typeface="source-serif-pr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source-serif-pro"/>
              </a:rPr>
              <a:t>Ensemble Learning  </a:t>
            </a:r>
            <a:r>
              <a:rPr lang="en-US" dirty="0"/>
              <a:t>combines decisions from multiple machine learning models to improve accuracy compared to using a single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source-serif-pr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source-serif-pro"/>
              </a:rPr>
              <a:t>It reduces error by leveraging the strengths of multiple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source-serif-pr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source-serif-pro"/>
              </a:rPr>
              <a:t>Maximum voting technique is commonly used for classification tasks, where the majority of votes determine the final prediction.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9767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1"/>
            <a:ext cx="6327105" cy="1342217"/>
          </a:xfrm>
        </p:spPr>
        <p:txBody>
          <a:bodyPr anchor="b"/>
          <a:lstStyle/>
          <a:p>
            <a:r>
              <a:rPr lang="en-US" sz="2000" b="0" i="0" dirty="0">
                <a:solidFill>
                  <a:schemeClr val="accent3"/>
                </a:solidFill>
                <a:effectLst/>
                <a:latin typeface="source-serif-pro"/>
              </a:rPr>
              <a:t>This image shows a clear distinction of a single ML model with respect to Ensemble Learner: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841CC-94F4-600D-B06C-9AF84304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179" y="1820562"/>
            <a:ext cx="7886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87" y="996777"/>
            <a:ext cx="8843050" cy="915891"/>
          </a:xfrm>
        </p:spPr>
        <p:txBody>
          <a:bodyPr/>
          <a:lstStyle/>
          <a:p>
            <a:r>
              <a:rPr lang="en-IN" b="1" i="0" dirty="0">
                <a:solidFill>
                  <a:schemeClr val="accent3"/>
                </a:solidFill>
                <a:effectLst/>
                <a:latin typeface="source-serif-pro"/>
              </a:rPr>
              <a:t>Working of boosting algorithm: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9BF1238-BD67-627C-5F13-37430621DD58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2135441" y="2194325"/>
            <a:ext cx="890128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Boosting Algorithm Overview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Combines multiple weak learners (models) to improve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Each new model is trained to correct the errors of the previous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Learning Process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Misclassified samples receive higher weights, while correctly classified ones have lower weights.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final model places more emphasis on the stronger learners (models that perform better).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Greedy Nature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Boosting is greedy because it focuses on correcting mistakes sequentially, without revisiting previous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Overfitting Prevention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It’s recommended to set a stopping criterion (e.g., early stopping or model performance) to avoid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A0EBC-1AC3-1424-BB42-DEB61146F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780A80B-7CDD-1CEE-1159-453A12EEC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2697726-883C-2304-3B1F-8265F07F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082" y="1294500"/>
            <a:ext cx="6368070" cy="840260"/>
          </a:xfrm>
        </p:spPr>
        <p:txBody>
          <a:bodyPr anchor="b"/>
          <a:lstStyle/>
          <a:p>
            <a:r>
              <a:rPr lang="en-US" sz="2000" dirty="0">
                <a:solidFill>
                  <a:schemeClr val="accent3"/>
                </a:solidFill>
              </a:rPr>
              <a:t>Mathematical Notion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12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Capital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is current model,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(i-1) is previous model and 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represents a weak model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C935F-09A1-67FF-BB62-23A2804E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210" y="905004"/>
            <a:ext cx="3048000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F737E-1506-00B7-FB8B-8390A0094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881" y="2260013"/>
            <a:ext cx="6368070" cy="4173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43EB1A-9FCF-5F4E-058B-5F50DDF5124E}"/>
              </a:ext>
            </a:extLst>
          </p:cNvPr>
          <p:cNvSpPr txBox="1"/>
          <p:nvPr/>
        </p:nvSpPr>
        <p:spPr>
          <a:xfrm>
            <a:off x="3496962" y="6433751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ohne"/>
              </a:rPr>
              <a:t>Internal working of boosting algorithm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3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D41DB-2149-6E40-870B-23E6E31D3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2AB2-7494-82F9-BEFF-5ECCA18C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651" y="473417"/>
            <a:ext cx="8843050" cy="915891"/>
          </a:xfrm>
        </p:spPr>
        <p:txBody>
          <a:bodyPr/>
          <a:lstStyle/>
          <a:p>
            <a:r>
              <a:rPr lang="en-IN" b="1" i="0" dirty="0">
                <a:solidFill>
                  <a:schemeClr val="accent3"/>
                </a:solidFill>
                <a:effectLst/>
                <a:latin typeface="source-serif-pro"/>
              </a:rPr>
              <a:t>Gradient Boosting: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D53F3-DDA4-807F-BE68-85CF08E8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5FF1CD0-B66C-BAE8-A676-2F88ACA3D1C2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2223961" y="1906476"/>
            <a:ext cx="8623176" cy="538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Gradient Boosting Overview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Special case of boosting that minimizes errors using the gradient descent algorithm.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Produces models composed of weak prediction learners (e.g., decision trees).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Key Difference from Boosting: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Gradient Boosting updates weights using gradients of the loss function via gradient descent, optimizing errors iteratively.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Loss represents the difference between predicted and actual values.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Loss Functions: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Regression problems: Use Mean Squared Error (MSE) as the loss function.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Classification problems: Use Logarithmic Loss as the evaluation metric.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Gradient Boosting Process: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Additive Modeling: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Builds the model by sequentially adding new decision trees to minimize loss.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Existing trees are left unchanged to reduce overfitting.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Stops when the loss falls below a specified threshold or a maximum number of trees is reached.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377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1051</Words>
  <Application>Microsoft Office PowerPoint</Application>
  <PresentationFormat>Widescreen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Nova</vt:lpstr>
      <vt:lpstr>Biome</vt:lpstr>
      <vt:lpstr>Calibri</vt:lpstr>
      <vt:lpstr>Google Sans</vt:lpstr>
      <vt:lpstr>sohne</vt:lpstr>
      <vt:lpstr>source-code-pro</vt:lpstr>
      <vt:lpstr>source-serif-pro</vt:lpstr>
      <vt:lpstr>Custom</vt:lpstr>
      <vt:lpstr>From Weak to Strong: Harnessing the XGBoost Advantage</vt:lpstr>
      <vt:lpstr>SVM                              V/S               RANDOM FOREST         </vt:lpstr>
      <vt:lpstr>XGBoost, at a Glance!</vt:lpstr>
      <vt:lpstr>A Quick Flashback to Boosting</vt:lpstr>
      <vt:lpstr>ENSEMBLE LEARNING</vt:lpstr>
      <vt:lpstr>This image shows a clear distinction of a single ML model with respect to Ensemble Learner:</vt:lpstr>
      <vt:lpstr>Working of boosting algorithm:</vt:lpstr>
      <vt:lpstr>Mathematical Notion    Capital F(i) is current model, F(i-1) is previous model and small f(i) represents a weak model</vt:lpstr>
      <vt:lpstr>Gradient Boosting:</vt:lpstr>
      <vt:lpstr>    w represents the weight vector, eta is the learning rate</vt:lpstr>
      <vt:lpstr>   XGBOOST in action </vt:lpstr>
      <vt:lpstr>Flexibility in XGBoost:</vt:lpstr>
      <vt:lpstr>Resources: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JAYANA</cp:lastModifiedBy>
  <cp:revision>5</cp:revision>
  <dcterms:created xsi:type="dcterms:W3CDTF">2024-01-05T14:58:10Z</dcterms:created>
  <dcterms:modified xsi:type="dcterms:W3CDTF">2024-12-16T06:10:28Z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