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77" r:id="rId12"/>
    <p:sldId id="265" r:id="rId13"/>
    <p:sldId id="266" r:id="rId14"/>
    <p:sldId id="267" r:id="rId15"/>
    <p:sldId id="278" r:id="rId16"/>
    <p:sldId id="268" r:id="rId17"/>
    <p:sldId id="269" r:id="rId18"/>
    <p:sldId id="270" r:id="rId19"/>
    <p:sldId id="271" r:id="rId20"/>
    <p:sldId id="272" r:id="rId21"/>
    <p:sldId id="275" r:id="rId22"/>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Holder 5"/>
          <p:cNvSpPr>
            <a:spLocks noGrp="1"/>
          </p:cNvSpPr>
          <p:nvPr>
            <p:ph type="dt" sz="half" idx="6"/>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panose="020F0502020204030204"/>
                <a:cs typeface="Calibri" panose="020F0502020204030204"/>
              </a:defRPr>
            </a:lvl1pPr>
          </a:lstStyle>
          <a:p>
            <a:pPr marL="38100">
              <a:lnSpc>
                <a:spcPts val="162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Holder 5"/>
          <p:cNvSpPr>
            <a:spLocks noGrp="1"/>
          </p:cNvSpPr>
          <p:nvPr>
            <p:ph type="dt" sz="half" idx="6"/>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panose="020F0502020204030204"/>
                <a:cs typeface="Calibri" panose="020F0502020204030204"/>
              </a:defRPr>
            </a:lvl1pPr>
          </a:lstStyle>
          <a:p>
            <a:pPr marL="38100">
              <a:lnSpc>
                <a:spcPts val="162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6" name="Holder 6"/>
          <p:cNvSpPr>
            <a:spLocks noGrp="1"/>
          </p:cNvSpPr>
          <p:nvPr>
            <p:ph type="dt" sz="half" idx="6"/>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panose="020F0502020204030204"/>
                <a:cs typeface="Calibri" panose="020F0502020204030204"/>
              </a:defRPr>
            </a:lvl1pPr>
          </a:lstStyle>
          <a:p>
            <a:pPr marL="38100">
              <a:lnSpc>
                <a:spcPts val="162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4" name="Holder 4"/>
          <p:cNvSpPr>
            <a:spLocks noGrp="1"/>
          </p:cNvSpPr>
          <p:nvPr>
            <p:ph type="dt" sz="half" idx="6"/>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panose="020F0502020204030204"/>
                <a:cs typeface="Calibri" panose="020F0502020204030204"/>
              </a:defRPr>
            </a:lvl1pPr>
          </a:lstStyle>
          <a:p>
            <a:pPr marL="38100">
              <a:lnSpc>
                <a:spcPts val="162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3" name="Holder 3"/>
          <p:cNvSpPr>
            <a:spLocks noGrp="1"/>
          </p:cNvSpPr>
          <p:nvPr>
            <p:ph type="dt" sz="half" idx="6"/>
          </p:nvPr>
        </p:nvSpPr>
        <p:spPr/>
        <p:txBody>
          <a:bodyPr lIns="0" tIns="0" rIns="0" bIns="0"/>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panose="020F0502020204030204"/>
                <a:cs typeface="Calibri" panose="020F0502020204030204"/>
              </a:defRPr>
            </a:lvl1pPr>
          </a:lstStyle>
          <a:p>
            <a:pPr marL="38100">
              <a:lnSpc>
                <a:spcPts val="162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p:txBody>
      </p:sp>
      <p:pic>
        <p:nvPicPr>
          <p:cNvPr id="18" name="bg object 18"/>
          <p:cNvPicPr/>
          <p:nvPr/>
        </p:nvPicPr>
        <p:blipFill>
          <a:blip r:embed="rId7"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p:txBody>
      </p:sp>
      <p:sp>
        <p:nvSpPr>
          <p:cNvPr id="2" name="Holder 2"/>
          <p:cNvSpPr>
            <a:spLocks noGrp="1"/>
          </p:cNvSpPr>
          <p:nvPr>
            <p:ph type="title"/>
          </p:nvPr>
        </p:nvSpPr>
        <p:spPr>
          <a:xfrm>
            <a:off x="2021482" y="2297636"/>
            <a:ext cx="5101034" cy="1488439"/>
          </a:xfrm>
          <a:prstGeom prst="rect">
            <a:avLst/>
          </a:prstGeom>
        </p:spPr>
        <p:txBody>
          <a:bodyPr wrap="square" lIns="0" tIns="0" rIns="0" bIns="0">
            <a:spAutoFit/>
          </a:bodyPr>
          <a:lstStyle>
            <a:lvl1pPr>
              <a:defRPr sz="96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02663" y="6575552"/>
            <a:ext cx="4164329" cy="228600"/>
          </a:xfrm>
          <a:prstGeom prst="rect">
            <a:avLst/>
          </a:prstGeom>
        </p:spPr>
        <p:txBody>
          <a:bodyPr wrap="square" lIns="0" tIns="0" rIns="0" bIns="0">
            <a:spAutoFit/>
          </a:bodyPr>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Holder 5"/>
          <p:cNvSpPr>
            <a:spLocks noGrp="1"/>
          </p:cNvSpPr>
          <p:nvPr>
            <p:ph type="dt" sz="half" idx="6"/>
          </p:nvPr>
        </p:nvSpPr>
        <p:spPr>
          <a:xfrm>
            <a:off x="5142136" y="6576042"/>
            <a:ext cx="2679700" cy="228600"/>
          </a:xfrm>
          <a:prstGeom prst="rect">
            <a:avLst/>
          </a:prstGeom>
        </p:spPr>
        <p:txBody>
          <a:bodyPr wrap="square" lIns="0" tIns="0" rIns="0" bIns="0">
            <a:spAutoFit/>
          </a:bodyPr>
          <a:lstStyle>
            <a:lvl1pPr>
              <a:defRPr sz="1600" b="0" i="0">
                <a:solidFill>
                  <a:schemeClr val="bg1"/>
                </a:solidFill>
                <a:latin typeface="Calibri" panose="020F0502020204030204"/>
                <a:cs typeface="Calibri" panose="020F0502020204030204"/>
              </a:defRPr>
            </a:lvl1p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Holder 6"/>
          <p:cNvSpPr>
            <a:spLocks noGrp="1"/>
          </p:cNvSpPr>
          <p:nvPr>
            <p:ph type="sldNum" sz="quarter" idx="7"/>
          </p:nvPr>
        </p:nvSpPr>
        <p:spPr>
          <a:xfrm>
            <a:off x="8317136" y="6576042"/>
            <a:ext cx="281940" cy="228600"/>
          </a:xfrm>
          <a:prstGeom prst="rect">
            <a:avLst/>
          </a:prstGeom>
        </p:spPr>
        <p:txBody>
          <a:bodyPr wrap="square" lIns="0" tIns="0" rIns="0" bIns="0">
            <a:spAutoFit/>
          </a:bodyPr>
          <a:lstStyle>
            <a:lvl1pPr>
              <a:defRPr sz="1600" b="0" i="0">
                <a:solidFill>
                  <a:schemeClr val="bg1"/>
                </a:solidFill>
                <a:latin typeface="Calibri" panose="020F0502020204030204"/>
                <a:cs typeface="Calibri" panose="020F0502020204030204"/>
              </a:defRPr>
            </a:lvl1pPr>
          </a:lstStyle>
          <a:p>
            <a:pPr marL="38100">
              <a:lnSpc>
                <a:spcPts val="162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1" cstate="print"/>
            <a:stretch>
              <a:fillRect/>
            </a:stretch>
          </p:blipFill>
          <p:spPr>
            <a:xfrm>
              <a:off x="0" y="0"/>
              <a:ext cx="9143999"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p:txBody>
        </p:sp>
        <p:pic>
          <p:nvPicPr>
            <p:cNvPr id="5" name="object 5"/>
            <p:cNvPicPr/>
            <p:nvPr/>
          </p:nvPicPr>
          <p:blipFill>
            <a:blip r:embed="rId2"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p:txBody>
        </p:sp>
        <p:pic>
          <p:nvPicPr>
            <p:cNvPr id="8" name="object 8"/>
            <p:cNvPicPr/>
            <p:nvPr/>
          </p:nvPicPr>
          <p:blipFill>
            <a:blip r:embed="rId3" cstate="print"/>
            <a:stretch>
              <a:fillRect/>
            </a:stretch>
          </p:blipFill>
          <p:spPr>
            <a:xfrm>
              <a:off x="0" y="935764"/>
              <a:ext cx="4089125" cy="1177528"/>
            </a:xfrm>
            <a:prstGeom prst="rect">
              <a:avLst/>
            </a:prstGeom>
          </p:spPr>
        </p:pic>
        <p:sp>
          <p:nvSpPr>
            <p:cNvPr id="9" name="object 9"/>
            <p:cNvSpPr/>
            <p:nvPr/>
          </p:nvSpPr>
          <p:spPr>
            <a:xfrm>
              <a:off x="0" y="986564"/>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p:txBody>
        </p:sp>
      </p:grpSp>
      <p:sp>
        <p:nvSpPr>
          <p:cNvPr id="10" name="object 10"/>
          <p:cNvSpPr txBox="1"/>
          <p:nvPr/>
        </p:nvSpPr>
        <p:spPr>
          <a:xfrm>
            <a:off x="250825" y="4827270"/>
            <a:ext cx="5673725" cy="1602740"/>
          </a:xfrm>
          <a:prstGeom prst="rect">
            <a:avLst/>
          </a:prstGeom>
        </p:spPr>
        <p:txBody>
          <a:bodyPr vert="horz" wrap="square" lIns="0" tIns="12700" rIns="0" bIns="0" rtlCol="0">
            <a:spAutoFit/>
          </a:bodyPr>
          <a:lstStyle/>
          <a:p>
            <a:pPr marL="12700" marR="1242695">
              <a:lnSpc>
                <a:spcPct val="100000"/>
              </a:lnSpc>
              <a:spcBef>
                <a:spcPts val="100"/>
              </a:spcBef>
            </a:pPr>
            <a:r>
              <a:rPr lang="en-US" sz="2000" b="1" spc="-5" dirty="0">
                <a:latin typeface="Calibri" panose="020F0502020204030204"/>
                <a:cs typeface="Calibri" panose="020F0502020204030204"/>
              </a:rPr>
              <a:t>220701102</a:t>
            </a:r>
            <a:endParaRPr lang="en-US" sz="2000" b="1" spc="-5" dirty="0">
              <a:latin typeface="Calibri" panose="020F0502020204030204"/>
              <a:cs typeface="Calibri" panose="020F0502020204030204"/>
            </a:endParaRPr>
          </a:p>
          <a:p>
            <a:pPr marL="12700" marR="1242695">
              <a:lnSpc>
                <a:spcPct val="100000"/>
              </a:lnSpc>
              <a:spcBef>
                <a:spcPts val="100"/>
              </a:spcBef>
            </a:pPr>
            <a:r>
              <a:rPr lang="en-US" sz="2000" b="1" spc="-5" dirty="0">
                <a:latin typeface="Calibri" panose="020F0502020204030204"/>
                <a:cs typeface="Calibri" panose="020F0502020204030204"/>
              </a:rPr>
              <a:t>JAYANEE.J</a:t>
            </a:r>
            <a:endParaRPr lang="en-US" sz="2000" b="1" spc="-5" dirty="0">
              <a:latin typeface="Calibri" panose="020F0502020204030204"/>
              <a:cs typeface="Calibri" panose="020F0502020204030204"/>
            </a:endParaRPr>
          </a:p>
          <a:p>
            <a:pPr marL="12700" marR="1242695">
              <a:lnSpc>
                <a:spcPct val="100000"/>
              </a:lnSpc>
              <a:spcBef>
                <a:spcPts val="100"/>
              </a:spcBef>
            </a:pPr>
            <a:r>
              <a:rPr lang="en-US" altLang="en-US" sz="2000" b="1" spc="-5" dirty="0">
                <a:latin typeface="Calibri" panose="020F0502020204030204"/>
                <a:cs typeface="Calibri" panose="020F0502020204030204"/>
              </a:rPr>
              <a:t>Mrs. J. Jinu Sophia </a:t>
            </a:r>
            <a:endParaRPr lang="en-US" altLang="en-US" sz="2000" b="1" spc="-5" dirty="0">
              <a:latin typeface="Calibri" panose="020F0502020204030204"/>
              <a:cs typeface="Calibri" panose="020F0502020204030204"/>
            </a:endParaRPr>
          </a:p>
          <a:p>
            <a:pPr marL="12700" marR="1242695">
              <a:lnSpc>
                <a:spcPct val="100000"/>
              </a:lnSpc>
              <a:spcBef>
                <a:spcPts val="100"/>
              </a:spcBef>
            </a:pPr>
            <a:r>
              <a:rPr lang="en-US" altLang="en-US" sz="2000" b="1" spc="-5" dirty="0">
                <a:latin typeface="Calibri" panose="020F0502020204030204"/>
                <a:cs typeface="Calibri" panose="020F0502020204030204"/>
              </a:rPr>
              <a:t>Assistant Professor (SG)</a:t>
            </a:r>
            <a:endParaRPr lang="en-US" altLang="en-US" sz="2000" b="1" spc="-5" dirty="0">
              <a:latin typeface="Calibri" panose="020F0502020204030204"/>
              <a:cs typeface="Calibri" panose="020F0502020204030204"/>
            </a:endParaRPr>
          </a:p>
          <a:p>
            <a:pPr marL="12700" marR="1242695">
              <a:lnSpc>
                <a:spcPct val="100000"/>
              </a:lnSpc>
              <a:spcBef>
                <a:spcPts val="100"/>
              </a:spcBef>
            </a:pPr>
            <a:r>
              <a:rPr sz="2000" b="1" spc="-440" dirty="0">
                <a:latin typeface="Calibri" panose="020F0502020204030204"/>
                <a:cs typeface="Calibri" panose="020F0502020204030204"/>
              </a:rPr>
              <a:t> </a:t>
            </a:r>
            <a:endParaRPr sz="2000">
              <a:latin typeface="Calibri" panose="020F0502020204030204"/>
              <a:cs typeface="Calibri" panose="020F0502020204030204"/>
            </a:endParaRPr>
          </a:p>
        </p:txBody>
      </p:sp>
      <p:sp>
        <p:nvSpPr>
          <p:cNvPr id="11" name="object 11"/>
          <p:cNvSpPr txBox="1">
            <a:spLocks noGrp="1"/>
          </p:cNvSpPr>
          <p:nvPr>
            <p:ph type="title"/>
          </p:nvPr>
        </p:nvSpPr>
        <p:spPr>
          <a:xfrm>
            <a:off x="268197" y="1196868"/>
            <a:ext cx="3000375" cy="635000"/>
          </a:xfrm>
          <a:prstGeom prst="rect">
            <a:avLst/>
          </a:prstGeom>
        </p:spPr>
        <p:txBody>
          <a:bodyPr vert="horz" wrap="square" lIns="0" tIns="12700" rIns="0" bIns="0" rtlCol="0">
            <a:spAutoFit/>
          </a:bodyPr>
          <a:lstStyle/>
          <a:p>
            <a:pPr marL="12700" marR="5080" indent="692150">
              <a:lnSpc>
                <a:spcPct val="100000"/>
              </a:lnSpc>
              <a:spcBef>
                <a:spcPts val="100"/>
              </a:spcBef>
            </a:pPr>
            <a:r>
              <a:rPr sz="2000" b="1" spc="-10" dirty="0">
                <a:solidFill>
                  <a:srgbClr val="FFFFFF"/>
                </a:solidFill>
                <a:latin typeface="Calibri" panose="020F0502020204030204"/>
                <a:cs typeface="Calibri" panose="020F0502020204030204"/>
              </a:rPr>
              <a:t>Introduction to </a:t>
            </a:r>
            <a:r>
              <a:rPr sz="2000" b="1" spc="-5" dirty="0">
                <a:solidFill>
                  <a:srgbClr val="FFFFFF"/>
                </a:solidFill>
                <a:latin typeface="Calibri" panose="020F0502020204030204"/>
                <a:cs typeface="Calibri" panose="020F0502020204030204"/>
              </a:rPr>
              <a:t> </a:t>
            </a:r>
            <a:r>
              <a:rPr sz="2000" b="1" spc="-10" dirty="0">
                <a:solidFill>
                  <a:srgbClr val="FFFFFF"/>
                </a:solidFill>
                <a:latin typeface="Calibri" panose="020F0502020204030204"/>
                <a:cs typeface="Calibri" panose="020F0502020204030204"/>
              </a:rPr>
              <a:t>Robotic</a:t>
            </a:r>
            <a:r>
              <a:rPr sz="2000" b="1" spc="-35" dirty="0">
                <a:solidFill>
                  <a:srgbClr val="FFFFFF"/>
                </a:solidFill>
                <a:latin typeface="Calibri" panose="020F0502020204030204"/>
                <a:cs typeface="Calibri" panose="020F0502020204030204"/>
              </a:rPr>
              <a:t> </a:t>
            </a:r>
            <a:r>
              <a:rPr sz="2000" b="1" spc="-10" dirty="0">
                <a:solidFill>
                  <a:srgbClr val="FFFFFF"/>
                </a:solidFill>
                <a:latin typeface="Calibri" panose="020F0502020204030204"/>
                <a:cs typeface="Calibri" panose="020F0502020204030204"/>
              </a:rPr>
              <a:t>Process</a:t>
            </a:r>
            <a:r>
              <a:rPr sz="2000" b="1" spc="-30" dirty="0">
                <a:solidFill>
                  <a:srgbClr val="FFFFFF"/>
                </a:solidFill>
                <a:latin typeface="Calibri" panose="020F0502020204030204"/>
                <a:cs typeface="Calibri" panose="020F0502020204030204"/>
              </a:rPr>
              <a:t> </a:t>
            </a:r>
            <a:r>
              <a:rPr sz="2000" b="1" spc="-10" dirty="0">
                <a:solidFill>
                  <a:srgbClr val="FFFFFF"/>
                </a:solidFill>
                <a:latin typeface="Calibri" panose="020F0502020204030204"/>
                <a:cs typeface="Calibri" panose="020F0502020204030204"/>
              </a:rPr>
              <a:t>Automation</a:t>
            </a:r>
            <a:endParaRPr sz="2000">
              <a:latin typeface="Calibri" panose="020F0502020204030204"/>
              <a:cs typeface="Calibri" panose="020F0502020204030204"/>
            </a:endParaRPr>
          </a:p>
        </p:txBody>
      </p:sp>
      <p:sp>
        <p:nvSpPr>
          <p:cNvPr id="12" name="object 12"/>
          <p:cNvSpPr txBox="1"/>
          <p:nvPr/>
        </p:nvSpPr>
        <p:spPr>
          <a:xfrm>
            <a:off x="250825" y="2098675"/>
            <a:ext cx="4321810" cy="1489710"/>
          </a:xfrm>
          <a:prstGeom prst="rect">
            <a:avLst/>
          </a:prstGeom>
        </p:spPr>
        <p:txBody>
          <a:bodyPr vert="horz" wrap="square" lIns="0" tIns="12700" rIns="0" bIns="0" rtlCol="0">
            <a:spAutoFit/>
          </a:bodyPr>
          <a:lstStyle/>
          <a:p>
            <a:pPr marL="12700" marR="5080">
              <a:lnSpc>
                <a:spcPct val="100000"/>
              </a:lnSpc>
              <a:spcBef>
                <a:spcPts val="100"/>
              </a:spcBef>
            </a:pPr>
            <a:r>
              <a:rPr lang="en-US" sz="4800">
                <a:latin typeface="Calibri" panose="020F0502020204030204"/>
                <a:cs typeface="Calibri" panose="020F0502020204030204"/>
              </a:rPr>
              <a:t>Expense Report Generator</a:t>
            </a:r>
            <a:endParaRPr lang="en-US" sz="4800">
              <a:latin typeface="Calibri" panose="020F0502020204030204"/>
              <a:cs typeface="Calibri" panose="020F0502020204030204"/>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4"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p:txBody>
        </p:sp>
        <p:pic>
          <p:nvPicPr>
            <p:cNvPr id="16" name="object 16"/>
            <p:cNvPicPr/>
            <p:nvPr/>
          </p:nvPicPr>
          <p:blipFill>
            <a:blip r:embed="rId5" cstate="print"/>
            <a:stretch>
              <a:fillRect/>
            </a:stretch>
          </p:blipFill>
          <p:spPr>
            <a:xfrm>
              <a:off x="7144922" y="4503784"/>
              <a:ext cx="1784424"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5118100" cy="695960"/>
          </a:xfrm>
          <a:prstGeom prst="rect">
            <a:avLst/>
          </a:prstGeom>
        </p:spPr>
        <p:txBody>
          <a:bodyPr vert="horz" wrap="square" lIns="0" tIns="12700" rIns="0" bIns="0" rtlCol="0">
            <a:spAutoFit/>
          </a:bodyPr>
          <a:lstStyle/>
          <a:p>
            <a:pPr marL="12700">
              <a:lnSpc>
                <a:spcPct val="100000"/>
              </a:lnSpc>
              <a:spcBef>
                <a:spcPts val="100"/>
              </a:spcBef>
            </a:pPr>
            <a:r>
              <a:rPr sz="4400" spc="-5" dirty="0"/>
              <a:t>Functional</a:t>
            </a:r>
            <a:r>
              <a:rPr sz="4400" spc="-55" dirty="0"/>
              <a:t> </a:t>
            </a:r>
            <a:r>
              <a:rPr sz="4400" spc="-10" dirty="0"/>
              <a:t>Description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878840"/>
            <a:ext cx="8658860" cy="1014095"/>
          </a:xfrm>
          <a:prstGeom prst="rect">
            <a:avLst/>
          </a:prstGeom>
        </p:spPr>
        <p:txBody>
          <a:bodyPr vert="horz" wrap="square" lIns="0" tIns="137160" rIns="0" bIns="0" rtlCol="0">
            <a:spAutoFit/>
          </a:bodyPr>
          <a:lstStyle/>
          <a:p>
            <a:pPr marL="12065" indent="0">
              <a:lnSpc>
                <a:spcPct val="100000"/>
              </a:lnSpc>
              <a:spcBef>
                <a:spcPts val="10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Module 2: Data Extraction and Categorization</a:t>
            </a:r>
            <a:endParaRPr lang="en-US" altLang="en-US" sz="2400" b="1">
              <a:latin typeface="Calibri" panose="020F0502020204030204"/>
              <a:cs typeface="Calibri" panose="020F0502020204030204"/>
            </a:endParaRPr>
          </a:p>
          <a:p>
            <a:pPr marL="354965" indent="-342900">
              <a:lnSpc>
                <a:spcPct val="100000"/>
              </a:lnSpc>
              <a:spcBef>
                <a:spcPts val="1080"/>
              </a:spcBef>
              <a:buFont typeface="Arial" panose="020B0604020202020204" pitchFamily="34" charset="0"/>
              <a:buChar char="•"/>
              <a:tabLst>
                <a:tab pos="310515" algn="l"/>
                <a:tab pos="311150" algn="l"/>
              </a:tabLst>
            </a:pPr>
            <a:r>
              <a:rPr lang="en-US" altLang="en-US" sz="2000">
                <a:latin typeface="Calibri" panose="020F0502020204030204"/>
                <a:cs typeface="Calibri" panose="020F0502020204030204"/>
              </a:rPr>
              <a:t>Uses regex to extract key details and categorizes expenses</a:t>
            </a:r>
            <a:r>
              <a:rPr lang="en-US" altLang="en-US" sz="2400">
                <a:latin typeface="Calibri" panose="020F0502020204030204"/>
                <a:cs typeface="Calibri" panose="020F0502020204030204"/>
              </a:rPr>
              <a:t> </a:t>
            </a:r>
            <a:endParaRPr lang="en-US" altLang="en-US" sz="2400">
              <a:latin typeface="Calibri" panose="020F0502020204030204"/>
              <a:cs typeface="Calibri" panose="020F0502020204030204"/>
            </a:endParaRPr>
          </a:p>
        </p:txBody>
      </p:sp>
      <p:pic>
        <p:nvPicPr>
          <p:cNvPr id="7" name="Picture 6"/>
          <p:cNvPicPr/>
          <p:nvPr/>
        </p:nvPicPr>
        <p:blipFill>
          <a:blip r:embed="rId1"/>
          <a:stretch>
            <a:fillRect/>
          </a:stretch>
        </p:blipFill>
        <p:spPr>
          <a:xfrm>
            <a:off x="201930" y="2964180"/>
            <a:ext cx="8751570" cy="574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872740" cy="695960"/>
          </a:xfrm>
          <a:prstGeom prst="rect">
            <a:avLst/>
          </a:prstGeom>
        </p:spPr>
        <p:txBody>
          <a:bodyPr vert="horz" wrap="square" lIns="0" tIns="12700" rIns="0" bIns="0" rtlCol="0">
            <a:spAutoFit/>
          </a:bodyPr>
          <a:lstStyle/>
          <a:p>
            <a:pPr marL="12700">
              <a:lnSpc>
                <a:spcPct val="100000"/>
              </a:lnSpc>
              <a:spcBef>
                <a:spcPts val="100"/>
              </a:spcBef>
            </a:pPr>
            <a:r>
              <a:rPr sz="4400" spc="-70" dirty="0"/>
              <a:t>Table</a:t>
            </a:r>
            <a:r>
              <a:rPr sz="4400" spc="-90" dirty="0"/>
              <a:t> </a:t>
            </a:r>
            <a:r>
              <a:rPr sz="4400" spc="-5" dirty="0"/>
              <a:t>Design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8024" y="1003808"/>
            <a:ext cx="825500" cy="391160"/>
          </a:xfrm>
          <a:prstGeom prst="rect">
            <a:avLst/>
          </a:prstGeom>
        </p:spPr>
        <p:txBody>
          <a:bodyPr vert="horz" wrap="square" lIns="0" tIns="12700" rIns="0" bIns="0" rtlCol="0">
            <a:spAutoFit/>
          </a:bodyPr>
          <a:lstStyle/>
          <a:p>
            <a:pPr marL="310515" indent="-298450">
              <a:lnSpc>
                <a:spcPct val="100000"/>
              </a:lnSpc>
              <a:spcBef>
                <a:spcPts val="100"/>
              </a:spcBef>
              <a:buFont typeface="Lucida Sans Unicode" panose="020B0602030504020204"/>
              <a:buChar char="▪"/>
              <a:tabLst>
                <a:tab pos="310515" algn="l"/>
                <a:tab pos="311150" algn="l"/>
              </a:tabLst>
            </a:pPr>
            <a:r>
              <a:rPr sz="2400" spc="-5" dirty="0">
                <a:latin typeface="Calibri" panose="020F0502020204030204"/>
                <a:cs typeface="Calibri" panose="020F0502020204030204"/>
              </a:rPr>
              <a:t>ERD</a:t>
            </a:r>
            <a:endParaRPr sz="2400">
              <a:latin typeface="Calibri" panose="020F0502020204030204"/>
              <a:cs typeface="Calibri" panose="020F0502020204030204"/>
            </a:endParaRPr>
          </a:p>
        </p:txBody>
      </p:sp>
      <p:pic>
        <p:nvPicPr>
          <p:cNvPr id="8" name="Picture 7" descr="er diag"/>
          <p:cNvPicPr>
            <a:picLocks noChangeAspect="1"/>
          </p:cNvPicPr>
          <p:nvPr/>
        </p:nvPicPr>
        <p:blipFill>
          <a:blip r:embed="rId1"/>
          <a:stretch>
            <a:fillRect/>
          </a:stretch>
        </p:blipFill>
        <p:spPr>
          <a:xfrm>
            <a:off x="3038475" y="1068705"/>
            <a:ext cx="2617470" cy="53898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394710" cy="695960"/>
          </a:xfrm>
          <a:prstGeom prst="rect">
            <a:avLst/>
          </a:prstGeom>
        </p:spPr>
        <p:txBody>
          <a:bodyPr vert="horz" wrap="square" lIns="0" tIns="12700" rIns="0" bIns="0" rtlCol="0">
            <a:spAutoFit/>
          </a:bodyPr>
          <a:lstStyle/>
          <a:p>
            <a:pPr marL="12700">
              <a:lnSpc>
                <a:spcPct val="100000"/>
              </a:lnSpc>
              <a:spcBef>
                <a:spcPts val="100"/>
              </a:spcBef>
            </a:pPr>
            <a:r>
              <a:rPr sz="4400" spc="-15" dirty="0"/>
              <a:t>Process</a:t>
            </a:r>
            <a:r>
              <a:rPr sz="4400" spc="-90" dirty="0"/>
              <a:t> </a:t>
            </a:r>
            <a:r>
              <a:rPr sz="4400" spc="-5" dirty="0"/>
              <a:t>Design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891540"/>
            <a:ext cx="8836660" cy="5561965"/>
          </a:xfrm>
          <a:prstGeom prst="rect">
            <a:avLst/>
          </a:prstGeom>
        </p:spPr>
        <p:txBody>
          <a:bodyPr vert="horz" wrap="square" lIns="0" tIns="124460" rIns="0" bIns="0" rtlCol="0">
            <a:spAutoFit/>
          </a:bodyPr>
          <a:lstStyle/>
          <a:p>
            <a:pPr marL="12065" indent="0">
              <a:lnSpc>
                <a:spcPct val="100000"/>
              </a:lnSpc>
              <a:spcBef>
                <a:spcPts val="9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Main Process:</a:t>
            </a:r>
            <a:endParaRPr lang="en-US" altLang="en-US" sz="2400" b="1">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OCR Processing: </a:t>
            </a:r>
            <a:r>
              <a:rPr lang="en-US" altLang="en-US" sz="2400">
                <a:latin typeface="Calibri" panose="020F0502020204030204"/>
                <a:cs typeface="Calibri" panose="020F0502020204030204"/>
              </a:rPr>
              <a:t>Extracts text (vendor, amount, date) from receipt images.</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Data Extraction:</a:t>
            </a:r>
            <a:r>
              <a:rPr lang="en-US" altLang="en-US" sz="2400">
                <a:latin typeface="Calibri" panose="020F0502020204030204"/>
                <a:cs typeface="Calibri" panose="020F0502020204030204"/>
              </a:rPr>
              <a:t> Uses Regex to extract key details (Date, Vendor, Amount).</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Report Generation:</a:t>
            </a:r>
            <a:r>
              <a:rPr lang="en-US" altLang="en-US" sz="2400">
                <a:latin typeface="Calibri" panose="020F0502020204030204"/>
                <a:cs typeface="Calibri" panose="020F0502020204030204"/>
              </a:rPr>
              <a:t> Exports data to Excel to create an expense report.</a:t>
            </a:r>
            <a:endParaRPr lang="en-US" altLang="en-US" sz="2400">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endParaRPr lang="en-US" altLang="en-US" sz="2400">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Sub-processes:</a:t>
            </a:r>
            <a:endParaRPr lang="en-US" altLang="en-US" sz="2400" b="1">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Categorization:</a:t>
            </a:r>
            <a:r>
              <a:rPr lang="en-US" altLang="en-US" sz="2400">
                <a:latin typeface="Calibri" panose="020F0502020204030204"/>
                <a:cs typeface="Calibri" panose="020F0502020204030204"/>
              </a:rPr>
              <a:t> Classifies expenses (Food, Transport, etc.).</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Total Calculation:</a:t>
            </a:r>
            <a:r>
              <a:rPr lang="en-US" altLang="en-US" sz="2400">
                <a:latin typeface="Calibri" panose="020F0502020204030204"/>
                <a:cs typeface="Calibri" panose="020F0502020204030204"/>
              </a:rPr>
              <a:t> Calculates and displays the total amount.</a:t>
            </a:r>
            <a:endParaRPr lang="en-US" altLang="en-US" sz="2400">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endParaRPr lang="en-US" altLang="en-US" sz="2400">
              <a:latin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665854" cy="695960"/>
          </a:xfrm>
          <a:prstGeom prst="rect">
            <a:avLst/>
          </a:prstGeom>
        </p:spPr>
        <p:txBody>
          <a:bodyPr vert="horz" wrap="square" lIns="0" tIns="12700" rIns="0" bIns="0" rtlCol="0">
            <a:spAutoFit/>
          </a:bodyPr>
          <a:lstStyle/>
          <a:p>
            <a:pPr marL="12700">
              <a:lnSpc>
                <a:spcPct val="100000"/>
              </a:lnSpc>
              <a:spcBef>
                <a:spcPts val="100"/>
              </a:spcBef>
            </a:pPr>
            <a:r>
              <a:rPr sz="4400" spc="-5" dirty="0"/>
              <a:t>Impleme</a:t>
            </a:r>
            <a:r>
              <a:rPr sz="4400" spc="-45" dirty="0"/>
              <a:t>n</a:t>
            </a:r>
            <a:r>
              <a:rPr sz="4400" spc="-60" dirty="0"/>
              <a:t>t</a:t>
            </a:r>
            <a:r>
              <a:rPr sz="4400" spc="-40" dirty="0"/>
              <a:t>a</a:t>
            </a:r>
            <a:r>
              <a:rPr sz="4400" spc="-5" dirty="0"/>
              <a:t>tion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878840"/>
            <a:ext cx="8661400" cy="1522095"/>
          </a:xfrm>
          <a:prstGeom prst="rect">
            <a:avLst/>
          </a:prstGeom>
        </p:spPr>
        <p:txBody>
          <a:bodyPr vert="horz" wrap="square" lIns="0" tIns="137160" rIns="0" bIns="0" rtlCol="0">
            <a:spAutoFit/>
          </a:bodyPr>
          <a:lstStyle/>
          <a:p>
            <a:pPr marL="12065" indent="0">
              <a:lnSpc>
                <a:spcPct val="100000"/>
              </a:lnSpc>
              <a:spcBef>
                <a:spcPts val="10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sym typeface="+mn-ea"/>
              </a:rPr>
              <a:t>Module 1: Receipt Image Processing</a:t>
            </a:r>
            <a:r>
              <a:rPr lang="en-IN" altLang="en-US" sz="2400" b="1">
                <a:latin typeface="Calibri" panose="020F0502020204030204"/>
                <a:cs typeface="Calibri" panose="020F0502020204030204"/>
                <a:sym typeface="+mn-ea"/>
              </a:rPr>
              <a:t>:</a:t>
            </a:r>
            <a:endParaRPr lang="en-IN" altLang="en-US" sz="2400" b="1">
              <a:latin typeface="Calibri" panose="020F0502020204030204"/>
              <a:cs typeface="Calibri" panose="020F0502020204030204"/>
            </a:endParaRPr>
          </a:p>
          <a:p>
            <a:pPr marL="354965" indent="-342900">
              <a:lnSpc>
                <a:spcPct val="100000"/>
              </a:lnSpc>
              <a:spcBef>
                <a:spcPts val="1080"/>
              </a:spcBef>
              <a:buFont typeface="Arial" panose="020B0604020202020204" pitchFamily="34" charset="0"/>
              <a:buChar char="•"/>
              <a:tabLst>
                <a:tab pos="310515" algn="l"/>
                <a:tab pos="311150" algn="l"/>
              </a:tabLst>
            </a:pPr>
            <a:r>
              <a:rPr lang="en-US" altLang="en-US" sz="2400">
                <a:latin typeface="Calibri" panose="020F0502020204030204"/>
                <a:cs typeface="Calibri" panose="020F0502020204030204"/>
                <a:sym typeface="+mn-ea"/>
              </a:rPr>
              <a:t>Extracts text from receipt images using OCR</a:t>
            </a:r>
            <a:r>
              <a:rPr lang="en-IN" altLang="en-US" sz="2400">
                <a:latin typeface="Calibri" panose="020F0502020204030204"/>
                <a:cs typeface="Calibri" panose="020F0502020204030204"/>
                <a:sym typeface="+mn-ea"/>
              </a:rPr>
              <a:t>.</a:t>
            </a:r>
            <a:endParaRPr lang="en-IN" altLang="en-US" sz="2400">
              <a:latin typeface="Calibri" panose="020F0502020204030204"/>
              <a:cs typeface="Calibri" panose="020F0502020204030204"/>
            </a:endParaRPr>
          </a:p>
          <a:p>
            <a:pPr marL="310515" indent="-298450">
              <a:lnSpc>
                <a:spcPct val="100000"/>
              </a:lnSpc>
              <a:spcBef>
                <a:spcPts val="1080"/>
              </a:spcBef>
              <a:buFont typeface="Lucida Sans Unicode" panose="020B0602030504020204"/>
              <a:buChar char="▪"/>
              <a:tabLst>
                <a:tab pos="310515" algn="l"/>
                <a:tab pos="311150" algn="l"/>
              </a:tabLst>
            </a:pPr>
            <a:endParaRPr sz="2400">
              <a:latin typeface="Calibri" panose="020F0502020204030204"/>
              <a:cs typeface="Calibri" panose="020F0502020204030204"/>
            </a:endParaRPr>
          </a:p>
        </p:txBody>
      </p:sp>
      <p:pic>
        <p:nvPicPr>
          <p:cNvPr id="7" name="Picture 6" descr="s1"/>
          <p:cNvPicPr>
            <a:picLocks noChangeAspect="1"/>
          </p:cNvPicPr>
          <p:nvPr/>
        </p:nvPicPr>
        <p:blipFill>
          <a:blip r:embed="rId1"/>
          <a:stretch>
            <a:fillRect/>
          </a:stretch>
        </p:blipFill>
        <p:spPr>
          <a:xfrm>
            <a:off x="1463040" y="2030095"/>
            <a:ext cx="4989195" cy="3711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665854" cy="695960"/>
          </a:xfrm>
          <a:prstGeom prst="rect">
            <a:avLst/>
          </a:prstGeom>
        </p:spPr>
        <p:txBody>
          <a:bodyPr vert="horz" wrap="square" lIns="0" tIns="12700" rIns="0" bIns="0" rtlCol="0">
            <a:spAutoFit/>
          </a:bodyPr>
          <a:lstStyle/>
          <a:p>
            <a:pPr marL="12700">
              <a:lnSpc>
                <a:spcPct val="100000"/>
              </a:lnSpc>
              <a:spcBef>
                <a:spcPts val="100"/>
              </a:spcBef>
            </a:pPr>
            <a:r>
              <a:rPr sz="4400" spc="-5" dirty="0"/>
              <a:t>Impleme</a:t>
            </a:r>
            <a:r>
              <a:rPr sz="4400" spc="-45" dirty="0"/>
              <a:t>n</a:t>
            </a:r>
            <a:r>
              <a:rPr sz="4400" spc="-60" dirty="0"/>
              <a:t>t</a:t>
            </a:r>
            <a:r>
              <a:rPr sz="4400" spc="-40" dirty="0"/>
              <a:t>a</a:t>
            </a:r>
            <a:r>
              <a:rPr sz="4400" spc="-5" dirty="0"/>
              <a:t>tion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76200" y="914400"/>
            <a:ext cx="8661400" cy="1522095"/>
          </a:xfrm>
          <a:prstGeom prst="rect">
            <a:avLst/>
          </a:prstGeom>
        </p:spPr>
        <p:txBody>
          <a:bodyPr vert="horz" wrap="square" lIns="0" tIns="137160" rIns="0" bIns="0" rtlCol="0">
            <a:spAutoFit/>
          </a:bodyPr>
          <a:lstStyle/>
          <a:p>
            <a:pPr marL="12065" indent="0">
              <a:lnSpc>
                <a:spcPct val="100000"/>
              </a:lnSpc>
              <a:spcBef>
                <a:spcPts val="1080"/>
              </a:spcBef>
              <a:buFont typeface="Lucida Sans Unicode" panose="020B0602030504020204"/>
              <a:buNone/>
              <a:tabLst>
                <a:tab pos="310515" algn="l"/>
                <a:tab pos="311150" algn="l"/>
              </a:tabLst>
            </a:pPr>
            <a:r>
              <a:rPr lang="en-IN" altLang="en-US" sz="2400" b="1">
                <a:latin typeface="Calibri" panose="020F0502020204030204"/>
                <a:cs typeface="Calibri" panose="020F0502020204030204"/>
                <a:sym typeface="+mn-ea"/>
              </a:rPr>
              <a:t>    </a:t>
            </a:r>
            <a:r>
              <a:rPr lang="en-US" altLang="en-US" sz="2400" b="1">
                <a:latin typeface="Calibri" panose="020F0502020204030204"/>
                <a:cs typeface="Calibri" panose="020F0502020204030204"/>
                <a:sym typeface="+mn-ea"/>
              </a:rPr>
              <a:t>Module 2: Data Extraction and Categorization</a:t>
            </a:r>
            <a:endParaRPr lang="en-US" altLang="en-US" sz="2400" b="1">
              <a:latin typeface="Calibri" panose="020F0502020204030204"/>
              <a:cs typeface="Calibri" panose="020F0502020204030204"/>
            </a:endParaRPr>
          </a:p>
          <a:p>
            <a:pPr marL="354965" indent="-342900">
              <a:lnSpc>
                <a:spcPct val="100000"/>
              </a:lnSpc>
              <a:spcBef>
                <a:spcPts val="1080"/>
              </a:spcBef>
              <a:buFont typeface="Arial" panose="020B0604020202020204" pitchFamily="34" charset="0"/>
              <a:buChar char="•"/>
              <a:tabLst>
                <a:tab pos="310515" algn="l"/>
                <a:tab pos="311150" algn="l"/>
              </a:tabLst>
            </a:pPr>
            <a:r>
              <a:rPr lang="en-US" altLang="en-US" sz="2400">
                <a:latin typeface="Calibri" panose="020F0502020204030204"/>
                <a:cs typeface="Calibri" panose="020F0502020204030204"/>
                <a:sym typeface="+mn-ea"/>
              </a:rPr>
              <a:t>Uses regex to extract key details and categorizes expenses</a:t>
            </a:r>
            <a:endParaRPr lang="en-IN" altLang="en-US" sz="2400">
              <a:latin typeface="Calibri" panose="020F0502020204030204"/>
              <a:cs typeface="Calibri" panose="020F0502020204030204"/>
            </a:endParaRPr>
          </a:p>
          <a:p>
            <a:pPr marL="310515" indent="-298450">
              <a:lnSpc>
                <a:spcPct val="100000"/>
              </a:lnSpc>
              <a:spcBef>
                <a:spcPts val="1080"/>
              </a:spcBef>
              <a:buFont typeface="Lucida Sans Unicode" panose="020B0602030504020204"/>
              <a:buChar char="▪"/>
              <a:tabLst>
                <a:tab pos="310515" algn="l"/>
                <a:tab pos="311150" algn="l"/>
              </a:tabLst>
            </a:pPr>
            <a:endParaRPr sz="2400">
              <a:latin typeface="Calibri" panose="020F0502020204030204"/>
              <a:cs typeface="Calibri" panose="020F0502020204030204"/>
            </a:endParaRPr>
          </a:p>
        </p:txBody>
      </p:sp>
      <p:pic>
        <p:nvPicPr>
          <p:cNvPr id="8" name="Picture 7" descr="s2"/>
          <p:cNvPicPr>
            <a:picLocks noChangeAspect="1"/>
          </p:cNvPicPr>
          <p:nvPr/>
        </p:nvPicPr>
        <p:blipFill>
          <a:blip r:embed="rId1"/>
          <a:srcRect l="37086"/>
          <a:stretch>
            <a:fillRect/>
          </a:stretch>
        </p:blipFill>
        <p:spPr>
          <a:xfrm>
            <a:off x="687070" y="2133600"/>
            <a:ext cx="3679825" cy="3900805"/>
          </a:xfrm>
          <a:prstGeom prst="rect">
            <a:avLst/>
          </a:prstGeom>
        </p:spPr>
      </p:pic>
      <p:pic>
        <p:nvPicPr>
          <p:cNvPr id="9" name="Picture 8" descr="s3"/>
          <p:cNvPicPr>
            <a:picLocks noChangeAspect="1"/>
          </p:cNvPicPr>
          <p:nvPr/>
        </p:nvPicPr>
        <p:blipFill>
          <a:blip r:embed="rId2"/>
          <a:srcRect l="25454"/>
          <a:stretch>
            <a:fillRect/>
          </a:stretch>
        </p:blipFill>
        <p:spPr>
          <a:xfrm>
            <a:off x="4474845" y="2133600"/>
            <a:ext cx="4262755" cy="39795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1608455" cy="695960"/>
          </a:xfrm>
          <a:prstGeom prst="rect">
            <a:avLst/>
          </a:prstGeom>
        </p:spPr>
        <p:txBody>
          <a:bodyPr vert="horz" wrap="square" lIns="0" tIns="12700" rIns="0" bIns="0" rtlCol="0">
            <a:spAutoFit/>
          </a:bodyPr>
          <a:lstStyle/>
          <a:p>
            <a:pPr marL="12700">
              <a:lnSpc>
                <a:spcPct val="100000"/>
              </a:lnSpc>
              <a:spcBef>
                <a:spcPts val="100"/>
              </a:spcBef>
            </a:pPr>
            <a:r>
              <a:rPr sz="4400" spc="-390" dirty="0"/>
              <a:t>T</a:t>
            </a:r>
            <a:r>
              <a:rPr sz="4400" spc="-5" dirty="0"/>
              <a:t>e</a:t>
            </a:r>
            <a:r>
              <a:rPr sz="4400" spc="-55" dirty="0"/>
              <a:t>s</a:t>
            </a:r>
            <a:r>
              <a:rPr sz="4400" spc="-5" dirty="0"/>
              <a:t>ting</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891540"/>
            <a:ext cx="8789670" cy="739775"/>
          </a:xfrm>
          <a:prstGeom prst="rect">
            <a:avLst/>
          </a:prstGeom>
        </p:spPr>
        <p:txBody>
          <a:bodyPr vert="horz" wrap="square" lIns="0" tIns="124460" rIns="0" bIns="0" rtlCol="0">
            <a:spAutoFit/>
          </a:bodyPr>
          <a:lstStyle/>
          <a:p>
            <a:pPr marL="310515" indent="-298450">
              <a:lnSpc>
                <a:spcPct val="100000"/>
              </a:lnSpc>
              <a:spcBef>
                <a:spcPts val="980"/>
              </a:spcBef>
              <a:buFont typeface="Lucida Sans Unicode" panose="020B0602030504020204"/>
              <a:buChar char="▪"/>
              <a:tabLst>
                <a:tab pos="310515" algn="l"/>
                <a:tab pos="311150" algn="l"/>
              </a:tabLst>
            </a:pPr>
            <a:r>
              <a:rPr lang="en-US" altLang="en-US" sz="2000">
                <a:latin typeface="Calibri" panose="020F0502020204030204"/>
                <a:cs typeface="Calibri" panose="020F0502020204030204"/>
              </a:rPr>
              <a:t>Testing ensures accurate data extraction, categorization, and report generation, along with performance, security, and usability for reliability and efficiency.</a:t>
            </a:r>
            <a:endParaRPr lang="en-US" altLang="en-US" sz="2000">
              <a:latin typeface="Calibri" panose="020F0502020204030204"/>
              <a:cs typeface="Calibri" panose="020F0502020204030204"/>
            </a:endParaRPr>
          </a:p>
        </p:txBody>
      </p:sp>
      <p:sp>
        <p:nvSpPr>
          <p:cNvPr id="7" name="Text Box 6"/>
          <p:cNvSpPr txBox="1"/>
          <p:nvPr/>
        </p:nvSpPr>
        <p:spPr>
          <a:xfrm>
            <a:off x="2776220" y="1757680"/>
            <a:ext cx="3048000" cy="368300"/>
          </a:xfrm>
          <a:prstGeom prst="rect">
            <a:avLst/>
          </a:prstGeom>
          <a:noFill/>
        </p:spPr>
        <p:txBody>
          <a:bodyPr wrap="square" rtlCol="0">
            <a:spAutoFit/>
          </a:bodyPr>
          <a:p>
            <a:endParaRPr lang="en-US"/>
          </a:p>
        </p:txBody>
      </p:sp>
      <p:pic>
        <p:nvPicPr>
          <p:cNvPr id="10" name="Picture 9"/>
          <p:cNvPicPr>
            <a:picLocks noChangeAspect="1"/>
          </p:cNvPicPr>
          <p:nvPr/>
        </p:nvPicPr>
        <p:blipFill>
          <a:blip r:embed="rId1"/>
          <a:stretch>
            <a:fillRect/>
          </a:stretch>
        </p:blipFill>
        <p:spPr>
          <a:xfrm>
            <a:off x="263525" y="2743200"/>
            <a:ext cx="4909185" cy="2233930"/>
          </a:xfrm>
          <a:prstGeom prst="rect">
            <a:avLst/>
          </a:prstGeom>
        </p:spPr>
      </p:pic>
      <p:pic>
        <p:nvPicPr>
          <p:cNvPr id="11" name="Picture 10"/>
          <p:cNvPicPr>
            <a:picLocks noChangeAspect="1"/>
          </p:cNvPicPr>
          <p:nvPr/>
        </p:nvPicPr>
        <p:blipFill>
          <a:blip r:embed="rId2"/>
          <a:stretch>
            <a:fillRect/>
          </a:stretch>
        </p:blipFill>
        <p:spPr>
          <a:xfrm>
            <a:off x="6019800" y="2819400"/>
            <a:ext cx="2342515" cy="1831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722245" cy="695960"/>
          </a:xfrm>
          <a:prstGeom prst="rect">
            <a:avLst/>
          </a:prstGeom>
        </p:spPr>
        <p:txBody>
          <a:bodyPr vert="horz" wrap="square" lIns="0" tIns="12700" rIns="0" bIns="0" rtlCol="0">
            <a:spAutoFit/>
          </a:bodyPr>
          <a:lstStyle/>
          <a:p>
            <a:pPr marL="12700">
              <a:lnSpc>
                <a:spcPct val="100000"/>
              </a:lnSpc>
              <a:spcBef>
                <a:spcPts val="100"/>
              </a:spcBef>
            </a:pPr>
            <a:r>
              <a:rPr sz="4400" spc="-5" dirty="0"/>
              <a:t>Conclusions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1003935"/>
            <a:ext cx="9119870" cy="19584670"/>
          </a:xfrm>
          <a:prstGeom prst="rect">
            <a:avLst/>
          </a:prstGeom>
        </p:spPr>
        <p:txBody>
          <a:bodyPr vert="horz" wrap="square" lIns="0" tIns="12700" rIns="0" bIns="0" rtlCol="0">
            <a:noAutofit/>
          </a:bodyPr>
          <a:lstStyle/>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The Expense Report Generator automates receipt data extraction, categorization, and report generation, improving accuracy and efficiency while reducing manual effort and errors.</a:t>
            </a: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4780915" cy="695960"/>
          </a:xfrm>
          <a:prstGeom prst="rect">
            <a:avLst/>
          </a:prstGeom>
        </p:spPr>
        <p:txBody>
          <a:bodyPr vert="horz" wrap="square" lIns="0" tIns="12700" rIns="0" bIns="0" rtlCol="0">
            <a:spAutoFit/>
          </a:bodyPr>
          <a:lstStyle/>
          <a:p>
            <a:pPr marL="12700">
              <a:lnSpc>
                <a:spcPct val="100000"/>
              </a:lnSpc>
              <a:spcBef>
                <a:spcPts val="100"/>
              </a:spcBef>
            </a:pPr>
            <a:r>
              <a:rPr sz="4400" spc="-15" dirty="0"/>
              <a:t>Future</a:t>
            </a:r>
            <a:r>
              <a:rPr sz="4400" spc="-75" dirty="0"/>
              <a:t> </a:t>
            </a:r>
            <a:r>
              <a:rPr sz="4400" spc="-10" dirty="0"/>
              <a:t>Enhancement</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891540"/>
            <a:ext cx="8780145" cy="2717165"/>
          </a:xfrm>
          <a:prstGeom prst="rect">
            <a:avLst/>
          </a:prstGeom>
        </p:spPr>
        <p:txBody>
          <a:bodyPr vert="horz" wrap="square" lIns="0" tIns="124460" rIns="0" bIns="0" rtlCol="0">
            <a:spAutoFit/>
          </a:bodyPr>
          <a:lstStyle/>
          <a:p>
            <a:pPr marL="310515" indent="-298450">
              <a:lnSpc>
                <a:spcPct val="100000"/>
              </a:lnSpc>
              <a:spcBef>
                <a:spcPts val="98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sym typeface="+mn-ea"/>
              </a:rPr>
              <a:t>Multi-language Support:</a:t>
            </a:r>
            <a:r>
              <a:rPr lang="en-US" altLang="en-US" sz="2400">
                <a:latin typeface="Calibri" panose="020F0502020204030204"/>
                <a:cs typeface="Calibri" panose="020F0502020204030204"/>
                <a:sym typeface="+mn-ea"/>
              </a:rPr>
              <a:t> Enabling OCR to process receipts in different languages.</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sym typeface="+mn-ea"/>
              </a:rPr>
              <a:t>AI-powered Categorization: </a:t>
            </a:r>
            <a:r>
              <a:rPr lang="en-US" altLang="en-US" sz="2400">
                <a:latin typeface="Calibri" panose="020F0502020204030204"/>
                <a:cs typeface="Calibri" panose="020F0502020204030204"/>
                <a:sym typeface="+mn-ea"/>
              </a:rPr>
              <a:t>Using machine learning for smarter, auto-learning expense categorization.</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418080" cy="695960"/>
          </a:xfrm>
          <a:prstGeom prst="rect">
            <a:avLst/>
          </a:prstGeom>
        </p:spPr>
        <p:txBody>
          <a:bodyPr vert="horz" wrap="square" lIns="0" tIns="12700" rIns="0" bIns="0" rtlCol="0">
            <a:spAutoFit/>
          </a:bodyPr>
          <a:lstStyle/>
          <a:p>
            <a:pPr marL="12700">
              <a:lnSpc>
                <a:spcPct val="100000"/>
              </a:lnSpc>
              <a:spcBef>
                <a:spcPts val="100"/>
              </a:spcBef>
            </a:pPr>
            <a:r>
              <a:rPr sz="4400" spc="-10" dirty="0"/>
              <a:t>IEEE</a:t>
            </a:r>
            <a:r>
              <a:rPr sz="4400" spc="-90" dirty="0"/>
              <a:t> </a:t>
            </a:r>
            <a:r>
              <a:rPr sz="4400" spc="-20" dirty="0"/>
              <a:t>Paper</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891540"/>
            <a:ext cx="8634095" cy="3212465"/>
          </a:xfrm>
          <a:prstGeom prst="rect">
            <a:avLst/>
          </a:prstGeom>
        </p:spPr>
        <p:txBody>
          <a:bodyPr vert="horz" wrap="square" lIns="0" tIns="124460" rIns="0" bIns="0" rtlCol="0">
            <a:spAutoFit/>
          </a:bodyPr>
          <a:lstStyle/>
          <a:p>
            <a:pPr marL="310515" indent="-298450">
              <a:lnSpc>
                <a:spcPct val="100000"/>
              </a:lnSpc>
              <a:spcBef>
                <a:spcPts val="98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54965" indent="-342900">
              <a:lnSpc>
                <a:spcPct val="100000"/>
              </a:lnSpc>
              <a:spcBef>
                <a:spcPts val="980"/>
              </a:spcBef>
              <a:buFont typeface="Wingdings" panose="05000000000000000000" charset="0"/>
              <a:buChar char="§"/>
              <a:tabLst>
                <a:tab pos="310515" algn="l"/>
                <a:tab pos="311150" algn="l"/>
              </a:tabLst>
            </a:pPr>
            <a:r>
              <a:rPr lang="en-US" altLang="en-US" sz="2400">
                <a:latin typeface="Calibri" panose="020F0502020204030204"/>
                <a:cs typeface="Calibri" panose="020F0502020204030204"/>
              </a:rPr>
              <a:t>Expense Tracking with Tesseract Optical Character Recognition v5: A Mobile Application Development</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eExpense: A Smart Approach to Track Everyday Expense</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OCR for Data Retrieval: An Analysis and Machine Learning Application Model for NGO Social Volunteering</a:t>
            </a:r>
            <a:endParaRPr lang="en-US" altLang="en-US" sz="2400">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endParaRPr lang="en-US" altLang="en-US" sz="2400">
              <a:latin typeface="Calibri" panose="020F0502020204030204"/>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517140" cy="695960"/>
          </a:xfrm>
          <a:prstGeom prst="rect">
            <a:avLst/>
          </a:prstGeom>
        </p:spPr>
        <p:txBody>
          <a:bodyPr vert="horz" wrap="square" lIns="0" tIns="12700" rIns="0" bIns="0" rtlCol="0">
            <a:spAutoFit/>
          </a:bodyPr>
          <a:lstStyle/>
          <a:p>
            <a:pPr marL="12700">
              <a:lnSpc>
                <a:spcPct val="100000"/>
              </a:lnSpc>
              <a:spcBef>
                <a:spcPts val="100"/>
              </a:spcBef>
            </a:pPr>
            <a:r>
              <a:rPr sz="4400" spc="-35" dirty="0"/>
              <a:t>References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1004570"/>
            <a:ext cx="8679180" cy="51466115"/>
          </a:xfrm>
          <a:prstGeom prst="rect">
            <a:avLst/>
          </a:prstGeom>
        </p:spPr>
        <p:txBody>
          <a:bodyPr vert="horz" wrap="square" lIns="0" tIns="12700" rIns="0" bIns="0" rtlCol="0">
            <a:noAutofit/>
          </a:bodyPr>
          <a:lstStyle/>
          <a:p>
            <a:pPr marL="310515" indent="-298450">
              <a:lnSpc>
                <a:spcPct val="100000"/>
              </a:lnSpc>
              <a:spcBef>
                <a:spcPts val="10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"Expense Tracking with Tesseract Optical Character Recognition v5: A Mobile Application Development," IEEE Xplore, [Online]. Available: https://ieeexplore.ieee.org/document/9712345. </a:t>
            </a: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"eExpense: A Smart Approach to Track Everyday Expense," IEEE Xplore, [Online]. Available:https://ieeexplore.ieee.org/document/9374985.</a:t>
            </a: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54965" indent="-342900">
              <a:lnSpc>
                <a:spcPct val="100000"/>
              </a:lnSpc>
              <a:spcBef>
                <a:spcPts val="100"/>
              </a:spcBef>
              <a:buFont typeface="Wingdings" panose="05000000000000000000" charset="0"/>
              <a:buChar char="§"/>
              <a:tabLst>
                <a:tab pos="310515" algn="l"/>
                <a:tab pos="311150" algn="l"/>
              </a:tabLst>
            </a:pPr>
            <a:r>
              <a:rPr lang="en-US" altLang="en-US" sz="2400">
                <a:latin typeface="Calibri" panose="020F0502020204030204"/>
                <a:cs typeface="Calibri" panose="020F0502020204030204"/>
              </a:rPr>
              <a:t>A. Sharma, R. Gupta, and P. Agarwal, "OCR for Data Retrieval: An Analysis and Machine Learning Application Model for NGO Social Volunteering," IEEE Xplore, [Online]. Available: https://ieeexplore.ieee.org/document/9640890.</a:t>
            </a:r>
            <a:endParaRPr lang="en-US" altLang="en-US" sz="2400">
              <a:latin typeface="Calibri" panose="020F0502020204030204"/>
              <a:cs typeface="Calibri" panose="020F0502020204030204"/>
            </a:endParaRPr>
          </a:p>
        </p:txBody>
      </p:sp>
      <p:sp>
        <p:nvSpPr>
          <p:cNvPr id="7" name="Text Box 6"/>
          <p:cNvSpPr txBox="1"/>
          <p:nvPr/>
        </p:nvSpPr>
        <p:spPr>
          <a:xfrm>
            <a:off x="1786255" y="1130300"/>
            <a:ext cx="3048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1912620" cy="695960"/>
          </a:xfrm>
          <a:prstGeom prst="rect">
            <a:avLst/>
          </a:prstGeom>
        </p:spPr>
        <p:txBody>
          <a:bodyPr vert="horz" wrap="square" lIns="0" tIns="12700" rIns="0" bIns="0" rtlCol="0">
            <a:spAutoFit/>
          </a:bodyPr>
          <a:lstStyle/>
          <a:p>
            <a:pPr marL="12700">
              <a:lnSpc>
                <a:spcPct val="100000"/>
              </a:lnSpc>
              <a:spcBef>
                <a:spcPts val="100"/>
              </a:spcBef>
            </a:pPr>
            <a:r>
              <a:rPr sz="4400" spc="-5" dirty="0"/>
              <a:t>A</a:t>
            </a:r>
            <a:r>
              <a:rPr sz="4400" spc="-25" dirty="0"/>
              <a:t>b</a:t>
            </a:r>
            <a:r>
              <a:rPr sz="4400" spc="-50" dirty="0"/>
              <a:t>s</a:t>
            </a:r>
            <a:r>
              <a:rPr sz="4400" spc="-5" dirty="0"/>
              <a:t>t</a:t>
            </a:r>
            <a:r>
              <a:rPr sz="4400" spc="-95" dirty="0"/>
              <a:t>r</a:t>
            </a:r>
            <a:r>
              <a:rPr sz="4400" dirty="0"/>
              <a:t>act</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1003935"/>
            <a:ext cx="8738870" cy="3823970"/>
          </a:xfrm>
          <a:prstGeom prst="rect">
            <a:avLst/>
          </a:prstGeom>
        </p:spPr>
        <p:txBody>
          <a:bodyPr vert="horz" wrap="square" lIns="0" tIns="12700" rIns="0" bIns="0" rtlCol="0">
            <a:spAutoFit/>
          </a:bodyPr>
          <a:lstStyle/>
          <a:p>
            <a:pPr marL="12065" indent="0">
              <a:lnSpc>
                <a:spcPct val="100000"/>
              </a:lnSpc>
              <a:spcBef>
                <a:spcPts val="100"/>
              </a:spcBef>
              <a:buFont typeface="Lucida Sans Unicode" panose="020B0602030504020204"/>
              <a:buNone/>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200">
                <a:latin typeface="Calibri" panose="020F0502020204030204"/>
                <a:cs typeface="Calibri" panose="020F0502020204030204"/>
              </a:rPr>
              <a:t>The Expense </a:t>
            </a:r>
            <a:r>
              <a:rPr lang="en-US" altLang="en-US" sz="2200">
                <a:latin typeface="Calibri" panose="020F0502020204030204"/>
                <a:cs typeface="Calibri" panose="020F0502020204030204"/>
              </a:rPr>
              <a:t>Report Generator is an automated solution that simplifies financial data management by extracting key details from receipt images using OCR and Regex. It identifies the date, vendor, amount, and categorizes expenses into predefined groups such as Food, Transportation, Clothing, Entertainment, and Electronics. The system organizes this data into a DataTable, exports it to Excel, and displays the total expense in a message box. Designed using UiPath, it reduces manual effort, improves accuracy, and provides a user-friendly, efficient way to track expenses, making it ideal for personal and organizational use.</a:t>
            </a:r>
            <a:endParaRPr lang="en-US" altLang="en-US" sz="2200">
              <a:latin typeface="Calibri" panose="020F0502020204030204"/>
              <a:cs typeface="Calibri" panose="020F0502020204030204"/>
            </a:endParaRPr>
          </a:p>
        </p:txBody>
      </p:sp>
      <p:sp>
        <p:nvSpPr>
          <p:cNvPr id="7" name="Text Box 6"/>
          <p:cNvSpPr txBox="1"/>
          <p:nvPr/>
        </p:nvSpPr>
        <p:spPr>
          <a:xfrm>
            <a:off x="2594610" y="1108710"/>
            <a:ext cx="4173220" cy="76200"/>
          </a:xfrm>
          <a:prstGeom prst="rect">
            <a:avLst/>
          </a:prstGeom>
          <a:noFill/>
        </p:spPr>
        <p:txBody>
          <a:bodyPr wrap="square" rtlCol="0">
            <a:noAutofit/>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1482" y="2297636"/>
            <a:ext cx="5097145" cy="1488440"/>
          </a:xfrm>
          <a:prstGeom prst="rect">
            <a:avLst/>
          </a:prstGeom>
        </p:spPr>
        <p:txBody>
          <a:bodyPr vert="horz" wrap="square" lIns="0" tIns="12700" rIns="0" bIns="0" rtlCol="0">
            <a:spAutoFit/>
          </a:bodyPr>
          <a:lstStyle/>
          <a:p>
            <a:pPr marL="12700">
              <a:lnSpc>
                <a:spcPct val="100000"/>
              </a:lnSpc>
              <a:spcBef>
                <a:spcPts val="100"/>
              </a:spcBef>
            </a:pPr>
            <a:r>
              <a:rPr spc="-10" dirty="0"/>
              <a:t>Thank</a:t>
            </a:r>
            <a:r>
              <a:rPr spc="-90" dirty="0"/>
              <a:t> </a:t>
            </a:r>
            <a:r>
              <a:rPr spc="-245" dirty="0"/>
              <a:t>You</a:t>
            </a:r>
            <a:endParaRPr spc="-2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6901815" cy="695960"/>
          </a:xfrm>
          <a:prstGeom prst="rect">
            <a:avLst/>
          </a:prstGeom>
        </p:spPr>
        <p:txBody>
          <a:bodyPr vert="horz" wrap="square" lIns="0" tIns="12700" rIns="0" bIns="0" rtlCol="0">
            <a:spAutoFit/>
          </a:bodyPr>
          <a:lstStyle/>
          <a:p>
            <a:pPr marL="12700">
              <a:lnSpc>
                <a:spcPct val="100000"/>
              </a:lnSpc>
              <a:spcBef>
                <a:spcPts val="100"/>
              </a:spcBef>
            </a:pPr>
            <a:r>
              <a:rPr sz="4400" spc="-5" dirty="0"/>
              <a:t>Need</a:t>
            </a:r>
            <a:r>
              <a:rPr sz="4400" spc="-20" dirty="0"/>
              <a:t> </a:t>
            </a:r>
            <a:r>
              <a:rPr sz="4400" spc="-35" dirty="0"/>
              <a:t>for</a:t>
            </a:r>
            <a:r>
              <a:rPr sz="4400" spc="-20" dirty="0"/>
              <a:t> </a:t>
            </a:r>
            <a:r>
              <a:rPr sz="4400" spc="-10" dirty="0"/>
              <a:t>the</a:t>
            </a:r>
            <a:r>
              <a:rPr sz="4400" spc="-25" dirty="0"/>
              <a:t> </a:t>
            </a:r>
            <a:r>
              <a:rPr sz="4400" spc="-15" dirty="0"/>
              <a:t>Proposed</a:t>
            </a:r>
            <a:r>
              <a:rPr sz="4400" spc="-20" dirty="0"/>
              <a:t> </a:t>
            </a:r>
            <a:r>
              <a:rPr sz="4400" spc="-35" dirty="0"/>
              <a:t>System</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959485"/>
            <a:ext cx="8559165" cy="32936180"/>
          </a:xfrm>
          <a:prstGeom prst="rect">
            <a:avLst/>
          </a:prstGeom>
        </p:spPr>
        <p:txBody>
          <a:bodyPr vert="horz" wrap="square" lIns="0" tIns="12700" rIns="0" bIns="0" rtlCol="0">
            <a:noAutofit/>
          </a:bodyPr>
          <a:lstStyle/>
          <a:p>
            <a:pPr marL="12065" indent="0">
              <a:lnSpc>
                <a:spcPct val="100000"/>
              </a:lnSpc>
              <a:spcBef>
                <a:spcPts val="100"/>
              </a:spcBef>
              <a:buFont typeface="Lucida Sans Unicode" panose="020B0602030504020204"/>
              <a:buNone/>
              <a:tabLst>
                <a:tab pos="310515" algn="l"/>
                <a:tab pos="311150" algn="l"/>
              </a:tabLst>
            </a:pPr>
            <a:endParaRPr lang="en-US" altLang="en-US" sz="2400">
              <a:latin typeface="Calibri" panose="020F0502020204030204"/>
              <a:cs typeface="Calibri" panose="020F0502020204030204"/>
            </a:endParaRPr>
          </a:p>
          <a:p>
            <a:pPr marL="12065" indent="0">
              <a:lnSpc>
                <a:spcPct val="100000"/>
              </a:lnSpc>
              <a:spcBef>
                <a:spcPts val="100"/>
              </a:spcBef>
              <a:buFont typeface="Lucida Sans Unicode" panose="020B0602030504020204"/>
              <a:buNone/>
              <a:tabLst>
                <a:tab pos="310515" algn="l"/>
                <a:tab pos="311150" algn="l"/>
              </a:tabLst>
            </a:pPr>
            <a:r>
              <a:rPr lang="en-US" altLang="en-US" sz="2600" b="1">
                <a:latin typeface="Calibri" panose="020F0502020204030204"/>
                <a:cs typeface="Calibri" panose="020F0502020204030204"/>
              </a:rPr>
              <a:t>Existing System Limitations:</a:t>
            </a:r>
            <a:endParaRPr lang="en-US" altLang="en-US" sz="2600" b="1">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Inaccuracy:</a:t>
            </a:r>
            <a:r>
              <a:rPr lang="en-US" altLang="en-US" sz="2400">
                <a:latin typeface="Calibri" panose="020F0502020204030204"/>
                <a:cs typeface="Calibri" panose="020F0502020204030204"/>
              </a:rPr>
              <a:t> Manual data entry leads to errors.</a:t>
            </a: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Slow:</a:t>
            </a:r>
            <a:r>
              <a:rPr lang="en-US" altLang="en-US" sz="2400">
                <a:latin typeface="Calibri" panose="020F0502020204030204"/>
                <a:cs typeface="Calibri" panose="020F0502020204030204"/>
              </a:rPr>
              <a:t> Time-consuming categorization and reporting.</a:t>
            </a: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High Costs: </a:t>
            </a:r>
            <a:r>
              <a:rPr lang="en-US" altLang="en-US" sz="2400">
                <a:latin typeface="Calibri" panose="020F0502020204030204"/>
                <a:cs typeface="Calibri" panose="020F0502020204030204"/>
              </a:rPr>
              <a:t>Dependence on manual labor.</a:t>
            </a: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b="1">
              <a:latin typeface="Calibri" panose="020F0502020204030204"/>
              <a:cs typeface="Calibri" panose="020F0502020204030204"/>
            </a:endParaRPr>
          </a:p>
          <a:p>
            <a:pPr marL="12065" indent="0">
              <a:lnSpc>
                <a:spcPct val="100000"/>
              </a:lnSpc>
              <a:spcBef>
                <a:spcPts val="100"/>
              </a:spcBef>
              <a:buFont typeface="Lucida Sans Unicode" panose="020B0602030504020204"/>
              <a:buNone/>
              <a:tabLst>
                <a:tab pos="310515" algn="l"/>
                <a:tab pos="311150" algn="l"/>
              </a:tabLst>
            </a:pPr>
            <a:r>
              <a:rPr lang="en-US" altLang="en-US" sz="2600" b="1">
                <a:latin typeface="Calibri" panose="020F0502020204030204"/>
                <a:cs typeface="Calibri" panose="020F0502020204030204"/>
              </a:rPr>
              <a:t>Proposed System Advantages:</a:t>
            </a:r>
            <a:endParaRPr lang="en-US" altLang="en-US" sz="2600" b="1">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Automation: </a:t>
            </a:r>
            <a:r>
              <a:rPr lang="en-US" altLang="en-US" sz="2400">
                <a:latin typeface="Calibri" panose="020F0502020204030204"/>
                <a:cs typeface="Calibri" panose="020F0502020204030204"/>
              </a:rPr>
              <a:t>Reduces manual effort.</a:t>
            </a: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Accuracy: </a:t>
            </a:r>
            <a:r>
              <a:rPr lang="en-US" altLang="en-US" sz="2400">
                <a:latin typeface="Calibri" panose="020F0502020204030204"/>
                <a:cs typeface="Calibri" panose="020F0502020204030204"/>
              </a:rPr>
              <a:t>Error-free extraction with OCR/Regex.</a:t>
            </a: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Speed:</a:t>
            </a:r>
            <a:r>
              <a:rPr lang="en-US" altLang="en-US" sz="2400">
                <a:latin typeface="Calibri" panose="020F0502020204030204"/>
                <a:cs typeface="Calibri" panose="020F0502020204030204"/>
              </a:rPr>
              <a:t> Instant report generation.</a:t>
            </a:r>
            <a:endParaRPr lang="en-US" altLang="en-US" sz="2400">
              <a:latin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8128000" cy="695960"/>
          </a:xfrm>
          <a:prstGeom prst="rect">
            <a:avLst/>
          </a:prstGeom>
        </p:spPr>
        <p:txBody>
          <a:bodyPr vert="horz" wrap="square" lIns="0" tIns="12700" rIns="0" bIns="0" rtlCol="0">
            <a:spAutoFit/>
          </a:bodyPr>
          <a:lstStyle/>
          <a:p>
            <a:pPr marL="12700">
              <a:lnSpc>
                <a:spcPct val="100000"/>
              </a:lnSpc>
              <a:spcBef>
                <a:spcPts val="100"/>
              </a:spcBef>
            </a:pPr>
            <a:r>
              <a:rPr sz="4400" spc="-25" dirty="0"/>
              <a:t>Advantages</a:t>
            </a:r>
            <a:r>
              <a:rPr sz="4400" spc="-20" dirty="0"/>
              <a:t> </a:t>
            </a:r>
            <a:r>
              <a:rPr sz="4400" spc="-5" dirty="0"/>
              <a:t>of</a:t>
            </a:r>
            <a:r>
              <a:rPr sz="4400" spc="-15" dirty="0"/>
              <a:t> </a:t>
            </a:r>
            <a:r>
              <a:rPr sz="4400" spc="-10" dirty="0"/>
              <a:t>the</a:t>
            </a:r>
            <a:r>
              <a:rPr sz="4400" spc="-20" dirty="0"/>
              <a:t> </a:t>
            </a:r>
            <a:r>
              <a:rPr sz="4400" spc="-15" dirty="0"/>
              <a:t>Proposed </a:t>
            </a:r>
            <a:r>
              <a:rPr sz="4400" spc="-35" dirty="0"/>
              <a:t>System</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988060"/>
            <a:ext cx="8604885" cy="24106505"/>
          </a:xfrm>
          <a:prstGeom prst="rect">
            <a:avLst/>
          </a:prstGeom>
        </p:spPr>
        <p:txBody>
          <a:bodyPr vert="horz" wrap="square" lIns="0" tIns="12700" rIns="0" bIns="0" rtlCol="0">
            <a:noAutofit/>
          </a:bodyPr>
          <a:lstStyle/>
          <a:p>
            <a:pPr marL="310515" indent="-298450">
              <a:lnSpc>
                <a:spcPct val="15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5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Automation: </a:t>
            </a:r>
            <a:r>
              <a:rPr lang="en-US" altLang="en-US" sz="2400">
                <a:latin typeface="Calibri" panose="020F0502020204030204"/>
                <a:cs typeface="Calibri" panose="020F0502020204030204"/>
              </a:rPr>
              <a:t>Reduces manual entry, saving time and effort.</a:t>
            </a:r>
            <a:endParaRPr lang="en-US" altLang="en-US" sz="2400">
              <a:latin typeface="Calibri" panose="020F0502020204030204"/>
              <a:cs typeface="Calibri" panose="020F0502020204030204"/>
            </a:endParaRPr>
          </a:p>
          <a:p>
            <a:pPr marL="310515" indent="-298450">
              <a:lnSpc>
                <a:spcPct val="15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Accuracy:</a:t>
            </a:r>
            <a:r>
              <a:rPr lang="en-US" altLang="en-US" sz="2400">
                <a:latin typeface="Calibri" panose="020F0502020204030204"/>
                <a:cs typeface="Calibri" panose="020F0502020204030204"/>
              </a:rPr>
              <a:t> Ensures precise data extraction with OCR and Regex.</a:t>
            </a:r>
            <a:endParaRPr lang="en-US" altLang="en-US" sz="2400">
              <a:latin typeface="Calibri" panose="020F0502020204030204"/>
              <a:cs typeface="Calibri" panose="020F0502020204030204"/>
            </a:endParaRPr>
          </a:p>
          <a:p>
            <a:pPr marL="310515" indent="-298450">
              <a:lnSpc>
                <a:spcPct val="15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Efficiency:</a:t>
            </a:r>
            <a:r>
              <a:rPr lang="en-US" altLang="en-US" sz="2400">
                <a:latin typeface="Calibri" panose="020F0502020204030204"/>
                <a:cs typeface="Calibri" panose="020F0502020204030204"/>
              </a:rPr>
              <a:t> Quickly processes data and generates reports.</a:t>
            </a:r>
            <a:endParaRPr lang="en-US" altLang="en-US" sz="2400">
              <a:latin typeface="Calibri" panose="020F0502020204030204"/>
              <a:cs typeface="Calibri" panose="020F0502020204030204"/>
            </a:endParaRPr>
          </a:p>
          <a:p>
            <a:pPr marL="310515" indent="-298450">
              <a:lnSpc>
                <a:spcPct val="15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User-Friendly:</a:t>
            </a:r>
            <a:r>
              <a:rPr lang="en-US" altLang="en-US" sz="2400">
                <a:latin typeface="Calibri" panose="020F0502020204030204"/>
                <a:cs typeface="Calibri" panose="020F0502020204030204"/>
              </a:rPr>
              <a:t> Simple interface with instant expense total.</a:t>
            </a:r>
            <a:endParaRPr lang="en-US" altLang="en-US" sz="2400">
              <a:latin typeface="Calibri" panose="020F0502020204030204"/>
              <a:cs typeface="Calibri" panose="020F0502020204030204"/>
            </a:endParaRPr>
          </a:p>
          <a:p>
            <a:pPr marL="310515" indent="-298450">
              <a:lnSpc>
                <a:spcPct val="150000"/>
              </a:lnSpc>
              <a:spcBef>
                <a:spcPts val="10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Customization:</a:t>
            </a:r>
            <a:r>
              <a:rPr lang="en-US" altLang="en-US" sz="2400">
                <a:latin typeface="Calibri" panose="020F0502020204030204"/>
                <a:cs typeface="Calibri" panose="020F0502020204030204"/>
              </a:rPr>
              <a:t> Easily adaptable for new categories or integrations.</a:t>
            </a:r>
            <a:endParaRPr lang="en-US" altLang="en-US" sz="240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887470" cy="695960"/>
          </a:xfrm>
          <a:prstGeom prst="rect">
            <a:avLst/>
          </a:prstGeom>
        </p:spPr>
        <p:txBody>
          <a:bodyPr vert="horz" wrap="square" lIns="0" tIns="12700" rIns="0" bIns="0" rtlCol="0">
            <a:spAutoFit/>
          </a:bodyPr>
          <a:lstStyle/>
          <a:p>
            <a:pPr marL="12700">
              <a:lnSpc>
                <a:spcPct val="100000"/>
              </a:lnSpc>
              <a:spcBef>
                <a:spcPts val="100"/>
              </a:spcBef>
            </a:pPr>
            <a:r>
              <a:rPr sz="4400" spc="-30" dirty="0"/>
              <a:t>Literature</a:t>
            </a:r>
            <a:r>
              <a:rPr sz="4400" spc="-70" dirty="0"/>
              <a:t> </a:t>
            </a:r>
            <a:r>
              <a:rPr sz="4400" spc="-10" dirty="0"/>
              <a:t>Survey</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990600"/>
            <a:ext cx="8164195" cy="19074765"/>
          </a:xfrm>
          <a:prstGeom prst="rect">
            <a:avLst/>
          </a:prstGeom>
        </p:spPr>
        <p:txBody>
          <a:bodyPr vert="horz" wrap="square" lIns="0" tIns="124460" rIns="0" bIns="0" rtlCol="0">
            <a:noAutofit/>
          </a:bodyPr>
          <a:lstStyle/>
          <a:p>
            <a:pPr marL="12065" indent="0">
              <a:lnSpc>
                <a:spcPct val="100000"/>
              </a:lnSpc>
              <a:spcBef>
                <a:spcPts val="9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Title: "Automating Expense Management with OCR and AI"</a:t>
            </a:r>
            <a:endParaRPr lang="en-US" altLang="en-US" sz="2400" b="1">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Advantages:</a:t>
            </a:r>
            <a:endParaRPr lang="en-US" altLang="en-US" sz="2400" b="1">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Time Savings: Reduces manual work</a:t>
            </a:r>
            <a:r>
              <a:rPr lang="en-IN" altLang="en-US" sz="2400">
                <a:latin typeface="Calibri" panose="020F0502020204030204"/>
                <a:cs typeface="Calibri" panose="020F0502020204030204"/>
              </a:rPr>
              <a:t>.</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Accuracy: Minimizes human error</a:t>
            </a:r>
            <a:r>
              <a:rPr lang="en-IN" altLang="en-US" sz="2400">
                <a:latin typeface="Calibri" panose="020F0502020204030204"/>
                <a:cs typeface="Calibri" panose="020F0502020204030204"/>
              </a:rPr>
              <a:t>s.</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Cost-Efficient: Lowers labor costs and increases productivity.</a:t>
            </a:r>
            <a:endParaRPr lang="en-US" altLang="en-US" sz="2400">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Disadvantages:</a:t>
            </a:r>
            <a:endParaRPr lang="en-US" altLang="en-US" sz="2400" b="1">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Setup Costs: High initial implementation costs.</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Image Quality Dependency: OCR accuracy depends on receipt image quality.</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Categorization Challenges: Difficulties in categorizing ambiguous expenses.</a:t>
            </a:r>
            <a:endParaRPr lang="en-US" altLang="en-US" sz="2400">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467100" cy="695960"/>
          </a:xfrm>
          <a:prstGeom prst="rect">
            <a:avLst/>
          </a:prstGeom>
        </p:spPr>
        <p:txBody>
          <a:bodyPr vert="horz" wrap="square" lIns="0" tIns="12700" rIns="0" bIns="0" rtlCol="0">
            <a:spAutoFit/>
          </a:bodyPr>
          <a:lstStyle/>
          <a:p>
            <a:pPr marL="12700">
              <a:lnSpc>
                <a:spcPct val="100000"/>
              </a:lnSpc>
              <a:spcBef>
                <a:spcPts val="100"/>
              </a:spcBef>
            </a:pPr>
            <a:r>
              <a:rPr sz="4400" spc="-10" dirty="0"/>
              <a:t>Main</a:t>
            </a:r>
            <a:r>
              <a:rPr sz="4400" spc="-80" dirty="0"/>
              <a:t> </a:t>
            </a:r>
            <a:r>
              <a:rPr sz="4400" spc="-10" dirty="0"/>
              <a:t>Objective</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1097915"/>
            <a:ext cx="8397240" cy="10477500"/>
          </a:xfrm>
          <a:prstGeom prst="rect">
            <a:avLst/>
          </a:prstGeom>
        </p:spPr>
        <p:txBody>
          <a:bodyPr vert="horz" wrap="square" lIns="0" tIns="12700" rIns="0" bIns="0" rtlCol="0">
            <a:noAutofit/>
          </a:bodyPr>
          <a:lstStyle/>
          <a:p>
            <a:pPr marL="310515" indent="-298450">
              <a:lnSpc>
                <a:spcPct val="100000"/>
              </a:lnSpc>
              <a:spcBef>
                <a:spcPts val="100"/>
              </a:spcBef>
              <a:buFont typeface="Lucida Sans Unicode" panose="020B0602030504020204"/>
              <a:buChar char="▪"/>
              <a:tabLst>
                <a:tab pos="310515" algn="l"/>
                <a:tab pos="311150" algn="l"/>
              </a:tabLst>
            </a:pPr>
            <a:endParaRPr lang="en-US" altLang="en-US" sz="2400">
              <a:latin typeface="Calibri" panose="020F0502020204030204"/>
              <a:cs typeface="Calibri" panose="020F0502020204030204"/>
            </a:endParaRPr>
          </a:p>
          <a:p>
            <a:pPr marL="310515" indent="-298450">
              <a:lnSpc>
                <a:spcPct val="100000"/>
              </a:lnSpc>
              <a:spcBef>
                <a:spcPts val="100"/>
              </a:spcBef>
              <a:buFont typeface="Lucida Sans Unicode" panose="020B0602030504020204"/>
              <a:buChar char="▪"/>
              <a:tabLst>
                <a:tab pos="310515" algn="l"/>
                <a:tab pos="311150" algn="l"/>
              </a:tabLst>
            </a:pPr>
            <a:r>
              <a:rPr lang="en-US" altLang="en-US" sz="2400">
                <a:latin typeface="Calibri" panose="020F0502020204030204"/>
                <a:cs typeface="Calibri" panose="020F0502020204030204"/>
              </a:rPr>
              <a:t>The main objective of the Expense Report Generator is to automate the extraction, categorization, and reporting of financial data from receipt images, ensuring accuracy, efficiency, and seamless management of expenses with minimal manual intervention.</a:t>
            </a:r>
            <a:endParaRPr lang="en-US" altLang="en-US" sz="2400">
              <a:latin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832100" cy="695960"/>
          </a:xfrm>
          <a:prstGeom prst="rect">
            <a:avLst/>
          </a:prstGeom>
        </p:spPr>
        <p:txBody>
          <a:bodyPr vert="horz" wrap="square" lIns="0" tIns="12700" rIns="0" bIns="0" rtlCol="0">
            <a:spAutoFit/>
          </a:bodyPr>
          <a:lstStyle/>
          <a:p>
            <a:pPr marL="12700">
              <a:lnSpc>
                <a:spcPct val="100000"/>
              </a:lnSpc>
              <a:spcBef>
                <a:spcPts val="100"/>
              </a:spcBef>
            </a:pPr>
            <a:r>
              <a:rPr sz="4400" spc="-20" dirty="0"/>
              <a:t>Architecture</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pic>
        <p:nvPicPr>
          <p:cNvPr id="8" name="Picture 6" descr="arch"/>
          <p:cNvPicPr>
            <a:picLocks noChangeAspect="1"/>
          </p:cNvPicPr>
          <p:nvPr/>
        </p:nvPicPr>
        <p:blipFill>
          <a:blip r:embed="rId1"/>
          <a:stretch>
            <a:fillRect/>
          </a:stretch>
        </p:blipFill>
        <p:spPr>
          <a:xfrm>
            <a:off x="3095625" y="914400"/>
            <a:ext cx="2550795" cy="5476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4933315" cy="695960"/>
          </a:xfrm>
          <a:prstGeom prst="rect">
            <a:avLst/>
          </a:prstGeom>
        </p:spPr>
        <p:txBody>
          <a:bodyPr vert="horz" wrap="square" lIns="0" tIns="12700" rIns="0" bIns="0" rtlCol="0">
            <a:spAutoFit/>
          </a:bodyPr>
          <a:lstStyle/>
          <a:p>
            <a:pPr marL="12700">
              <a:lnSpc>
                <a:spcPct val="100000"/>
              </a:lnSpc>
              <a:spcBef>
                <a:spcPts val="100"/>
              </a:spcBef>
            </a:pPr>
            <a:r>
              <a:rPr sz="4400" spc="-35" dirty="0"/>
              <a:t>System</a:t>
            </a:r>
            <a:r>
              <a:rPr sz="4400" spc="-85" dirty="0"/>
              <a:t> </a:t>
            </a:r>
            <a:r>
              <a:rPr sz="4400" spc="-20" dirty="0"/>
              <a:t>Requirements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891540"/>
            <a:ext cx="8895715" cy="22442170"/>
          </a:xfrm>
          <a:prstGeom prst="rect">
            <a:avLst/>
          </a:prstGeom>
        </p:spPr>
        <p:txBody>
          <a:bodyPr vert="horz" wrap="square" lIns="0" tIns="124460" rIns="0" bIns="0" rtlCol="0">
            <a:noAutofit/>
          </a:bodyPr>
          <a:lstStyle/>
          <a:p>
            <a:pPr marL="12065" indent="0">
              <a:lnSpc>
                <a:spcPct val="100000"/>
              </a:lnSpc>
              <a:spcBef>
                <a:spcPts val="980"/>
              </a:spcBef>
              <a:buFont typeface="Lucida Sans Unicode" panose="020B0602030504020204"/>
              <a:buNone/>
              <a:tabLst>
                <a:tab pos="310515" algn="l"/>
                <a:tab pos="311150" algn="l"/>
              </a:tabLst>
            </a:pPr>
            <a:endParaRPr lang="en-US" altLang="en-US" sz="2400" b="1">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Software</a:t>
            </a:r>
            <a:r>
              <a:rPr lang="en-IN" altLang="en-US" sz="2400" b="1">
                <a:latin typeface="Calibri" panose="020F0502020204030204"/>
                <a:cs typeface="Calibri" panose="020F0502020204030204"/>
              </a:rPr>
              <a:t>:</a:t>
            </a:r>
            <a:endParaRPr lang="en-US" altLang="en-US" sz="2400" b="1">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UiPath Studio:</a:t>
            </a:r>
            <a:r>
              <a:rPr lang="en-US" altLang="en-US" sz="2400">
                <a:latin typeface="Calibri" panose="020F0502020204030204"/>
                <a:cs typeface="Calibri" panose="020F0502020204030204"/>
              </a:rPr>
              <a:t> For developing the automation workflow.</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OCR Tool (Microsoft OCR/Tesseract): </a:t>
            </a:r>
            <a:r>
              <a:rPr lang="en-US" altLang="en-US" sz="2400">
                <a:latin typeface="Calibri" panose="020F0502020204030204"/>
                <a:cs typeface="Calibri" panose="020F0502020204030204"/>
              </a:rPr>
              <a:t>For extracting text from </a:t>
            </a:r>
            <a:endParaRPr lang="en-US" altLang="en-US" sz="2400">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r>
              <a:rPr lang="en-US" altLang="en-US" sz="2400">
                <a:latin typeface="Calibri" panose="020F0502020204030204"/>
                <a:cs typeface="Calibri" panose="020F0502020204030204"/>
              </a:rPr>
              <a:t>receipt images.</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Microsoft Excel:</a:t>
            </a:r>
            <a:r>
              <a:rPr lang="en-US" altLang="en-US" sz="2400">
                <a:latin typeface="Calibri" panose="020F0502020204030204"/>
                <a:cs typeface="Calibri" panose="020F0502020204030204"/>
              </a:rPr>
              <a:t> For exporting the expense report.</a:t>
            </a:r>
            <a:endParaRPr lang="en-US" altLang="en-US" sz="2400">
              <a:latin typeface="Calibri" panose="020F0502020204030204"/>
              <a:cs typeface="Calibri" panose="020F0502020204030204"/>
            </a:endParaRPr>
          </a:p>
          <a:p>
            <a:pPr marL="12065" indent="0">
              <a:lnSpc>
                <a:spcPct val="100000"/>
              </a:lnSpc>
              <a:spcBef>
                <a:spcPts val="9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Hardwar</a:t>
            </a:r>
            <a:r>
              <a:rPr lang="en-IN" altLang="en-US" sz="2400" b="1">
                <a:latin typeface="Calibri" panose="020F0502020204030204"/>
                <a:cs typeface="Calibri" panose="020F0502020204030204"/>
              </a:rPr>
              <a:t>e</a:t>
            </a:r>
            <a:r>
              <a:rPr lang="en-US" altLang="en-US" sz="2400" b="1">
                <a:latin typeface="Calibri" panose="020F0502020204030204"/>
                <a:cs typeface="Calibri" panose="020F0502020204030204"/>
              </a:rPr>
              <a:t>:</a:t>
            </a:r>
            <a:endParaRPr lang="en-US" altLang="en-US" sz="2400" b="1">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Processor:</a:t>
            </a:r>
            <a:r>
              <a:rPr lang="en-US" altLang="en-US" sz="2400">
                <a:latin typeface="Calibri" panose="020F0502020204030204"/>
                <a:cs typeface="Calibri" panose="020F0502020204030204"/>
              </a:rPr>
              <a:t> 2.0 GHz or higher dual-core (Intel i5 or equivalent).</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RAM:</a:t>
            </a:r>
            <a:r>
              <a:rPr lang="en-US" altLang="en-US" sz="2400">
                <a:latin typeface="Calibri" panose="020F0502020204030204"/>
                <a:cs typeface="Calibri" panose="020F0502020204030204"/>
              </a:rPr>
              <a:t> 4GB minimum (8GB recommended).</a:t>
            </a:r>
            <a:endParaRPr lang="en-US" altLang="en-US" sz="2400">
              <a:latin typeface="Calibri" panose="020F0502020204030204"/>
              <a:cs typeface="Calibri" panose="020F0502020204030204"/>
            </a:endParaRPr>
          </a:p>
          <a:p>
            <a:pPr marL="310515" indent="-298450">
              <a:lnSpc>
                <a:spcPct val="100000"/>
              </a:lnSpc>
              <a:spcBef>
                <a:spcPts val="980"/>
              </a:spcBef>
              <a:buFont typeface="Lucida Sans Unicode" panose="020B0602030504020204"/>
              <a:buChar char="▪"/>
              <a:tabLst>
                <a:tab pos="310515" algn="l"/>
                <a:tab pos="311150" algn="l"/>
              </a:tabLst>
            </a:pPr>
            <a:r>
              <a:rPr lang="en-US" altLang="en-US" sz="2400" b="1">
                <a:latin typeface="Calibri" panose="020F0502020204030204"/>
                <a:cs typeface="Calibri" panose="020F0502020204030204"/>
              </a:rPr>
              <a:t>Storage:</a:t>
            </a:r>
            <a:r>
              <a:rPr lang="en-US" altLang="en-US" sz="2400">
                <a:latin typeface="Calibri" panose="020F0502020204030204"/>
                <a:cs typeface="Calibri" panose="020F0502020204030204"/>
              </a:rPr>
              <a:t> 2GB free disk space for installation.</a:t>
            </a:r>
            <a:endParaRPr lang="en-US" altLang="en-US" sz="2400">
              <a:latin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5118100" cy="695960"/>
          </a:xfrm>
          <a:prstGeom prst="rect">
            <a:avLst/>
          </a:prstGeom>
        </p:spPr>
        <p:txBody>
          <a:bodyPr vert="horz" wrap="square" lIns="0" tIns="12700" rIns="0" bIns="0" rtlCol="0">
            <a:spAutoFit/>
          </a:bodyPr>
          <a:lstStyle/>
          <a:p>
            <a:pPr marL="12700">
              <a:lnSpc>
                <a:spcPct val="100000"/>
              </a:lnSpc>
              <a:spcBef>
                <a:spcPts val="100"/>
              </a:spcBef>
            </a:pPr>
            <a:r>
              <a:rPr sz="4400" spc="-5" dirty="0"/>
              <a:t>Functional</a:t>
            </a:r>
            <a:r>
              <a:rPr sz="4400" spc="-55" dirty="0"/>
              <a:t> </a:t>
            </a:r>
            <a:r>
              <a:rPr sz="4400" spc="-10" dirty="0"/>
              <a:t>Description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 </a:t>
            </a:r>
            <a:r>
              <a:rPr spc="-5" dirty="0"/>
              <a:t>of</a:t>
            </a:r>
            <a:r>
              <a:rPr spc="-10" dirty="0"/>
              <a:t> Computer</a:t>
            </a:r>
            <a:r>
              <a:rPr spc="-5" dirty="0"/>
              <a:t> Science</a:t>
            </a:r>
            <a:r>
              <a:rPr spc="-10" dirty="0"/>
              <a:t> </a:t>
            </a:r>
            <a:r>
              <a:rPr dirty="0"/>
              <a:t>and</a:t>
            </a:r>
            <a:r>
              <a:rPr spc="-5" dirty="0"/>
              <a:t> Engineering</a:t>
            </a:r>
            <a:endParaRPr spc="-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10" dirty="0"/>
              <a:t>Rajalakshmi</a:t>
            </a:r>
            <a:r>
              <a:rPr spc="-15" dirty="0"/>
              <a:t> </a:t>
            </a:r>
            <a:r>
              <a:rPr spc="-5" dirty="0"/>
              <a:t>Engineering</a:t>
            </a:r>
            <a:r>
              <a:rPr spc="-15" dirty="0"/>
              <a:t> </a:t>
            </a:r>
            <a:r>
              <a:rPr spc="-10" dirty="0"/>
              <a:t>College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fld>
            <a:endParaRPr dirty="0"/>
          </a:p>
        </p:txBody>
      </p:sp>
      <p:sp>
        <p:nvSpPr>
          <p:cNvPr id="3" name="object 3"/>
          <p:cNvSpPr txBox="1"/>
          <p:nvPr/>
        </p:nvSpPr>
        <p:spPr>
          <a:xfrm>
            <a:off x="307975" y="878840"/>
            <a:ext cx="8658860" cy="952500"/>
          </a:xfrm>
          <a:prstGeom prst="rect">
            <a:avLst/>
          </a:prstGeom>
        </p:spPr>
        <p:txBody>
          <a:bodyPr vert="horz" wrap="square" lIns="0" tIns="137160" rIns="0" bIns="0" rtlCol="0">
            <a:spAutoFit/>
          </a:bodyPr>
          <a:lstStyle/>
          <a:p>
            <a:pPr marL="12065" indent="0">
              <a:lnSpc>
                <a:spcPct val="100000"/>
              </a:lnSpc>
              <a:spcBef>
                <a:spcPts val="1080"/>
              </a:spcBef>
              <a:buFont typeface="Lucida Sans Unicode" panose="020B0602030504020204"/>
              <a:buNone/>
              <a:tabLst>
                <a:tab pos="310515" algn="l"/>
                <a:tab pos="311150" algn="l"/>
              </a:tabLst>
            </a:pPr>
            <a:r>
              <a:rPr lang="en-US" altLang="en-US" sz="2400" b="1">
                <a:latin typeface="Calibri" panose="020F0502020204030204"/>
                <a:cs typeface="Calibri" panose="020F0502020204030204"/>
              </a:rPr>
              <a:t>Module 1: Receipt Image Processing</a:t>
            </a:r>
            <a:r>
              <a:rPr lang="en-IN" altLang="en-US" sz="2400" b="1">
                <a:latin typeface="Calibri" panose="020F0502020204030204"/>
                <a:cs typeface="Calibri" panose="020F0502020204030204"/>
              </a:rPr>
              <a:t>:</a:t>
            </a:r>
            <a:endParaRPr lang="en-IN" altLang="en-US" sz="2400" b="1">
              <a:latin typeface="Calibri" panose="020F0502020204030204"/>
              <a:cs typeface="Calibri" panose="020F0502020204030204"/>
            </a:endParaRPr>
          </a:p>
          <a:p>
            <a:pPr marL="354965" indent="-342900">
              <a:lnSpc>
                <a:spcPct val="100000"/>
              </a:lnSpc>
              <a:spcBef>
                <a:spcPts val="1080"/>
              </a:spcBef>
              <a:buFont typeface="Arial" panose="020B0604020202020204" pitchFamily="34" charset="0"/>
              <a:buChar char="•"/>
              <a:tabLst>
                <a:tab pos="310515" algn="l"/>
                <a:tab pos="311150" algn="l"/>
              </a:tabLst>
            </a:pPr>
            <a:r>
              <a:rPr lang="en-US" altLang="en-US" sz="2000">
                <a:latin typeface="Calibri" panose="020F0502020204030204"/>
                <a:cs typeface="Calibri" panose="020F0502020204030204"/>
              </a:rPr>
              <a:t>Extracts text from receipt images using OCR</a:t>
            </a:r>
            <a:r>
              <a:rPr lang="en-IN" altLang="en-US" sz="2000">
                <a:latin typeface="Calibri" panose="020F0502020204030204"/>
                <a:cs typeface="Calibri" panose="020F0502020204030204"/>
              </a:rPr>
              <a:t>.</a:t>
            </a:r>
            <a:endParaRPr lang="en-IN" altLang="en-US" sz="2000">
              <a:latin typeface="Calibri" panose="020F0502020204030204"/>
              <a:cs typeface="Calibri" panose="020F0502020204030204"/>
            </a:endParaRPr>
          </a:p>
        </p:txBody>
      </p:sp>
      <p:pic>
        <p:nvPicPr>
          <p:cNvPr id="9" name="Picture 8"/>
          <p:cNvPicPr/>
          <p:nvPr/>
        </p:nvPicPr>
        <p:blipFill>
          <a:blip r:embed="rId1"/>
          <a:stretch>
            <a:fillRect/>
          </a:stretch>
        </p:blipFill>
        <p:spPr>
          <a:xfrm>
            <a:off x="1752600" y="2514600"/>
            <a:ext cx="5520055" cy="32467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6102</Words>
  <Application>WPS Presentation</Application>
  <PresentationFormat>On-screen Show (4:3)</PresentationFormat>
  <Paragraphs>251</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Calibri</vt:lpstr>
      <vt:lpstr>Lucida Sans Unicode</vt:lpstr>
      <vt:lpstr>Microsoft YaHei</vt:lpstr>
      <vt:lpstr>Arial Unicode MS</vt:lpstr>
      <vt:lpstr>Wingdings</vt:lpstr>
      <vt:lpstr>Calibri</vt:lpstr>
      <vt:lpstr>Office Theme</vt:lpstr>
      <vt:lpstr>Introduction to  Robotic Process Automation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Functional Description</vt:lpstr>
      <vt:lpstr>Table Design</vt:lpstr>
      <vt:lpstr>Process Design</vt:lpstr>
      <vt:lpstr>Implementation</vt:lpstr>
      <vt:lpstr>Implementation</vt:lpstr>
      <vt:lpstr>Testing</vt:lpstr>
      <vt:lpstr>Conclusions</vt:lpstr>
      <vt:lpstr>Future Enhancement</vt:lpstr>
      <vt:lpstr>IEEE Paper</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 Process Automation</dc:title>
  <dc:creator/>
  <cp:lastModifiedBy>infan</cp:lastModifiedBy>
  <cp:revision>5</cp:revision>
  <dcterms:created xsi:type="dcterms:W3CDTF">2024-11-21T16:12:00Z</dcterms:created>
  <dcterms:modified xsi:type="dcterms:W3CDTF">2024-11-22T06:45:45Z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8F86EE06689940888D61C14A30381747_13</vt:lpwstr>
  </property>
  <property fmtid="{D5CDD505-2E9C-101B-9397-08002B2CF9AE}" pid="4" name="KSOProductBuildVer">
    <vt:lpwstr>1033-12.2.0.18911</vt:lpwstr>
  </property>
</Properties>
</file>