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7772400" cx="100584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C2A31-2942-4E99-9ECF-BB757B9F38D7}">
  <a:tblStyle styleId="{DA5C2A31-2942-4E99-9ECF-BB757B9F3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fe735_0_0:notes"/>
          <p:cNvSpPr/>
          <p:nvPr>
            <p:ph idx="2" type="sldImg"/>
          </p:nvPr>
        </p:nvSpPr>
        <p:spPr>
          <a:xfrm>
            <a:off x="1210464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fe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ff2129f3d_0_490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ff2129f3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ff2129f3d_0_51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ff2129f3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f2129f3d_0_531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f2129f3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fc9b17e99_0_0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fc9b17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ff2129f3d_0_536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ff2129f3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fc9b17e99_0_89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fc9b17e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fc9b17e99_0_7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fc9b17e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c9b17e99_0_63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c9b17e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c9b17e99_0_36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fc9b17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fc9b17e99_0_42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fc9b17e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ff2129f3d_0_49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ff2129f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c9b17e99_0_4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fc9b17e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fc9b17e99_0_56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fc9b17e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fc9b17e99_0_82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fc9b17e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f2129f3d_0_375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f2129f3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ff2129f3d_0_395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ff2129f3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ff2129f3d_0_406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ff2129f3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ff2129f3d_0_504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ff2129f3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f2129f3d_0_499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ff2129f3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fc9b17e99_0_5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fc9b17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ff2129f3d_0_526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ff2129f3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564705" y="7"/>
            <a:ext cx="4493700" cy="3101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603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80721" y="895"/>
            <a:ext cx="2475399" cy="1578042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95934" y="895"/>
            <a:ext cx="2475399" cy="1578042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763215" y="7689"/>
            <a:ext cx="2036411" cy="1136493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208058" y="6373642"/>
            <a:ext cx="2627885" cy="1398881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19202" y="6128541"/>
            <a:ext cx="3075000" cy="1637006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044573" y="2754504"/>
            <a:ext cx="5897400" cy="2188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044570" y="5157661"/>
            <a:ext cx="5897400" cy="789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6126000" y="4282602"/>
            <a:ext cx="3932400" cy="3489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6555421" y="6225137"/>
            <a:ext cx="2773136" cy="154764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19202" y="3"/>
            <a:ext cx="3075000" cy="1637006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524435" y="2091151"/>
            <a:ext cx="7009500" cy="2085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524435" y="4327596"/>
            <a:ext cx="7009500" cy="968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5232900" y="3489760"/>
            <a:ext cx="4825500" cy="4282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153403" y="5985685"/>
            <a:ext cx="3201092" cy="1786634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19202" y="3"/>
            <a:ext cx="3075000" cy="1637006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077552" y="2638551"/>
            <a:ext cx="5915400" cy="24873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901065" y="3008207"/>
            <a:ext cx="82563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901065" y="3008207"/>
            <a:ext cx="40548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102543" y="3008207"/>
            <a:ext cx="40548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901065" y="1277796"/>
            <a:ext cx="4080000" cy="2089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913770" y="3504342"/>
            <a:ext cx="4080000" cy="3203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4266084"/>
            <a:ext cx="8106000" cy="3501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941381" y="2348437"/>
            <a:ext cx="6116700" cy="542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81630" y="-305"/>
            <a:ext cx="2476493" cy="157668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8289" y="6833434"/>
            <a:ext cx="1752592" cy="9324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6474850" y="1878"/>
            <a:ext cx="3583156" cy="1906301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3100" lIns="113100" spcFirstLastPara="1" rIns="113100" wrap="square" tIns="113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533322" y="1966176"/>
            <a:ext cx="7003500" cy="3837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901065" y="1277796"/>
            <a:ext cx="7066500" cy="1065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901065" y="2343280"/>
            <a:ext cx="6445800" cy="594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901065" y="3727987"/>
            <a:ext cx="6445800" cy="3166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4" y="4268133"/>
            <a:ext cx="8107500" cy="35043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940800" y="2343280"/>
            <a:ext cx="6117600" cy="5429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23547" y="311667"/>
            <a:ext cx="9611100" cy="7149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60828" y="6291511"/>
            <a:ext cx="8156700" cy="9144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229807" y="6865988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675000" y="691875"/>
            <a:ext cx="8708400" cy="6414000"/>
            <a:chOff x="675000" y="691875"/>
            <a:chExt cx="8708400" cy="6414000"/>
          </a:xfrm>
        </p:grpSpPr>
        <p:grpSp>
          <p:nvGrpSpPr>
            <p:cNvPr id="129" name="Google Shape;129;p13"/>
            <p:cNvGrpSpPr/>
            <p:nvPr/>
          </p:nvGrpSpPr>
          <p:grpSpPr>
            <a:xfrm>
              <a:off x="675000" y="691875"/>
              <a:ext cx="8708400" cy="6414000"/>
              <a:chOff x="675000" y="691875"/>
              <a:chExt cx="8708400" cy="64140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675000" y="691875"/>
                <a:ext cx="8708400" cy="35847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75000" y="4035075"/>
                <a:ext cx="8708400" cy="307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2" name="Google Shape;132;p13"/>
              <p:cNvCxnSpPr/>
              <p:nvPr/>
            </p:nvCxnSpPr>
            <p:spPr>
              <a:xfrm>
                <a:off x="684525" y="4035066"/>
                <a:ext cx="86892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3" name="Google Shape;133;p13"/>
            <p:cNvCxnSpPr/>
            <p:nvPr/>
          </p:nvCxnSpPr>
          <p:spPr>
            <a:xfrm>
              <a:off x="4786350" y="6159150"/>
              <a:ext cx="485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13"/>
          <p:cNvSpPr txBox="1"/>
          <p:nvPr>
            <p:ph idx="4294967295" type="body"/>
          </p:nvPr>
        </p:nvSpPr>
        <p:spPr>
          <a:xfrm>
            <a:off x="1011450" y="1849125"/>
            <a:ext cx="8035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MIT Applied Data Science Program 2023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1011450" y="2682900"/>
            <a:ext cx="8035500" cy="1133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80"/>
              <a:t>Facial Emotion Detection</a:t>
            </a:r>
            <a:endParaRPr b="1" sz="5280">
              <a:solidFill>
                <a:schemeClr val="lt1"/>
              </a:solidFill>
            </a:endParaRPr>
          </a:p>
        </p:txBody>
      </p:sp>
      <p:sp>
        <p:nvSpPr>
          <p:cNvPr id="136" name="Google Shape;136;p13"/>
          <p:cNvSpPr txBox="1"/>
          <p:nvPr>
            <p:ph idx="4294967295" type="body"/>
          </p:nvPr>
        </p:nvSpPr>
        <p:spPr>
          <a:xfrm>
            <a:off x="1011450" y="4495688"/>
            <a:ext cx="8035500" cy="981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Capstone Project Live Presentations</a:t>
            </a:r>
            <a:endParaRPr b="1" sz="2900"/>
          </a:p>
        </p:txBody>
      </p:sp>
      <p:sp>
        <p:nvSpPr>
          <p:cNvPr id="137" name="Google Shape;137;p13"/>
          <p:cNvSpPr txBox="1"/>
          <p:nvPr>
            <p:ph idx="4294967295" type="body"/>
          </p:nvPr>
        </p:nvSpPr>
        <p:spPr>
          <a:xfrm>
            <a:off x="1011450" y="6338445"/>
            <a:ext cx="8035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Presented By Jayani Imalka • October 22 2023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60803" y="79632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various techniques and their relative performance</a:t>
            </a:r>
            <a:endParaRPr b="1"/>
          </a:p>
        </p:txBody>
      </p:sp>
      <p:graphicFrame>
        <p:nvGraphicFramePr>
          <p:cNvPr id="210" name="Google Shape;210;p22"/>
          <p:cNvGraphicFramePr/>
          <p:nvPr/>
        </p:nvGraphicFramePr>
        <p:xfrm>
          <a:off x="860800" y="245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{DA5C2A31-2942-4E99-9ECF-BB757B9F38D7}</a:tableStyleId>
              </a:tblPr>
              <a:tblGrid>
                <a:gridCol w="1723000"/>
                <a:gridCol w="1126900"/>
                <a:gridCol w="1424950"/>
                <a:gridCol w="1424950"/>
                <a:gridCol w="1424950"/>
                <a:gridCol w="1424950"/>
              </a:tblGrid>
              <a:tr h="8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Model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Color Mode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Training Accuracy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Validation Accuracy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Testing Accuracy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980000"/>
                          </a:solidFill>
                        </a:rPr>
                        <a:t>Training Time</a:t>
                      </a:r>
                      <a:endParaRPr b="1" sz="19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980000"/>
                          </a:solidFill>
                        </a:rPr>
                        <a:t>(1st epoch)</a:t>
                      </a:r>
                      <a:endParaRPr b="1" sz="1500">
                        <a:solidFill>
                          <a:srgbClr val="98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98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Base CNN 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(Relu)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Grayscale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82.54%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70.83%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79.69%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22s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399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RGB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87.23%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71.53%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78.12%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33s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62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Second CNN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(LeakyReLU)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Grayscale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71.26%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73.50%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78.12%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25s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56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RGB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69.93%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74.50%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78.12%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30s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56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Complex CNN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(Relu) 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Grayscale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77.91%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71.33%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71.88%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19s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VGG 16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RGB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48.29%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54.73%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46.09%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43s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ResNet V2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RGB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38.94%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20.47%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25.78%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53s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  <a:tr h="56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EfficientNet</a:t>
                      </a:r>
                      <a:endParaRPr b="1"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RGB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26.55%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24.43%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25.00%</a:t>
                      </a:r>
                      <a:endParaRPr sz="17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59s</a:t>
                      </a:r>
                      <a:endParaRPr sz="17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11" name="Google Shape;211;p22"/>
          <p:cNvSpPr/>
          <p:nvPr/>
        </p:nvSpPr>
        <p:spPr>
          <a:xfrm>
            <a:off x="2185750" y="3706600"/>
            <a:ext cx="6763500" cy="5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901040" y="88802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Final Model Solution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901075" y="2124600"/>
            <a:ext cx="8256300" cy="4582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Base CNN for RGB color mode was able to classify images of </a:t>
            </a:r>
            <a:r>
              <a:rPr b="1" lang="en" sz="2500"/>
              <a:t>Happy</a:t>
            </a:r>
            <a:r>
              <a:rPr lang="en" sz="2500"/>
              <a:t> emotion and </a:t>
            </a:r>
            <a:r>
              <a:rPr b="1" lang="en" sz="2500"/>
              <a:t>Surprise</a:t>
            </a:r>
            <a:r>
              <a:rPr lang="en" sz="2500"/>
              <a:t> emotion with a good performance regardless of class imbalance present (On average  93% happy images and </a:t>
            </a:r>
            <a:r>
              <a:rPr lang="en" sz="2500"/>
              <a:t>90% of s</a:t>
            </a:r>
            <a:r>
              <a:rPr lang="en" sz="2500"/>
              <a:t>urprise images </a:t>
            </a:r>
            <a:r>
              <a:rPr lang="en" sz="2500"/>
              <a:t>classified correctly</a:t>
            </a:r>
            <a:r>
              <a:rPr lang="en" sz="2500"/>
              <a:t>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model is majorly </a:t>
            </a:r>
            <a:r>
              <a:rPr b="1" lang="en" sz="2500"/>
              <a:t>confused between Neutral and Sad</a:t>
            </a:r>
            <a:r>
              <a:rPr lang="en" sz="2500"/>
              <a:t> emotions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</a:t>
            </a:r>
            <a:r>
              <a:rPr lang="en" sz="2500"/>
              <a:t>erformance of Neutral and Sad classes must be further improved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Overall, the model appears to perform well for some classes but may need improvement before implementation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901065" y="88802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Insights</a:t>
            </a:r>
            <a:endParaRPr b="1" sz="50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901075" y="2170475"/>
            <a:ext cx="8256300" cy="5181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77500" lnSpcReduction="20000"/>
          </a:bodyPr>
          <a:lstStyle/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b="1" lang="en" sz="3129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this particular dataset, simple models gave higher accuracy.</a:t>
            </a:r>
            <a:endParaRPr b="1" sz="3129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b="1" lang="en" sz="3129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the model complexity increases model </a:t>
            </a:r>
            <a:r>
              <a:rPr b="1" lang="en" sz="3129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b="1" lang="en" sz="3129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decreased.</a:t>
            </a:r>
            <a:endParaRPr b="1" sz="3129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b="1" lang="en" sz="3129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 the best performing model shown overfitting, to overcome it is recommended to </a:t>
            </a:r>
            <a:endParaRPr b="1" sz="3129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 several data augmentation more suitable for the dataset such as random rotations, translations, flips, and zooms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early stopping 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Further reduce Model Complexity by reducing the number of convolutional layers and filters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 Regularization Techniques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901075" y="865625"/>
            <a:ext cx="88278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Conclusions and Recommendations</a:t>
            </a:r>
            <a:endParaRPr sz="4000"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901050" y="2078750"/>
            <a:ext cx="8256300" cy="5296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92500" lnSpcReduction="20000"/>
          </a:bodyPr>
          <a:lstStyle/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Solution model must be further improved as it  learns to perform well on the training data but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fails to generalize to unseen data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It is important to address the class imbalance of the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Model is tested only for original black and white images,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hence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 it is recommended to run the model over images collected from different lighting conditions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To overcome  poor performance of Transfer Learning models  it is recommended to build own architecture on top of each models' Transfer layers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the model complexity increases execution time also increased hense we can conclude that the selected model is both efficient and accurate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901050" y="635824"/>
            <a:ext cx="8256300" cy="1236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</a:t>
            </a:r>
            <a:r>
              <a:rPr b="1" lang="en" sz="4000"/>
              <a:t>mplementing the solution</a:t>
            </a:r>
            <a:endParaRPr b="1" sz="4000"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901050" y="1551425"/>
            <a:ext cx="8256300" cy="596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Rough cost estimate for deploying the  CNN model</a:t>
            </a:r>
            <a:endParaRPr b="1" sz="2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(For deploying a small-sized CNN model: 5.85MB)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Infrastructure Costs 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4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3"/>
              <a:buFont typeface="Roboto"/>
              <a:buAutoNum type="alphaLcPeriod"/>
            </a:pPr>
            <a:r>
              <a:rPr lang="en" sz="1762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cost-effective option could be an AWS EC2 instance like a t2.micro (1 vCPU, 1GB RAM) - $8.39 per month</a:t>
            </a:r>
            <a:endParaRPr sz="17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Transfer Costs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4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3"/>
              <a:buFont typeface="Roboto"/>
              <a:buAutoNum type="alphaLcPeriod"/>
            </a:pPr>
            <a:r>
              <a:rPr lang="en" sz="17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vary depending on the amount of data transferred</a:t>
            </a:r>
            <a:endParaRPr sz="17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Storage Costs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4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3"/>
              <a:buFont typeface="Roboto"/>
              <a:buAutoNum type="alphaLcPeriod"/>
            </a:pPr>
            <a:r>
              <a:rPr lang="en" sz="1762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Storing the model in Amazon S3 - $0.01 per month</a:t>
            </a:r>
            <a:endParaRPr sz="17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Software Costs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4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3"/>
              <a:buFont typeface="Roboto"/>
              <a:buAutoNum type="alphaLcPeriod"/>
            </a:pPr>
            <a:r>
              <a:rPr lang="en" sz="1762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Specific deployment software, TensorFlow Serving or Docker containers</a:t>
            </a:r>
            <a:endParaRPr sz="17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Personnel Costs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4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3"/>
              <a:buFont typeface="Roboto"/>
              <a:buAutoNum type="alphaLcPeriod"/>
            </a:pPr>
            <a:r>
              <a:rPr lang="en" sz="1762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Salaries of DevOps engineers, data scientists, or ML engineers </a:t>
            </a:r>
            <a:endParaRPr sz="17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Scaling and Redundancy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Maintenance and Support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24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Roboto"/>
              <a:buAutoNum type="arabicPeriod"/>
            </a:pPr>
            <a:r>
              <a:rPr b="1" lang="en" sz="1962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Costs</a:t>
            </a:r>
            <a:endParaRPr b="1" sz="1962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901065" y="77337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Potential benefits of CNN model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176200" y="1803600"/>
            <a:ext cx="8256300" cy="5968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High Accuracy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Automatic Feature Extraction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 Processing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Multimodal Recognition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Wide Range of Applications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Healthcare, Human-Computer Interaction, Market Research, Security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Accessibility and Inclusivity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Emotion Understanding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Personalization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Data-Driven Insights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Enhanced Security</a:t>
            </a:r>
            <a:endParaRPr b="1" sz="2200">
              <a:solidFill>
                <a:srgbClr val="00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access control, fraud detection, identity verification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Roboto"/>
              <a:buAutoNum type="arabicPeriod"/>
            </a:pPr>
            <a:r>
              <a:rPr b="1" lang="en" sz="220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Human-Robot Interaction</a:t>
            </a:r>
            <a:endParaRPr b="1" sz="2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2077552" y="2638551"/>
            <a:ext cx="5915400" cy="24873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7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077552" y="2638551"/>
            <a:ext cx="5915400" cy="24873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endParaRPr b="1" sz="6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Solution Code Highlights</a:t>
            </a:r>
            <a:endParaRPr b="1" sz="3900"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901065" y="3008207"/>
            <a:ext cx="82563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75" y="3008200"/>
            <a:ext cx="8160700" cy="297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717640" y="49017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Solution Code Highlights contd.,</a:t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901065" y="3008207"/>
            <a:ext cx="82563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" y="1600125"/>
            <a:ext cx="89535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901065" y="71254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Problem Definition</a:t>
            </a:r>
            <a:endParaRPr b="1" sz="5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901075" y="1895325"/>
            <a:ext cx="8256300" cy="5388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85000" lnSpcReduction="10000"/>
          </a:bodyPr>
          <a:lstStyle/>
          <a:p>
            <a:pPr indent="-3891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4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Facial emotion detection is an important topic in the fields of computer vision and artificial intelligence</a:t>
            </a:r>
            <a:endParaRPr sz="2974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913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2974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plays a crucial role in understanding human behavior when interact with machines</a:t>
            </a:r>
            <a:endParaRPr sz="2974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248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55% of communication of sentiment takes place through facial expressions and other visual cues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913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2974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 Areas:</a:t>
            </a:r>
            <a:endParaRPr sz="2974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Human-computer interactions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Enhancing healthcare and mental health services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■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Autism Spectrum Disorder (ASD) Diagnosis, telemedicine and virtual therapy sessions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Various industries and domains where emotions play a significant role. 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Virtual Reality (VR) and Augmented Reality (AR)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driver </a:t>
            </a: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assistance</a:t>
            </a: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systems (ADASs)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Gaming and Entertainment</a:t>
            </a:r>
            <a:endParaRPr sz="2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38" y="1421113"/>
            <a:ext cx="6200775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901075" y="366825"/>
            <a:ext cx="807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 Code Highlights contd.,</a:t>
            </a:r>
            <a:endParaRPr b="1" sz="3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75" y="2315175"/>
            <a:ext cx="64389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901075" y="824025"/>
            <a:ext cx="807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 Code Highlights contd.,</a:t>
            </a:r>
            <a:endParaRPr b="1" sz="3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901028" y="55222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Classification Report &amp; Confusion Matrix</a:t>
            </a:r>
            <a:endParaRPr b="1" sz="3300"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50" y="1534663"/>
            <a:ext cx="6543675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901065" y="1002671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Objective</a:t>
            </a:r>
            <a:endParaRPr b="1" sz="5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01075" y="2560225"/>
            <a:ext cx="8256300" cy="414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Accurately predict facial emotions using deep learning techniques</a:t>
            </a:r>
            <a:endParaRPr b="1"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multi-class classification algorithm 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4 different classes of the Facial Emotions: Happy, Sad, Neutral and Surprise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901040" y="97974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</a:t>
            </a:r>
            <a:r>
              <a:rPr b="1" lang="en" sz="5000"/>
              <a:t>he Dataset</a:t>
            </a:r>
            <a:endParaRPr b="1" sz="5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901075" y="2606075"/>
            <a:ext cx="8256300" cy="463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700"/>
              <a:buFont typeface="Roboto"/>
              <a:buChar char="●"/>
            </a:pPr>
            <a:r>
              <a:rPr lang="en" sz="2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set consists of 3 folders</a:t>
            </a:r>
            <a:endParaRPr sz="2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'</a:t>
            </a: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test'</a:t>
            </a: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'</a:t>
            </a: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', and '</a:t>
            </a: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'. 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700"/>
              <a:buFont typeface="Roboto"/>
              <a:buChar char="●"/>
            </a:pPr>
            <a:r>
              <a:rPr lang="en" sz="2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of these folders has four subfolders with i</a:t>
            </a:r>
            <a:r>
              <a:rPr lang="en" sz="2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mages of people who have facial expressions of</a:t>
            </a:r>
            <a:endParaRPr sz="2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○"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Happy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○"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Sad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○"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Surprise</a:t>
            </a:r>
            <a:endParaRPr b="1"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○"/>
            </a:pPr>
            <a:r>
              <a:rPr b="1" lang="en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Neutral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974" y="4510000"/>
            <a:ext cx="2565250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075" y="5200825"/>
            <a:ext cx="2565251" cy="83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588" y="6502250"/>
            <a:ext cx="2625411" cy="8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625" y="5909025"/>
            <a:ext cx="2529310" cy="8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3721875" y="3248763"/>
            <a:ext cx="3118200" cy="734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721875" y="2514375"/>
            <a:ext cx="3118200" cy="734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721875" y="1872400"/>
            <a:ext cx="3072300" cy="734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901050" y="744849"/>
            <a:ext cx="8256300" cy="993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Solution Approach</a:t>
            </a:r>
            <a:endParaRPr b="1" sz="4800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901050" y="1738150"/>
            <a:ext cx="8759400" cy="5919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97">
                <a:solidFill>
                  <a:srgbClr val="980000"/>
                </a:solidFill>
              </a:rPr>
              <a:t>Data Exploration</a:t>
            </a:r>
            <a:endParaRPr b="1" sz="12597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597">
                <a:solidFill>
                  <a:srgbClr val="980000"/>
                </a:solidFill>
              </a:rPr>
              <a:t>Preprocessing</a:t>
            </a:r>
            <a:endParaRPr b="1" sz="12597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597">
                <a:solidFill>
                  <a:srgbClr val="980000"/>
                </a:solidFill>
              </a:rPr>
              <a:t>Model Building</a:t>
            </a:r>
            <a:r>
              <a:rPr b="1" lang="en" sz="12597"/>
              <a:t> </a:t>
            </a:r>
            <a:endParaRPr b="1" sz="12597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1420"/>
              <a:t>1. CNN</a:t>
            </a:r>
            <a:endParaRPr b="1" i="1" sz="11420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74"/>
              <a:t>     </a:t>
            </a:r>
            <a:r>
              <a:rPr b="1" lang="en" sz="11574"/>
              <a:t>Base NN                     Second NN             Complex NN</a:t>
            </a:r>
            <a:endParaRPr b="1" sz="9574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8374"/>
              <a:t>(</a:t>
            </a:r>
            <a:r>
              <a:rPr lang="en" sz="8374"/>
              <a:t>Gray Scale, RGB)                             (Gray Scale,  RGB)                        (</a:t>
            </a:r>
            <a:r>
              <a:rPr lang="en" sz="8374"/>
              <a:t>Gray Scale)</a:t>
            </a:r>
            <a:endParaRPr sz="8374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1574"/>
              <a:t>2. Transfer Learning Models</a:t>
            </a:r>
            <a:endParaRPr b="1" i="1" sz="11574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i="1" sz="7574"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574"/>
              <a:t>VGG 16 Model    ResNet V2 Model    EfficientNet Model</a:t>
            </a:r>
            <a:endParaRPr b="1" sz="8251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 flipH="1" rot="10800000">
            <a:off x="1979400" y="4234050"/>
            <a:ext cx="6648900" cy="22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1994900" y="4242025"/>
            <a:ext cx="300" cy="336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/>
          <p:nvPr/>
        </p:nvCxnSpPr>
        <p:spPr>
          <a:xfrm flipH="1">
            <a:off x="5347625" y="4264950"/>
            <a:ext cx="2100" cy="31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/>
          <p:nvPr/>
        </p:nvCxnSpPr>
        <p:spPr>
          <a:xfrm flipH="1">
            <a:off x="8605125" y="4211000"/>
            <a:ext cx="300" cy="321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2139900" y="6205700"/>
            <a:ext cx="6442500" cy="22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2155400" y="6228625"/>
            <a:ext cx="22800" cy="36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5337275" y="6205700"/>
            <a:ext cx="22800" cy="36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8548175" y="6228625"/>
            <a:ext cx="22800" cy="36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 Exploration</a:t>
            </a:r>
            <a:endParaRPr b="1" sz="5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194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Distribution of Classes</a:t>
            </a:r>
            <a:endParaRPr b="1" sz="2194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901065" y="3008207"/>
            <a:ext cx="4054800" cy="3699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700"/>
              <a:t>Training Dataset</a:t>
            </a:r>
            <a:endParaRPr b="1" sz="2700"/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19224"/>
          <a:stretch/>
        </p:blipFill>
        <p:spPr>
          <a:xfrm>
            <a:off x="994100" y="3775400"/>
            <a:ext cx="6602524" cy="33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7734175" y="4085000"/>
            <a:ext cx="20865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Images in each sub folder in training dataset 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happy:  3976 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sad:  3982 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neutral:  3978 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surprise:  3173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Data Exploration</a:t>
            </a:r>
            <a:endParaRPr b="1" sz="5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2194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Distribution of Classes</a:t>
            </a:r>
            <a:endParaRPr b="1" sz="5000"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901075" y="2862525"/>
            <a:ext cx="8256300" cy="3845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700"/>
              <a:t>Validation Dataset</a:t>
            </a:r>
            <a:endParaRPr b="1" sz="27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00" y="3453150"/>
            <a:ext cx="6895416" cy="35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7595825" y="3637825"/>
            <a:ext cx="20643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Images in each sub folder in validation dataset 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happy: 1825 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sad: 1139 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neutral: 1216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50"/>
              <a:buFont typeface="Roboto"/>
              <a:buChar char="●"/>
            </a:pPr>
            <a:r>
              <a:rPr lang="en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surprise: 797</a:t>
            </a:r>
            <a:endParaRPr sz="18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901065" y="127779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Preprocessing</a:t>
            </a:r>
            <a:endParaRPr b="1" sz="5000"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901075" y="2720199"/>
            <a:ext cx="8256300" cy="3987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</a:t>
            </a:r>
            <a:r>
              <a:rPr lang="en" sz="3000"/>
              <a:t>ormalization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Data augmentation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Flipping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Brightness	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Shear 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901065" y="819246"/>
            <a:ext cx="8256300" cy="144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Model Building </a:t>
            </a:r>
            <a:r>
              <a:rPr b="1" lang="en" sz="5000"/>
              <a:t>Key Findings</a:t>
            </a:r>
            <a:endParaRPr b="1" sz="50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901075" y="2147525"/>
            <a:ext cx="8256300" cy="5089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fontScale="77500"/>
          </a:bodyPr>
          <a:lstStyle/>
          <a:p>
            <a:pPr indent="-3713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Visualizing subsets of data helped to identify unique features lead to </a:t>
            </a:r>
            <a:r>
              <a:rPr lang="en" sz="2900"/>
              <a:t>differentiate</a:t>
            </a:r>
            <a:r>
              <a:rPr lang="en" sz="2900"/>
              <a:t> images among classes</a:t>
            </a:r>
            <a:endParaRPr sz="2900"/>
          </a:p>
          <a:p>
            <a:pPr indent="-3713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Base model shown the best performance with a 87% training accuracy &amp; 78% testing accuracy for RGB color mode but still shown overfitting</a:t>
            </a:r>
            <a:endParaRPr sz="2900"/>
          </a:p>
          <a:p>
            <a:pPr indent="-3713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Second CNN model shown an unusual behaviour which validation accuracy is higher than training accuracy in both rgb and grayscale color modes</a:t>
            </a:r>
            <a:endParaRPr sz="2900"/>
          </a:p>
          <a:p>
            <a:pPr indent="-3713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Transfer learning models </a:t>
            </a:r>
            <a:r>
              <a:rPr lang="en" sz="2900"/>
              <a:t>surprisingly</a:t>
            </a:r>
            <a:r>
              <a:rPr lang="en" sz="2900"/>
              <a:t> reflected a poor behaviour</a:t>
            </a:r>
            <a:endParaRPr sz="2900"/>
          </a:p>
          <a:p>
            <a:pPr indent="-3713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Complex CNN close to large transfer learning models </a:t>
            </a:r>
            <a:r>
              <a:rPr lang="en" sz="2900"/>
              <a:t>performed</a:t>
            </a:r>
            <a:r>
              <a:rPr lang="en" sz="2900"/>
              <a:t> better than all the transfer learning models developed here but still failed to surpass the base model performance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