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3BEE-A72C-3325-EE6D-52A4CBDDE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7902D-19CC-0541-C530-AA21F0E41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4426-EC9B-DD60-949B-D0CE0BA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CA64-9755-DE9C-1E0B-0F34DEC0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3093-5A4B-95E0-C7C3-E7C78B95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83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97F5-8815-7911-063C-6600B1A0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83DAD-78FC-4D74-3787-1747003DC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2EE4-B35A-212D-DCA3-E1F9C28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1F5A-4B60-3558-615F-5CEF09AC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557A-37BF-D1DC-E000-4F36162F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2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C6FDC-3FC4-9AC2-79FA-170EA0952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6B281-7D14-5B9A-5A65-C24A5251F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28F0-B9EF-8123-C742-C2ED26E8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7A7B-4CC9-4946-3CAB-A03A5A05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FA5-8634-99A3-8499-C126BCE2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3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0D02-E8D5-5B60-16B7-1D657858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A8D2-993C-D059-CD72-73CA6305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7BE-C435-53B9-5641-2932F338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1D2F-C672-1A9E-38D5-9768A6CE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5F5F-E242-8661-1B8D-D8677639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8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6625-FE55-917A-0F6D-24D88D2E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AF97-EF75-2819-C93C-464385A3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1FBF-D8E8-2053-D8D7-5D6558E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3FED-9A82-8F52-EABF-6C97FB93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44D6-101E-4664-6F15-49FEEF65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6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BDFF-737D-6781-6D89-6100238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4B57-A066-1F80-DCB7-967EF5E1D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65F61-03C1-B9B0-863F-7B1E5FAB4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04FA-C1B6-BF5B-34E9-D663FB13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EBC39-56F7-3F0A-6EC2-6BD65CB1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8088-6E15-FD0A-28BB-3C2EC498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4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9045-434A-B6E9-F26D-9CBC6EC0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F9FC-95DB-AF00-DF71-89A3DFB7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1E11-88B2-FFED-7A63-306EFC57E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7EB0B-9B9F-537F-399D-A2F91161F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1BBC5-9BDF-A81B-12B1-A63F1D00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4AED6-9BF4-149C-2EB8-80822199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84F59-11B9-BA75-3765-A8086138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D22FE-F36F-1051-1D8F-292906F0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0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FFC6-ADE2-A226-3235-D68DAF1D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479E2-EF1E-3B19-5C00-268B0F4A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40FAE-8019-A282-24EB-3C0ECDCE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A88DC-3B97-727F-3683-B275FBF3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3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E9BDC-F90A-0B5E-58FE-C75EDAD1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12645-432C-38E1-6041-DE805333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511C1-15C8-EF76-06E2-E7BB5793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DC6-045C-1D52-E4FF-DA428BB6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7AB1-19BA-5018-0447-08D00E5B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57F1C-1546-575E-8ABE-D6AB0A0F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92C9-55D6-BD00-9421-E5B27038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5F01-AC5E-C85B-9176-7B5ECB13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834A-8B0E-3B85-F25F-1513378F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2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2FC1-650B-A25B-68AC-23979397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FD091-C917-4FEC-1539-2C72EFA5B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5E425-FF03-8EDA-CF31-F61C47C42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E8EB3-E754-CC27-E4BA-57D78F54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3FAB8-75A5-3CAA-4057-FD9C8516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A78D-C0FA-391E-2015-B2ED2D64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1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F4672-34A8-2B03-8A89-9D98B444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8F2D7-D1AC-C2FC-C305-8391C09D1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3C17-D93D-3794-614E-1BB5EFA6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16CB-7C4F-E1B7-C690-0CDCA18EE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08AC-29B6-774C-6A73-2C4EAB8E9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8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arcifey/using-crows-foot-notation-in-an-erd-2910fff5dd05" TargetMode="External"/><Relationship Id="rId2" Type="http://schemas.openxmlformats.org/officeDocument/2006/relationships/hyperlink" Target="https://medium.com/@callista.m.azizah/crows-foot-erd-for-beginners-a-tutorial-1effc8a326c6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utejakanuri.medium.com/the-three-pillars-of-data-modeling-conceptual-logical-and-physical-models-d9365233985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0BEBD0-D8D1-61C6-4473-DFD8E5075536}"/>
              </a:ext>
            </a:extLst>
          </p:cNvPr>
          <p:cNvSpPr/>
          <p:nvPr/>
        </p:nvSpPr>
        <p:spPr>
          <a:xfrm>
            <a:off x="1422400" y="702733"/>
            <a:ext cx="2607733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5FA59-1C21-DA2B-23E9-78C12A07108B}"/>
              </a:ext>
            </a:extLst>
          </p:cNvPr>
          <p:cNvSpPr/>
          <p:nvPr/>
        </p:nvSpPr>
        <p:spPr>
          <a:xfrm>
            <a:off x="4851400" y="770467"/>
            <a:ext cx="2607733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RDBMS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01764-AD67-0150-78B2-BA359E6D37DC}"/>
              </a:ext>
            </a:extLst>
          </p:cNvPr>
          <p:cNvSpPr/>
          <p:nvPr/>
        </p:nvSpPr>
        <p:spPr>
          <a:xfrm>
            <a:off x="7907867" y="846667"/>
            <a:ext cx="2607733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NoSql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FF962-3158-057B-62CC-50434D941AFD}"/>
              </a:ext>
            </a:extLst>
          </p:cNvPr>
          <p:cNvSpPr txBox="1"/>
          <p:nvPr/>
        </p:nvSpPr>
        <p:spPr>
          <a:xfrm>
            <a:off x="3784600" y="2667000"/>
            <a:ext cx="55541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Modelling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Conceptual</a:t>
            </a:r>
          </a:p>
          <a:p>
            <a:pPr marL="342900" indent="-342900">
              <a:buAutoNum type="arabicPeriod"/>
            </a:pPr>
            <a:r>
              <a:rPr lang="en-IN" dirty="0"/>
              <a:t>Logical </a:t>
            </a:r>
          </a:p>
          <a:p>
            <a:pPr marL="342900" indent="-342900">
              <a:buAutoNum type="arabicPeriod"/>
            </a:pPr>
            <a:r>
              <a:rPr lang="en-IN" dirty="0"/>
              <a:t>Physical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lphaLcParenR"/>
            </a:pPr>
            <a:r>
              <a:rPr lang="en-IN" dirty="0"/>
              <a:t>One To One</a:t>
            </a:r>
          </a:p>
          <a:p>
            <a:pPr marL="342900" indent="-342900">
              <a:buAutoNum type="alphaLcParenR"/>
            </a:pPr>
            <a:r>
              <a:rPr lang="en-IN" dirty="0"/>
              <a:t>One To Many</a:t>
            </a:r>
          </a:p>
          <a:p>
            <a:pPr marL="342900" indent="-342900">
              <a:buAutoNum type="alphaLcParenR"/>
            </a:pPr>
            <a:r>
              <a:rPr lang="en-IN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196225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E941F-8B65-7690-4266-5667F5D3B455}"/>
              </a:ext>
            </a:extLst>
          </p:cNvPr>
          <p:cNvSpPr/>
          <p:nvPr/>
        </p:nvSpPr>
        <p:spPr>
          <a:xfrm>
            <a:off x="2616200" y="1921933"/>
            <a:ext cx="1312333" cy="1024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9C3F91-3F28-9452-1FD0-01AFD374D065}"/>
              </a:ext>
            </a:extLst>
          </p:cNvPr>
          <p:cNvSpPr/>
          <p:nvPr/>
        </p:nvSpPr>
        <p:spPr>
          <a:xfrm>
            <a:off x="7027333" y="1934633"/>
            <a:ext cx="1312333" cy="1024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371205-1FE5-6686-2E25-271B949BB454}"/>
              </a:ext>
            </a:extLst>
          </p:cNvPr>
          <p:cNvCxnSpPr>
            <a:stCxn id="2" idx="3"/>
          </p:cNvCxnSpPr>
          <p:nvPr/>
        </p:nvCxnSpPr>
        <p:spPr>
          <a:xfrm flipV="1">
            <a:off x="3928533" y="2434166"/>
            <a:ext cx="28617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547754F-7134-B08F-B2C6-41B2CFEBB5F1}"/>
              </a:ext>
            </a:extLst>
          </p:cNvPr>
          <p:cNvSpPr/>
          <p:nvPr/>
        </p:nvSpPr>
        <p:spPr>
          <a:xfrm>
            <a:off x="6790267" y="2345267"/>
            <a:ext cx="237066" cy="203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B35C1A-AFF4-CD45-B8F0-996EB451829A}"/>
              </a:ext>
            </a:extLst>
          </p:cNvPr>
          <p:cNvCxnSpPr/>
          <p:nvPr/>
        </p:nvCxnSpPr>
        <p:spPr>
          <a:xfrm>
            <a:off x="6790267" y="2201333"/>
            <a:ext cx="0" cy="516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3E1881-1DB1-33C9-F00A-F1FF70BC5B37}"/>
              </a:ext>
            </a:extLst>
          </p:cNvPr>
          <p:cNvCxnSpPr/>
          <p:nvPr/>
        </p:nvCxnSpPr>
        <p:spPr>
          <a:xfrm>
            <a:off x="4097867" y="2175932"/>
            <a:ext cx="0" cy="516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10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F83891-133F-91B2-3029-0E5E5ECE5F07}"/>
              </a:ext>
            </a:extLst>
          </p:cNvPr>
          <p:cNvSpPr txBox="1"/>
          <p:nvPr/>
        </p:nvSpPr>
        <p:spPr>
          <a:xfrm>
            <a:off x="558800" y="279400"/>
            <a:ext cx="1077806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Ex1: Try to identify the entities related to </a:t>
            </a:r>
            <a:r>
              <a:rPr lang="en-IN" sz="3200" dirty="0" err="1"/>
              <a:t>makemytrip</a:t>
            </a:r>
            <a:r>
              <a:rPr lang="en-IN" sz="3200" dirty="0"/>
              <a:t> and establish relationship between them using crows foot notation. You should have at least 5 entities.</a:t>
            </a:r>
          </a:p>
          <a:p>
            <a:endParaRPr lang="en-IN" sz="3200" dirty="0"/>
          </a:p>
          <a:p>
            <a:r>
              <a:rPr lang="en-IN" sz="3200" dirty="0"/>
              <a:t>Ex2: Do the same </a:t>
            </a:r>
            <a:r>
              <a:rPr lang="en-IN" sz="3200"/>
              <a:t>for Netflix  </a:t>
            </a:r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Ex3: Create conceptual ERD for MakeMyTrip</a:t>
            </a:r>
          </a:p>
          <a:p>
            <a:endParaRPr lang="en-IN" sz="3200" dirty="0"/>
          </a:p>
          <a:p>
            <a:r>
              <a:rPr lang="en-IN" sz="3200" dirty="0"/>
              <a:t>Ex4: Create logical ERD for MakeMyTrip</a:t>
            </a:r>
          </a:p>
          <a:p>
            <a:endParaRPr lang="en-IN" sz="3200" dirty="0"/>
          </a:p>
          <a:p>
            <a:r>
              <a:rPr lang="en-IN" sz="3200" dirty="0"/>
              <a:t>Ex5:  Create physical  ERD for MakeMyTrip</a:t>
            </a:r>
          </a:p>
          <a:p>
            <a:endParaRPr lang="en-IN" sz="3200" dirty="0"/>
          </a:p>
          <a:p>
            <a:r>
              <a:rPr lang="en-IN" sz="3200" dirty="0"/>
              <a:t>Ex6 : Create </a:t>
            </a:r>
            <a:r>
              <a:rPr lang="en-IN" sz="3200" dirty="0" err="1"/>
              <a:t>makemytrip</a:t>
            </a:r>
            <a:r>
              <a:rPr lang="en-IN" sz="3200" dirty="0"/>
              <a:t> </a:t>
            </a:r>
            <a:r>
              <a:rPr lang="en-IN" sz="3200" dirty="0" err="1"/>
              <a:t>db</a:t>
            </a:r>
            <a:r>
              <a:rPr lang="en-IN" sz="3200" dirty="0"/>
              <a:t> and tables from the physical ERD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4222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A0EB1-E958-F631-620E-6639276AAE0A}"/>
              </a:ext>
            </a:extLst>
          </p:cNvPr>
          <p:cNvSpPr txBox="1"/>
          <p:nvPr/>
        </p:nvSpPr>
        <p:spPr>
          <a:xfrm>
            <a:off x="1109133" y="211667"/>
            <a:ext cx="943186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create table </a:t>
            </a:r>
            <a:r>
              <a:rPr lang="en-US" sz="3600" dirty="0" err="1"/>
              <a:t>product_category</a:t>
            </a:r>
            <a:r>
              <a:rPr lang="en-US" sz="3600" dirty="0"/>
              <a:t>(id serial primary </a:t>
            </a:r>
            <a:r>
              <a:rPr lang="en-US" sz="3600" dirty="0" err="1"/>
              <a:t>key,prod_cat</a:t>
            </a:r>
            <a:r>
              <a:rPr lang="en-US" sz="3600" dirty="0"/>
              <a:t> varchar(20),</a:t>
            </a:r>
            <a:r>
              <a:rPr lang="en-US" sz="3600" dirty="0" err="1"/>
              <a:t>prod_cat_desc</a:t>
            </a:r>
            <a:r>
              <a:rPr lang="en-US" sz="3600" dirty="0"/>
              <a:t> varchar(100))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create table product(id serial primary </a:t>
            </a:r>
            <a:r>
              <a:rPr lang="en-US" sz="3600" dirty="0" err="1"/>
              <a:t>key,prod_desc</a:t>
            </a:r>
            <a:r>
              <a:rPr lang="en-US" sz="3600" dirty="0"/>
              <a:t> varchar(100),price numeric(13,2),</a:t>
            </a:r>
            <a:r>
              <a:rPr lang="en-US" sz="3600" dirty="0" err="1"/>
              <a:t>product_category_id</a:t>
            </a:r>
            <a:r>
              <a:rPr lang="en-US" sz="3600" dirty="0"/>
              <a:t> int references </a:t>
            </a:r>
            <a:r>
              <a:rPr lang="en-US" sz="3600" dirty="0" err="1"/>
              <a:t>product_category</a:t>
            </a:r>
            <a:r>
              <a:rPr lang="en-US" sz="3600" dirty="0"/>
              <a:t>(id))</a:t>
            </a:r>
          </a:p>
          <a:p>
            <a:endParaRPr lang="en-US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9748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F3FFB-3FA6-E831-E795-BD7A9032F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620261-413D-0460-CCA0-D12C9A2F6009}"/>
              </a:ext>
            </a:extLst>
          </p:cNvPr>
          <p:cNvSpPr txBox="1"/>
          <p:nvPr/>
        </p:nvSpPr>
        <p:spPr>
          <a:xfrm>
            <a:off x="1109133" y="211667"/>
            <a:ext cx="94318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create table </a:t>
            </a:r>
            <a:r>
              <a:rPr lang="en-US" sz="3600" dirty="0" err="1"/>
              <a:t>order_details</a:t>
            </a:r>
            <a:r>
              <a:rPr lang="en-US" sz="3600" dirty="0"/>
              <a:t>(id serial primary </a:t>
            </a:r>
            <a:r>
              <a:rPr lang="en-US" sz="3600" dirty="0" err="1"/>
              <a:t>key,order_id</a:t>
            </a:r>
            <a:r>
              <a:rPr lang="en-US" sz="3600" dirty="0"/>
              <a:t> varchar(50),</a:t>
            </a:r>
            <a:r>
              <a:rPr lang="en-US" sz="3600" dirty="0" err="1"/>
              <a:t>total_price</a:t>
            </a:r>
            <a:r>
              <a:rPr lang="en-US" sz="3600" dirty="0"/>
              <a:t> numeric(13,2) )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create table payment(id serial primary </a:t>
            </a:r>
            <a:r>
              <a:rPr lang="en-US" sz="3600" dirty="0" err="1"/>
              <a:t>key,payment_status</a:t>
            </a:r>
            <a:r>
              <a:rPr lang="en-US" sz="3600" dirty="0"/>
              <a:t> </a:t>
            </a:r>
            <a:r>
              <a:rPr lang="en-US" sz="3600" dirty="0" err="1"/>
              <a:t>boolean,order_id</a:t>
            </a:r>
            <a:r>
              <a:rPr lang="en-US" sz="3600" dirty="0"/>
              <a:t> </a:t>
            </a:r>
            <a:r>
              <a:rPr lang="en-US" sz="3600" dirty="0" err="1"/>
              <a:t>int,constraint</a:t>
            </a:r>
            <a:r>
              <a:rPr lang="en-US" sz="3600" dirty="0"/>
              <a:t> </a:t>
            </a:r>
            <a:r>
              <a:rPr lang="en-US" sz="3600" dirty="0" err="1"/>
              <a:t>fk_payment_order</a:t>
            </a:r>
            <a:r>
              <a:rPr lang="en-US" sz="3600" dirty="0"/>
              <a:t> foreign key(</a:t>
            </a:r>
            <a:r>
              <a:rPr lang="en-US" sz="3600" dirty="0" err="1"/>
              <a:t>order_id</a:t>
            </a:r>
            <a:r>
              <a:rPr lang="en-US" sz="3600" dirty="0"/>
              <a:t>) references </a:t>
            </a:r>
            <a:r>
              <a:rPr lang="en-US" sz="3600" dirty="0" err="1"/>
              <a:t>order_details</a:t>
            </a:r>
            <a:r>
              <a:rPr lang="en-US" sz="3600" dirty="0"/>
              <a:t>(id) 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9078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263C1-236D-387A-80BE-13C2B33B2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36976-8A69-B06D-26F0-D6E701943741}"/>
              </a:ext>
            </a:extLst>
          </p:cNvPr>
          <p:cNvSpPr txBox="1"/>
          <p:nvPr/>
        </p:nvSpPr>
        <p:spPr>
          <a:xfrm>
            <a:off x="1109133" y="211667"/>
            <a:ext cx="94318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create table </a:t>
            </a:r>
            <a:r>
              <a:rPr lang="en-US" sz="3600" dirty="0" err="1"/>
              <a:t>product_order</a:t>
            </a:r>
            <a:r>
              <a:rPr lang="en-US" sz="3600" dirty="0"/>
              <a:t>(id serial primary </a:t>
            </a:r>
            <a:r>
              <a:rPr lang="en-US" sz="3600" dirty="0" err="1"/>
              <a:t>key,order_details_id</a:t>
            </a:r>
            <a:r>
              <a:rPr lang="en-US" sz="3600" dirty="0"/>
              <a:t> </a:t>
            </a:r>
            <a:r>
              <a:rPr lang="en-US" sz="3600" dirty="0" err="1"/>
              <a:t>int,product_id</a:t>
            </a:r>
            <a:r>
              <a:rPr lang="en-US" sz="3600" dirty="0"/>
              <a:t> </a:t>
            </a:r>
            <a:r>
              <a:rPr lang="en-US" sz="3600" dirty="0" err="1"/>
              <a:t>int,constraint</a:t>
            </a:r>
            <a:r>
              <a:rPr lang="en-US" sz="3600" dirty="0"/>
              <a:t> </a:t>
            </a:r>
            <a:r>
              <a:rPr lang="en-US" sz="3600" dirty="0" err="1"/>
              <a:t>fk_order_details</a:t>
            </a:r>
            <a:r>
              <a:rPr lang="en-US" sz="3600" dirty="0"/>
              <a:t> foreign key(</a:t>
            </a:r>
            <a:r>
              <a:rPr lang="en-US" sz="3600" dirty="0" err="1"/>
              <a:t>order_details_id</a:t>
            </a:r>
            <a:r>
              <a:rPr lang="en-US" sz="3600" dirty="0"/>
              <a:t>) references </a:t>
            </a:r>
            <a:r>
              <a:rPr lang="en-US" sz="3600" dirty="0" err="1"/>
              <a:t>order_details</a:t>
            </a:r>
            <a:r>
              <a:rPr lang="en-US" sz="3600" dirty="0"/>
              <a:t>(id),constraint </a:t>
            </a:r>
            <a:r>
              <a:rPr lang="en-US" sz="3600" dirty="0" err="1"/>
              <a:t>fk_product</a:t>
            </a:r>
            <a:r>
              <a:rPr lang="en-US" sz="3600" dirty="0"/>
              <a:t> foreign key(</a:t>
            </a:r>
            <a:r>
              <a:rPr lang="en-US" sz="3600" dirty="0" err="1"/>
              <a:t>product_id</a:t>
            </a:r>
            <a:r>
              <a:rPr lang="en-US" sz="3600" dirty="0"/>
              <a:t>) references product(id)	 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2606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920A31-F669-8B26-E37C-3A5593209DE6}"/>
              </a:ext>
            </a:extLst>
          </p:cNvPr>
          <p:cNvSpPr txBox="1"/>
          <p:nvPr/>
        </p:nvSpPr>
        <p:spPr>
          <a:xfrm>
            <a:off x="905933" y="465667"/>
            <a:ext cx="104309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Links:</a:t>
            </a:r>
          </a:p>
          <a:p>
            <a:endParaRPr lang="en-IN" dirty="0"/>
          </a:p>
          <a:p>
            <a:r>
              <a:rPr lang="en-IN" dirty="0">
                <a:hlinkClick r:id="rId2"/>
              </a:rPr>
              <a:t>https://medium.com/@callista.m.azizah/crows-foot-erd-for-beginners-a-tutorial-1effc8a326c6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https://medium.com/@marcifey/using-crows-foot-notation-in-an-erd-2910fff5dd05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https://sutejakanuri.medium.com/the-three-pillars-of-data-modeling-conceptual-logical-and-physical-models-d93652339855</a:t>
            </a:r>
            <a:endParaRPr lang="en-IN" dirty="0"/>
          </a:p>
          <a:p>
            <a:endParaRPr lang="en-IN" dirty="0"/>
          </a:p>
          <a:p>
            <a:r>
              <a:rPr lang="en-IN" dirty="0"/>
              <a:t>https://medium.com/@factor-bytes/explained-conceptual-logical-and-physical-data-models-0786b0e90216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3600" dirty="0"/>
              <a:t>https://github.com/jayanta1971/capgeminisept25.git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98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330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DAS</cp:lastModifiedBy>
  <cp:revision>10</cp:revision>
  <dcterms:created xsi:type="dcterms:W3CDTF">2025-09-20T03:19:36Z</dcterms:created>
  <dcterms:modified xsi:type="dcterms:W3CDTF">2025-09-20T11:25:08Z</dcterms:modified>
</cp:coreProperties>
</file>