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marcifey/using-crows-foot-notation-in-an-erd-2910fff5dd05" TargetMode="External"/><Relationship Id="rId2" Type="http://schemas.openxmlformats.org/officeDocument/2006/relationships/hyperlink" Target="https://medium.com/@callista.m.azizah/crows-foot-erd-for-beginners-a-tutorial-1effc8a326c6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utejakanuri.medium.com/the-three-pillars-of-data-modeling-conceptual-logical-and-physical-models-d9365233985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EBD0-D8D1-61C6-4473-DFD8E5075536}"/>
              </a:ext>
            </a:extLst>
          </p:cNvPr>
          <p:cNvSpPr/>
          <p:nvPr/>
        </p:nvSpPr>
        <p:spPr>
          <a:xfrm>
            <a:off x="1422400" y="702733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FA59-1C21-DA2B-23E9-78C12A07108B}"/>
              </a:ext>
            </a:extLst>
          </p:cNvPr>
          <p:cNvSpPr/>
          <p:nvPr/>
        </p:nvSpPr>
        <p:spPr>
          <a:xfrm>
            <a:off x="4851400" y="7704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1764-AD67-0150-78B2-BA359E6D37DC}"/>
              </a:ext>
            </a:extLst>
          </p:cNvPr>
          <p:cNvSpPr/>
          <p:nvPr/>
        </p:nvSpPr>
        <p:spPr>
          <a:xfrm>
            <a:off x="7907867" y="8466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F962-3158-057B-62CC-50434D941AFD}"/>
              </a:ext>
            </a:extLst>
          </p:cNvPr>
          <p:cNvSpPr txBox="1"/>
          <p:nvPr/>
        </p:nvSpPr>
        <p:spPr>
          <a:xfrm>
            <a:off x="3784600" y="2667000"/>
            <a:ext cx="5554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Modelling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Conceptual</a:t>
            </a:r>
          </a:p>
          <a:p>
            <a:pPr marL="342900" indent="-342900">
              <a:buAutoNum type="arabicPeriod"/>
            </a:pPr>
            <a:r>
              <a:rPr lang="en-IN" dirty="0"/>
              <a:t>Logical </a:t>
            </a:r>
          </a:p>
          <a:p>
            <a:pPr marL="342900" indent="-342900">
              <a:buAutoNum type="arabicPeriod"/>
            </a:pPr>
            <a:r>
              <a:rPr lang="en-IN" dirty="0"/>
              <a:t>Physical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One To One</a:t>
            </a:r>
          </a:p>
          <a:p>
            <a:pPr marL="342900" indent="-342900">
              <a:buAutoNum type="alphaLcParenR"/>
            </a:pPr>
            <a:r>
              <a:rPr lang="en-IN" dirty="0"/>
              <a:t>One To Many</a:t>
            </a:r>
          </a:p>
          <a:p>
            <a:pPr marL="342900" indent="-342900">
              <a:buAutoNum type="alphaLcParenR"/>
            </a:pPr>
            <a:r>
              <a:rPr lang="en-IN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962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E941F-8B65-7690-4266-5667F5D3B455}"/>
              </a:ext>
            </a:extLst>
          </p:cNvPr>
          <p:cNvSpPr/>
          <p:nvPr/>
        </p:nvSpPr>
        <p:spPr>
          <a:xfrm>
            <a:off x="2616200" y="19219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9C3F91-3F28-9452-1FD0-01AFD374D065}"/>
              </a:ext>
            </a:extLst>
          </p:cNvPr>
          <p:cNvSpPr/>
          <p:nvPr/>
        </p:nvSpPr>
        <p:spPr>
          <a:xfrm>
            <a:off x="7027333" y="19346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371205-1FE5-6686-2E25-271B949BB454}"/>
              </a:ext>
            </a:extLst>
          </p:cNvPr>
          <p:cNvCxnSpPr>
            <a:stCxn id="2" idx="3"/>
          </p:cNvCxnSpPr>
          <p:nvPr/>
        </p:nvCxnSpPr>
        <p:spPr>
          <a:xfrm flipV="1">
            <a:off x="3928533" y="2434166"/>
            <a:ext cx="2861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47754F-7134-B08F-B2C6-41B2CFEBB5F1}"/>
              </a:ext>
            </a:extLst>
          </p:cNvPr>
          <p:cNvSpPr/>
          <p:nvPr/>
        </p:nvSpPr>
        <p:spPr>
          <a:xfrm>
            <a:off x="6790267" y="2345267"/>
            <a:ext cx="237066" cy="2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5C1A-AFF4-CD45-B8F0-996EB451829A}"/>
              </a:ext>
            </a:extLst>
          </p:cNvPr>
          <p:cNvCxnSpPr/>
          <p:nvPr/>
        </p:nvCxnSpPr>
        <p:spPr>
          <a:xfrm>
            <a:off x="6790267" y="2201333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E1881-1DB1-33C9-F00A-F1FF70BC5B37}"/>
              </a:ext>
            </a:extLst>
          </p:cNvPr>
          <p:cNvCxnSpPr/>
          <p:nvPr/>
        </p:nvCxnSpPr>
        <p:spPr>
          <a:xfrm>
            <a:off x="4097867" y="2175932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83891-133F-91B2-3029-0E5E5ECE5F07}"/>
              </a:ext>
            </a:extLst>
          </p:cNvPr>
          <p:cNvSpPr txBox="1"/>
          <p:nvPr/>
        </p:nvSpPr>
        <p:spPr>
          <a:xfrm>
            <a:off x="558800" y="279400"/>
            <a:ext cx="10778067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Ex1: Try to identify the entities related to </a:t>
            </a:r>
            <a:r>
              <a:rPr lang="en-IN" sz="3200" dirty="0" err="1"/>
              <a:t>makemytrip</a:t>
            </a:r>
            <a:r>
              <a:rPr lang="en-IN" sz="3200" dirty="0"/>
              <a:t> and establish relationship between them using crows foot notation. You should have at least 5 entities.</a:t>
            </a:r>
          </a:p>
          <a:p>
            <a:endParaRPr lang="en-IN" sz="3200" dirty="0"/>
          </a:p>
          <a:p>
            <a:r>
              <a:rPr lang="en-IN" sz="3200" dirty="0"/>
              <a:t>Ex2: Do the same </a:t>
            </a:r>
            <a:r>
              <a:rPr lang="en-IN" sz="3200"/>
              <a:t>for Netflix  </a:t>
            </a:r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Ex3: Create conceptual ERD for MakeMyTrip</a:t>
            </a:r>
          </a:p>
          <a:p>
            <a:endParaRPr lang="en-IN" sz="3200" dirty="0"/>
          </a:p>
          <a:p>
            <a:r>
              <a:rPr lang="en-IN" sz="3200" dirty="0"/>
              <a:t>Ex4: Create logical ERD for MakeMyTrip</a:t>
            </a:r>
          </a:p>
          <a:p>
            <a:endParaRPr lang="en-IN" sz="3200" dirty="0"/>
          </a:p>
          <a:p>
            <a:r>
              <a:rPr lang="en-IN" sz="3200" dirty="0"/>
              <a:t>Ex5:  Create physical  ERD for MakeMyTrip</a:t>
            </a:r>
          </a:p>
          <a:p>
            <a:endParaRPr lang="en-IN" sz="3200" dirty="0"/>
          </a:p>
          <a:p>
            <a:r>
              <a:rPr lang="en-IN" sz="3200" dirty="0"/>
              <a:t>Ex6 : Create </a:t>
            </a:r>
            <a:r>
              <a:rPr lang="en-IN" sz="3200" dirty="0" err="1"/>
              <a:t>makemytrip</a:t>
            </a:r>
            <a:r>
              <a:rPr lang="en-IN" sz="3200" dirty="0"/>
              <a:t> </a:t>
            </a:r>
            <a:r>
              <a:rPr lang="en-IN" sz="3200" dirty="0" err="1"/>
              <a:t>db</a:t>
            </a:r>
            <a:r>
              <a:rPr lang="en-IN" sz="3200" dirty="0"/>
              <a:t> and tables from the physical ERD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422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7C123-B014-6F18-CD53-1D7E65FD6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2FE213-597E-4DB1-C0F0-14E2CC4ECC89}"/>
              </a:ext>
            </a:extLst>
          </p:cNvPr>
          <p:cNvSpPr txBox="1"/>
          <p:nvPr/>
        </p:nvSpPr>
        <p:spPr>
          <a:xfrm>
            <a:off x="558800" y="279400"/>
            <a:ext cx="10778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Ex7:  Change size of any column using alter table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26465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8A0EB1-E958-F631-620E-6639276AAE0A}"/>
              </a:ext>
            </a:extLst>
          </p:cNvPr>
          <p:cNvSpPr txBox="1"/>
          <p:nvPr/>
        </p:nvSpPr>
        <p:spPr>
          <a:xfrm>
            <a:off x="1109133" y="211667"/>
            <a:ext cx="9431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product_category</a:t>
            </a:r>
            <a:r>
              <a:rPr lang="en-US" sz="3600" dirty="0"/>
              <a:t>(id serial primary </a:t>
            </a:r>
            <a:r>
              <a:rPr lang="en-US" sz="3600" dirty="0" err="1"/>
              <a:t>key,prod_cat</a:t>
            </a:r>
            <a:r>
              <a:rPr lang="en-US" sz="3600" dirty="0"/>
              <a:t> varchar(20),</a:t>
            </a:r>
            <a:r>
              <a:rPr lang="en-US" sz="3600" dirty="0" err="1"/>
              <a:t>prod_cat_desc</a:t>
            </a:r>
            <a:r>
              <a:rPr lang="en-US" sz="3600" dirty="0"/>
              <a:t> varchar(100))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600" dirty="0"/>
              <a:t>create table product(id serial primary </a:t>
            </a:r>
            <a:r>
              <a:rPr lang="en-US" sz="3600" dirty="0" err="1"/>
              <a:t>key,prod_desc</a:t>
            </a:r>
            <a:r>
              <a:rPr lang="en-US" sz="3600" dirty="0"/>
              <a:t> varchar(100),price numeric(13,2),</a:t>
            </a:r>
            <a:r>
              <a:rPr lang="en-US" sz="3600" dirty="0" err="1"/>
              <a:t>product_category_id</a:t>
            </a:r>
            <a:r>
              <a:rPr lang="en-US" sz="3600" dirty="0"/>
              <a:t> int references </a:t>
            </a:r>
            <a:r>
              <a:rPr lang="en-US" sz="3600" dirty="0" err="1"/>
              <a:t>product_category</a:t>
            </a:r>
            <a:r>
              <a:rPr lang="en-US" sz="3600" dirty="0"/>
              <a:t>(id))</a:t>
            </a:r>
          </a:p>
          <a:p>
            <a:endParaRPr lang="en-US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9748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F3FFB-3FA6-E831-E795-BD7A9032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620261-413D-0460-CCA0-D12C9A2F6009}"/>
              </a:ext>
            </a:extLst>
          </p:cNvPr>
          <p:cNvSpPr txBox="1"/>
          <p:nvPr/>
        </p:nvSpPr>
        <p:spPr>
          <a:xfrm>
            <a:off x="1109133" y="211667"/>
            <a:ext cx="943186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order_details</a:t>
            </a:r>
            <a:r>
              <a:rPr lang="en-US" sz="3600" dirty="0"/>
              <a:t>(id serial primary </a:t>
            </a:r>
            <a:r>
              <a:rPr lang="en-US" sz="3600" dirty="0" err="1"/>
              <a:t>key,order_id</a:t>
            </a:r>
            <a:r>
              <a:rPr lang="en-US" sz="3600" dirty="0"/>
              <a:t> varchar(50),</a:t>
            </a:r>
            <a:r>
              <a:rPr lang="en-US" sz="3600" dirty="0" err="1"/>
              <a:t>total_price</a:t>
            </a:r>
            <a:r>
              <a:rPr lang="en-US" sz="3600" dirty="0"/>
              <a:t> numeric(13,2) )</a:t>
            </a:r>
          </a:p>
          <a:p>
            <a:endParaRPr lang="en-US" sz="3600" dirty="0"/>
          </a:p>
          <a:p>
            <a:r>
              <a:rPr lang="en-US" sz="3600"/>
              <a:t>create </a:t>
            </a:r>
            <a:r>
              <a:rPr lang="en-US" sz="3600" dirty="0"/>
              <a:t>table payment(id serial primary </a:t>
            </a:r>
            <a:r>
              <a:rPr lang="en-US" sz="3600" dirty="0" err="1"/>
              <a:t>key,payment_status</a:t>
            </a:r>
            <a:r>
              <a:rPr lang="en-US" sz="3600" dirty="0"/>
              <a:t> </a:t>
            </a:r>
            <a:r>
              <a:rPr lang="en-US" sz="3600" dirty="0" err="1"/>
              <a:t>boolean,order_id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fk_payment_order</a:t>
            </a:r>
            <a:r>
              <a:rPr lang="en-US" sz="3600" dirty="0"/>
              <a:t> foreign key(</a:t>
            </a:r>
            <a:r>
              <a:rPr lang="en-US" sz="3600" dirty="0" err="1"/>
              <a:t>order_id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 )</a:t>
            </a:r>
          </a:p>
          <a:p>
            <a:endParaRPr lang="en-US" sz="3600" dirty="0"/>
          </a:p>
          <a:p>
            <a:r>
              <a:rPr lang="en-US" sz="3600" dirty="0"/>
              <a:t> alter table </a:t>
            </a:r>
            <a:r>
              <a:rPr lang="en-US" sz="3600" dirty="0" err="1"/>
              <a:t>product_category</a:t>
            </a:r>
            <a:r>
              <a:rPr lang="en-US" sz="3600" dirty="0"/>
              <a:t>  alter column </a:t>
            </a:r>
            <a:r>
              <a:rPr lang="en-US" sz="3600" dirty="0" err="1"/>
              <a:t>prod_cat_desc</a:t>
            </a:r>
            <a:r>
              <a:rPr lang="en-US" sz="3600" dirty="0"/>
              <a:t> type varchar(200)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290781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63C1-236D-387A-80BE-13C2B33B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36976-8A69-B06D-26F0-D6E701943741}"/>
              </a:ext>
            </a:extLst>
          </p:cNvPr>
          <p:cNvSpPr txBox="1"/>
          <p:nvPr/>
        </p:nvSpPr>
        <p:spPr>
          <a:xfrm>
            <a:off x="1109133" y="211667"/>
            <a:ext cx="94318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create table </a:t>
            </a:r>
            <a:r>
              <a:rPr lang="en-US" sz="3600" dirty="0" err="1"/>
              <a:t>product_order</a:t>
            </a:r>
            <a:r>
              <a:rPr lang="en-US" sz="3600" dirty="0"/>
              <a:t>(id serial primary </a:t>
            </a:r>
            <a:r>
              <a:rPr lang="en-US" sz="3600" dirty="0" err="1"/>
              <a:t>key,order_details_id</a:t>
            </a:r>
            <a:r>
              <a:rPr lang="en-US" sz="3600" dirty="0"/>
              <a:t> </a:t>
            </a:r>
            <a:r>
              <a:rPr lang="en-US" sz="3600" dirty="0" err="1"/>
              <a:t>int,product_id</a:t>
            </a:r>
            <a:r>
              <a:rPr lang="en-US" sz="3600" dirty="0"/>
              <a:t> </a:t>
            </a:r>
            <a:r>
              <a:rPr lang="en-US" sz="3600" dirty="0" err="1"/>
              <a:t>int,constraint</a:t>
            </a:r>
            <a:r>
              <a:rPr lang="en-US" sz="3600" dirty="0"/>
              <a:t> </a:t>
            </a:r>
            <a:r>
              <a:rPr lang="en-US" sz="3600" dirty="0" err="1"/>
              <a:t>fk_order_details</a:t>
            </a:r>
            <a:r>
              <a:rPr lang="en-US" sz="3600" dirty="0"/>
              <a:t> foreign key(</a:t>
            </a:r>
            <a:r>
              <a:rPr lang="en-US" sz="3600" dirty="0" err="1"/>
              <a:t>order_details_id</a:t>
            </a:r>
            <a:r>
              <a:rPr lang="en-US" sz="3600" dirty="0"/>
              <a:t>) references </a:t>
            </a:r>
            <a:r>
              <a:rPr lang="en-US" sz="3600" dirty="0" err="1"/>
              <a:t>order_details</a:t>
            </a:r>
            <a:r>
              <a:rPr lang="en-US" sz="3600" dirty="0"/>
              <a:t>(id),constraint </a:t>
            </a:r>
            <a:r>
              <a:rPr lang="en-US" sz="3600" dirty="0" err="1"/>
              <a:t>fk_product</a:t>
            </a:r>
            <a:r>
              <a:rPr lang="en-US" sz="3600" dirty="0"/>
              <a:t> foreign key(</a:t>
            </a:r>
            <a:r>
              <a:rPr lang="en-US" sz="3600" dirty="0" err="1"/>
              <a:t>product_id</a:t>
            </a:r>
            <a:r>
              <a:rPr lang="en-US" sz="3600" dirty="0"/>
              <a:t>) references product(id)	 )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126061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A31-F669-8B26-E37C-3A5593209DE6}"/>
              </a:ext>
            </a:extLst>
          </p:cNvPr>
          <p:cNvSpPr txBox="1"/>
          <p:nvPr/>
        </p:nvSpPr>
        <p:spPr>
          <a:xfrm>
            <a:off x="905933" y="465667"/>
            <a:ext cx="104309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https://medium.com/@callista.m.azizah/crows-foot-erd-for-beginners-a-tutorial-1effc8a326c6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https://medium.com/@marcifey/using-crows-foot-notation-in-an-erd-2910fff5dd05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4"/>
              </a:rPr>
              <a:t>https://sutejakanuri.medium.com/the-three-pillars-of-data-modeling-conceptual-logical-and-physical-models-d93652339855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https://medium.com/@factor-bytes/explained-conceptual-logical-and-physical-data-models-0786b0e90216</a:t>
            </a:r>
          </a:p>
          <a:p>
            <a:endParaRPr lang="en-IN" dirty="0"/>
          </a:p>
          <a:p>
            <a:endParaRPr lang="en-IN" dirty="0"/>
          </a:p>
          <a:p>
            <a:r>
              <a:rPr lang="en-IN" sz="3600" dirty="0"/>
              <a:t>https://github.com/jayanta1971/capgeminisept25.git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9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358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13</cp:revision>
  <dcterms:created xsi:type="dcterms:W3CDTF">2025-09-20T03:19:36Z</dcterms:created>
  <dcterms:modified xsi:type="dcterms:W3CDTF">2025-09-20T12:00:50Z</dcterms:modified>
</cp:coreProperties>
</file>