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7CC11-FAD4-C2A5-7D84-B13E9CD389B9}"/>
              </a:ext>
            </a:extLst>
          </p:cNvPr>
          <p:cNvSpPr txBox="1"/>
          <p:nvPr/>
        </p:nvSpPr>
        <p:spPr>
          <a:xfrm>
            <a:off x="457200" y="321733"/>
            <a:ext cx="11260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JDBC -&gt;  Java Database Connectivity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JPA -&gt; Java Persistence API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Hibernate -&gt; ORM Tool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752C901-22C4-C2C9-365A-43DD793E5213}"/>
              </a:ext>
            </a:extLst>
          </p:cNvPr>
          <p:cNvSpPr/>
          <p:nvPr/>
        </p:nvSpPr>
        <p:spPr>
          <a:xfrm>
            <a:off x="8796866" y="2713567"/>
            <a:ext cx="1557867" cy="15663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D6E56-48D2-A53E-B67E-A121114CF388}"/>
              </a:ext>
            </a:extLst>
          </p:cNvPr>
          <p:cNvSpPr txBox="1"/>
          <p:nvPr/>
        </p:nvSpPr>
        <p:spPr>
          <a:xfrm>
            <a:off x="8356600" y="4478866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Table</a:t>
            </a:r>
          </a:p>
          <a:p>
            <a:pPr marL="342900" indent="-342900">
              <a:buAutoNum type="arabicPeriod"/>
            </a:pPr>
            <a:r>
              <a:rPr lang="en-IN" dirty="0"/>
              <a:t>View</a:t>
            </a:r>
          </a:p>
          <a:p>
            <a:pPr marL="342900" indent="-342900">
              <a:buAutoNum type="arabicPeriod"/>
            </a:pPr>
            <a:r>
              <a:rPr lang="en-IN" dirty="0"/>
              <a:t>Index</a:t>
            </a:r>
          </a:p>
          <a:p>
            <a:pPr marL="342900" indent="-342900">
              <a:buAutoNum type="arabicPeriod"/>
            </a:pPr>
            <a:r>
              <a:rPr lang="en-IN" dirty="0"/>
              <a:t>Trigger</a:t>
            </a:r>
          </a:p>
          <a:p>
            <a:pPr marL="342900" indent="-342900">
              <a:buAutoNum type="arabicPeriod"/>
            </a:pPr>
            <a:r>
              <a:rPr lang="en-IN" dirty="0"/>
              <a:t>Sequence</a:t>
            </a:r>
          </a:p>
          <a:p>
            <a:pPr marL="342900" indent="-342900">
              <a:buAutoNum type="arabicPeriod"/>
            </a:pPr>
            <a:r>
              <a:rPr lang="en-IN" dirty="0"/>
              <a:t>Function</a:t>
            </a:r>
          </a:p>
          <a:p>
            <a:pPr marL="342900" indent="-342900">
              <a:buAutoNum type="arabicPeriod"/>
            </a:pPr>
            <a:r>
              <a:rPr lang="en-IN" dirty="0"/>
              <a:t>Stored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16173-46B7-B68B-2070-48B33396CC77}"/>
              </a:ext>
            </a:extLst>
          </p:cNvPr>
          <p:cNvSpPr/>
          <p:nvPr/>
        </p:nvSpPr>
        <p:spPr>
          <a:xfrm>
            <a:off x="1667933" y="3039533"/>
            <a:ext cx="1794934" cy="1126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8CA66-69A0-7877-7CCD-25B40B857A84}"/>
              </a:ext>
            </a:extLst>
          </p:cNvPr>
          <p:cNvSpPr/>
          <p:nvPr/>
        </p:nvSpPr>
        <p:spPr>
          <a:xfrm>
            <a:off x="5198533" y="3259666"/>
            <a:ext cx="1794934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JDBC Driver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A481F9-BCCA-2109-23C5-C5A84A342AF5}"/>
              </a:ext>
            </a:extLst>
          </p:cNvPr>
          <p:cNvCxnSpPr>
            <a:stCxn id="5" idx="3"/>
          </p:cNvCxnSpPr>
          <p:nvPr/>
        </p:nvCxnSpPr>
        <p:spPr>
          <a:xfrm flipV="1">
            <a:off x="3462867" y="3602566"/>
            <a:ext cx="1710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201E2-534C-84CE-239D-08A0B20C764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874933" y="3496734"/>
            <a:ext cx="1921933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70BC7-9204-8188-79B4-A9CE20854EA7}"/>
              </a:ext>
            </a:extLst>
          </p:cNvPr>
          <p:cNvSpPr txBox="1"/>
          <p:nvPr/>
        </p:nvSpPr>
        <p:spPr>
          <a:xfrm>
            <a:off x="4792133" y="4080933"/>
            <a:ext cx="25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Postgres Driver</a:t>
            </a:r>
          </a:p>
          <a:p>
            <a:r>
              <a:rPr lang="en-IN" dirty="0" err="1"/>
              <a:t>MySql</a:t>
            </a:r>
            <a:r>
              <a:rPr lang="en-IN" dirty="0"/>
              <a:t> driver</a:t>
            </a:r>
          </a:p>
        </p:txBody>
      </p:sp>
    </p:spTree>
    <p:extLst>
      <p:ext uri="{BB962C8B-B14F-4D97-AF65-F5344CB8AC3E}">
        <p14:creationId xmlns:p14="http://schemas.microsoft.com/office/powerpoint/2010/main" val="6699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8D9A9-3EBC-DEB7-871C-B2905A58159B}"/>
              </a:ext>
            </a:extLst>
          </p:cNvPr>
          <p:cNvSpPr txBox="1"/>
          <p:nvPr/>
        </p:nvSpPr>
        <p:spPr>
          <a:xfrm>
            <a:off x="922867" y="330200"/>
            <a:ext cx="1078653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IN" dirty="0"/>
              <a:t> Exercises</a:t>
            </a:r>
          </a:p>
          <a:p>
            <a:pPr lvl="6"/>
            <a:r>
              <a:rPr lang="en-IN" dirty="0"/>
              <a:t>-----------------</a:t>
            </a:r>
          </a:p>
          <a:p>
            <a:pPr marL="342900" indent="-342900">
              <a:buAutoNum type="arabicPeriod"/>
            </a:pPr>
            <a:r>
              <a:rPr lang="en-IN" dirty="0"/>
              <a:t>Create a maven project  use GAV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/>
              <a:t>com.capgemini.javardbmsprac</a:t>
            </a:r>
            <a:r>
              <a:rPr lang="en-IN" dirty="0"/>
              <a:t> -&gt;0.1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Add </a:t>
            </a:r>
            <a:r>
              <a:rPr lang="en-IN" dirty="0" err="1"/>
              <a:t>postgres</a:t>
            </a:r>
            <a:r>
              <a:rPr lang="en-IN" dirty="0"/>
              <a:t> maven dependency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Create a </a:t>
            </a:r>
            <a:r>
              <a:rPr lang="en-IN" dirty="0" err="1"/>
              <a:t>db</a:t>
            </a:r>
            <a:r>
              <a:rPr lang="en-IN" dirty="0"/>
              <a:t> in </a:t>
            </a:r>
            <a:r>
              <a:rPr lang="en-IN" dirty="0" err="1"/>
              <a:t>postgress</a:t>
            </a:r>
            <a:r>
              <a:rPr lang="en-IN" dirty="0"/>
              <a:t> called </a:t>
            </a:r>
            <a:r>
              <a:rPr lang="en-IN" dirty="0" err="1"/>
              <a:t>javardbmsprac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Create a table called </a:t>
            </a:r>
            <a:r>
              <a:rPr lang="en-IN" dirty="0" err="1"/>
              <a:t>vehicle_master</a:t>
            </a:r>
            <a:r>
              <a:rPr lang="en-IN" dirty="0"/>
              <a:t> having only id -&gt; serial , make -&gt;varchar (20)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Write a </a:t>
            </a:r>
            <a:r>
              <a:rPr lang="en-IN" dirty="0" err="1"/>
              <a:t>jdbc</a:t>
            </a:r>
            <a:r>
              <a:rPr lang="en-IN" dirty="0"/>
              <a:t> program to insert a record in the </a:t>
            </a:r>
            <a:r>
              <a:rPr lang="en-IN" dirty="0" err="1"/>
              <a:t>vehicle_master</a:t>
            </a:r>
            <a:r>
              <a:rPr lang="en-IN" dirty="0"/>
              <a:t>  ( 1,”Audi”)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another java class in the same project where you print and insert dynamic data in the vehicle table taking input from the user.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Update the above program to include update and delete of vehicle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an entity called University and using JPA and hibernate insert records in the university table. The properties will be id, university name, university state.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Same exercise as above do it using hibernate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Implement all CRUD operations on University using hibernate.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 class Driver and License establish </a:t>
            </a:r>
            <a:r>
              <a:rPr lang="en-IN" dirty="0" err="1"/>
              <a:t>OneToOne</a:t>
            </a:r>
            <a:r>
              <a:rPr lang="en-IN" dirty="0"/>
              <a:t> </a:t>
            </a:r>
            <a:r>
              <a:rPr lang="en-IN" dirty="0" err="1"/>
              <a:t>uni</a:t>
            </a:r>
            <a:r>
              <a:rPr lang="en-IN" dirty="0"/>
              <a:t>-directional and bi directional relationship </a:t>
            </a:r>
            <a:r>
              <a:rPr lang="en-IN"/>
              <a:t>using hibernate.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r>
              <a:rPr lang="en-IN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26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0B222-9614-6650-FE6D-AB0DF5516F3E}"/>
              </a:ext>
            </a:extLst>
          </p:cNvPr>
          <p:cNvSpPr txBox="1"/>
          <p:nvPr/>
        </p:nvSpPr>
        <p:spPr>
          <a:xfrm>
            <a:off x="677333" y="313267"/>
            <a:ext cx="10617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JDBC   Problem: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Repetitive code </a:t>
            </a:r>
          </a:p>
          <a:p>
            <a:pPr marL="342900" indent="-342900">
              <a:buAutoNum type="arabicPeriod"/>
            </a:pPr>
            <a:r>
              <a:rPr lang="en-IN" dirty="0"/>
              <a:t>Writing native SQL queries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JPA -&gt; Java Persistence API (</a:t>
            </a:r>
            <a:r>
              <a:rPr lang="en-IN" sz="3200" b="1" dirty="0"/>
              <a:t>Specification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JPA is implemented by different vendors like Hibernate , </a:t>
            </a:r>
            <a:r>
              <a:rPr lang="en-IN" dirty="0" err="1"/>
              <a:t>EclipseLink</a:t>
            </a:r>
            <a:r>
              <a:rPr lang="en-IN" dirty="0"/>
              <a:t> (Oracle)/ TopLink</a:t>
            </a:r>
          </a:p>
          <a:p>
            <a:endParaRPr lang="en-IN" dirty="0"/>
          </a:p>
          <a:p>
            <a:r>
              <a:rPr lang="en-IN" dirty="0"/>
              <a:t>POJO -&gt; Plain Old Java Object . Java class having properties /attributes , getter/setter, </a:t>
            </a:r>
            <a:r>
              <a:rPr lang="en-IN" dirty="0" err="1"/>
              <a:t>toString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8843E-7847-AFE7-57B1-C36F1EFD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01" y="3998226"/>
            <a:ext cx="4358547" cy="2546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CB752-113B-0EAB-7E81-349ACFC6F9BB}"/>
              </a:ext>
            </a:extLst>
          </p:cNvPr>
          <p:cNvSpPr txBox="1"/>
          <p:nvPr/>
        </p:nvSpPr>
        <p:spPr>
          <a:xfrm>
            <a:off x="5096933" y="5427133"/>
            <a:ext cx="737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https://openjpa.apache.org/builds/1.2.3/apache-openjpa/docs/jpa_overview_arch.html</a:t>
            </a:r>
          </a:p>
        </p:txBody>
      </p:sp>
    </p:spTree>
    <p:extLst>
      <p:ext uri="{BB962C8B-B14F-4D97-AF65-F5344CB8AC3E}">
        <p14:creationId xmlns:p14="http://schemas.microsoft.com/office/powerpoint/2010/main" val="57083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3788C41-B6F8-324D-6243-42F3B8E9D4AE}"/>
              </a:ext>
            </a:extLst>
          </p:cNvPr>
          <p:cNvSpPr/>
          <p:nvPr/>
        </p:nvSpPr>
        <p:spPr>
          <a:xfrm>
            <a:off x="9464566" y="2731375"/>
            <a:ext cx="1489841" cy="159231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FFFE8-43E5-5725-7722-7386AD825B2A}"/>
              </a:ext>
            </a:extLst>
          </p:cNvPr>
          <p:cNvSpPr/>
          <p:nvPr/>
        </p:nvSpPr>
        <p:spPr>
          <a:xfrm>
            <a:off x="1237593" y="2916620"/>
            <a:ext cx="1789386" cy="1024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2DC08-0F9C-3FD2-DB5A-3712EBAAE68D}"/>
              </a:ext>
            </a:extLst>
          </p:cNvPr>
          <p:cNvSpPr/>
          <p:nvPr/>
        </p:nvSpPr>
        <p:spPr>
          <a:xfrm>
            <a:off x="7401910" y="3216166"/>
            <a:ext cx="1119352" cy="622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JDBC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6B2D-0C8D-C253-A8E8-C90EC37DDBB3}"/>
              </a:ext>
            </a:extLst>
          </p:cNvPr>
          <p:cNvSpPr/>
          <p:nvPr/>
        </p:nvSpPr>
        <p:spPr>
          <a:xfrm>
            <a:off x="4604844" y="1710557"/>
            <a:ext cx="1119352" cy="622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JDBC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B2A5C7-FAD7-188E-5F94-C1ED0D0A1AC8}"/>
              </a:ext>
            </a:extLst>
          </p:cNvPr>
          <p:cNvCxnSpPr/>
          <p:nvPr/>
        </p:nvCxnSpPr>
        <p:spPr>
          <a:xfrm flipV="1">
            <a:off x="3026979" y="2159876"/>
            <a:ext cx="1545021" cy="87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A09F4A-07DA-4CF4-563E-FE4F56626F3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164520" y="2333294"/>
            <a:ext cx="2237390" cy="98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B4EB82-1FF1-32EA-62CA-4E45D4EC1B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521262" y="3527535"/>
            <a:ext cx="943304" cy="5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A7C003-1E4F-0321-2F89-1E3905F52712}"/>
              </a:ext>
            </a:extLst>
          </p:cNvPr>
          <p:cNvSpPr/>
          <p:nvPr/>
        </p:nvSpPr>
        <p:spPr>
          <a:xfrm>
            <a:off x="3799489" y="3216166"/>
            <a:ext cx="1119352" cy="622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JPA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55C4B-76C2-729B-7F2D-9A7B877F409F}"/>
              </a:ext>
            </a:extLst>
          </p:cNvPr>
          <p:cNvCxnSpPr>
            <a:cxnSpLocks/>
          </p:cNvCxnSpPr>
          <p:nvPr/>
        </p:nvCxnSpPr>
        <p:spPr>
          <a:xfrm>
            <a:off x="3026978" y="3428999"/>
            <a:ext cx="77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3AFC8-2CF6-4E0B-50CE-AEFE34925868}"/>
              </a:ext>
            </a:extLst>
          </p:cNvPr>
          <p:cNvSpPr/>
          <p:nvPr/>
        </p:nvSpPr>
        <p:spPr>
          <a:xfrm>
            <a:off x="5426622" y="3216166"/>
            <a:ext cx="1119352" cy="622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Hibernate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148A38-6EAF-DE1D-1F4E-9410D35CDEE9}"/>
              </a:ext>
            </a:extLst>
          </p:cNvPr>
          <p:cNvCxnSpPr>
            <a:cxnSpLocks/>
          </p:cNvCxnSpPr>
          <p:nvPr/>
        </p:nvCxnSpPr>
        <p:spPr>
          <a:xfrm>
            <a:off x="4654111" y="3428999"/>
            <a:ext cx="77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F53D1E-3F90-2045-E3B4-43CB3CE6F12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6545974" y="3527535"/>
            <a:ext cx="855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5592B7-4EB4-9CB9-5181-7D48F102EB97}"/>
              </a:ext>
            </a:extLst>
          </p:cNvPr>
          <p:cNvSpPr/>
          <p:nvPr/>
        </p:nvSpPr>
        <p:spPr>
          <a:xfrm>
            <a:off x="3766645" y="2077108"/>
            <a:ext cx="402021" cy="346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A1CCA3-3972-C8B1-22EC-451BD4AA7CDF}"/>
              </a:ext>
            </a:extLst>
          </p:cNvPr>
          <p:cNvSpPr/>
          <p:nvPr/>
        </p:nvSpPr>
        <p:spPr>
          <a:xfrm>
            <a:off x="3245068" y="3034862"/>
            <a:ext cx="402021" cy="346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3A2C1E-95CE-A6D2-A9DF-9DD694A26E95}"/>
              </a:ext>
            </a:extLst>
          </p:cNvPr>
          <p:cNvSpPr/>
          <p:nvPr/>
        </p:nvSpPr>
        <p:spPr>
          <a:xfrm>
            <a:off x="5512676" y="4323692"/>
            <a:ext cx="1119352" cy="622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Hibernate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45F7C3-51D7-FF99-D6BE-D898756E8F2D}"/>
              </a:ext>
            </a:extLst>
          </p:cNvPr>
          <p:cNvCxnSpPr>
            <a:cxnSpLocks/>
          </p:cNvCxnSpPr>
          <p:nvPr/>
        </p:nvCxnSpPr>
        <p:spPr>
          <a:xfrm flipV="1">
            <a:off x="6632028" y="3697014"/>
            <a:ext cx="769882" cy="92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8D4C90-5297-4DF4-29F7-B24C6983AB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94134" y="3683875"/>
            <a:ext cx="2518542" cy="9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C387807-12DC-A274-B31C-241C5F55BB23}"/>
              </a:ext>
            </a:extLst>
          </p:cNvPr>
          <p:cNvSpPr/>
          <p:nvPr/>
        </p:nvSpPr>
        <p:spPr>
          <a:xfrm>
            <a:off x="4052394" y="4231071"/>
            <a:ext cx="402021" cy="346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0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F904E52-68C9-D2DA-86C4-BE3573A6BDC3}"/>
              </a:ext>
            </a:extLst>
          </p:cNvPr>
          <p:cNvSpPr/>
          <p:nvPr/>
        </p:nvSpPr>
        <p:spPr>
          <a:xfrm>
            <a:off x="8245366" y="2727434"/>
            <a:ext cx="1545020" cy="164749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761B5-3D5D-28B1-88C6-40768D1662A4}"/>
              </a:ext>
            </a:extLst>
          </p:cNvPr>
          <p:cNvSpPr/>
          <p:nvPr/>
        </p:nvSpPr>
        <p:spPr>
          <a:xfrm>
            <a:off x="1363717" y="2782614"/>
            <a:ext cx="1876097" cy="1537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C16B4-9438-23C1-4AD3-EAEC0EE8E9B7}"/>
              </a:ext>
            </a:extLst>
          </p:cNvPr>
          <p:cNvSpPr/>
          <p:nvPr/>
        </p:nvSpPr>
        <p:spPr>
          <a:xfrm>
            <a:off x="2664372" y="3799490"/>
            <a:ext cx="1450428" cy="1079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</a:t>
            </a:r>
          </a:p>
          <a:p>
            <a:pPr algn="ctr"/>
            <a:r>
              <a:rPr lang="en-IN" dirty="0"/>
              <a:t>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E8BFE-E5A0-F199-9997-073FC36E12BA}"/>
              </a:ext>
            </a:extLst>
          </p:cNvPr>
          <p:cNvSpPr/>
          <p:nvPr/>
        </p:nvSpPr>
        <p:spPr>
          <a:xfrm>
            <a:off x="7961586" y="3894083"/>
            <a:ext cx="1158766" cy="985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 (table)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09752-A8C3-1423-92AD-6E9B7A913A85}"/>
              </a:ext>
            </a:extLst>
          </p:cNvPr>
          <p:cNvSpPr/>
          <p:nvPr/>
        </p:nvSpPr>
        <p:spPr>
          <a:xfrm>
            <a:off x="4398580" y="2782614"/>
            <a:ext cx="2837792" cy="1592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ORM </a:t>
            </a:r>
          </a:p>
          <a:p>
            <a:pPr algn="ctr"/>
            <a:r>
              <a:rPr lang="en-IN" dirty="0"/>
              <a:t>Object Relational Mapping</a:t>
            </a:r>
          </a:p>
          <a:p>
            <a:pPr algn="ctr"/>
            <a:r>
              <a:rPr lang="en-IN" dirty="0"/>
              <a:t>Hibernate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5530EA-F786-69A4-E7E6-E674D9B99DDE}"/>
              </a:ext>
            </a:extLst>
          </p:cNvPr>
          <p:cNvCxnSpPr>
            <a:cxnSpLocks/>
          </p:cNvCxnSpPr>
          <p:nvPr/>
        </p:nvCxnSpPr>
        <p:spPr>
          <a:xfrm flipV="1">
            <a:off x="4114800" y="4059621"/>
            <a:ext cx="283780" cy="1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33C719-C378-525E-FEF6-124792D74970}"/>
              </a:ext>
            </a:extLst>
          </p:cNvPr>
          <p:cNvCxnSpPr>
            <a:cxnSpLocks/>
          </p:cNvCxnSpPr>
          <p:nvPr/>
        </p:nvCxnSpPr>
        <p:spPr>
          <a:xfrm>
            <a:off x="7149662" y="4185745"/>
            <a:ext cx="811924" cy="7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3DEA4-CED6-7C17-4B2D-CF1B1A176E70}"/>
              </a:ext>
            </a:extLst>
          </p:cNvPr>
          <p:cNvSpPr/>
          <p:nvPr/>
        </p:nvSpPr>
        <p:spPr>
          <a:xfrm>
            <a:off x="4469524" y="362607"/>
            <a:ext cx="2766848" cy="1986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5299A-8DB0-27D1-F14D-EAD9666BC125}"/>
              </a:ext>
            </a:extLst>
          </p:cNvPr>
          <p:cNvSpPr/>
          <p:nvPr/>
        </p:nvSpPr>
        <p:spPr>
          <a:xfrm>
            <a:off x="4753303" y="536028"/>
            <a:ext cx="2096814" cy="733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E7EB78-B66E-741D-D66B-117C5E58F676}"/>
              </a:ext>
            </a:extLst>
          </p:cNvPr>
          <p:cNvSpPr/>
          <p:nvPr/>
        </p:nvSpPr>
        <p:spPr>
          <a:xfrm>
            <a:off x="4769069" y="1300656"/>
            <a:ext cx="2096814" cy="733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JPA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83B6E-00E2-3587-0D0E-06AD69C885C0}"/>
              </a:ext>
            </a:extLst>
          </p:cNvPr>
          <p:cNvSpPr txBox="1"/>
          <p:nvPr/>
        </p:nvSpPr>
        <p:spPr>
          <a:xfrm>
            <a:off x="5139558" y="2042214"/>
            <a:ext cx="20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23716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0E78D2-2A9D-A216-7199-F717480EA261}"/>
              </a:ext>
            </a:extLst>
          </p:cNvPr>
          <p:cNvSpPr/>
          <p:nvPr/>
        </p:nvSpPr>
        <p:spPr>
          <a:xfrm>
            <a:off x="1923394" y="1127234"/>
            <a:ext cx="2349062" cy="938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EntityManagerFactory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CF64A-5720-CA2A-FF9D-AE540EBB4499}"/>
              </a:ext>
            </a:extLst>
          </p:cNvPr>
          <p:cNvSpPr/>
          <p:nvPr/>
        </p:nvSpPr>
        <p:spPr>
          <a:xfrm>
            <a:off x="1931276" y="2735317"/>
            <a:ext cx="2238703" cy="953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EntityManager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E51401-1946-1A59-E37A-39E3C3F113D4}"/>
              </a:ext>
            </a:extLst>
          </p:cNvPr>
          <p:cNvCxnSpPr>
            <a:endCxn id="3" idx="0"/>
          </p:cNvCxnSpPr>
          <p:nvPr/>
        </p:nvCxnSpPr>
        <p:spPr>
          <a:xfrm>
            <a:off x="2963917" y="2104697"/>
            <a:ext cx="0" cy="56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3F1B940-B7BD-EBFA-6A2A-495FEA243524}"/>
              </a:ext>
            </a:extLst>
          </p:cNvPr>
          <p:cNvSpPr/>
          <p:nvPr/>
        </p:nvSpPr>
        <p:spPr>
          <a:xfrm>
            <a:off x="2104697" y="4185745"/>
            <a:ext cx="1939158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CRUD API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2755D9-9635-2608-B8D7-534564312524}"/>
              </a:ext>
            </a:extLst>
          </p:cNvPr>
          <p:cNvCxnSpPr/>
          <p:nvPr/>
        </p:nvCxnSpPr>
        <p:spPr>
          <a:xfrm>
            <a:off x="2801006" y="3618187"/>
            <a:ext cx="0" cy="56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BA6435-3141-EBD4-B037-94AB1C1167D3}"/>
              </a:ext>
            </a:extLst>
          </p:cNvPr>
          <p:cNvSpPr/>
          <p:nvPr/>
        </p:nvSpPr>
        <p:spPr>
          <a:xfrm>
            <a:off x="2254470" y="189186"/>
            <a:ext cx="2017986" cy="496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Persistence.xml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10476C-BEB1-FE23-B496-7933D0FC9DF0}"/>
              </a:ext>
            </a:extLst>
          </p:cNvPr>
          <p:cNvCxnSpPr>
            <a:cxnSpLocks/>
          </p:cNvCxnSpPr>
          <p:nvPr/>
        </p:nvCxnSpPr>
        <p:spPr>
          <a:xfrm>
            <a:off x="3155731" y="685799"/>
            <a:ext cx="0" cy="37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79B67D8-3958-52C8-48A5-E8C0156867F6}"/>
              </a:ext>
            </a:extLst>
          </p:cNvPr>
          <p:cNvSpPr/>
          <p:nvPr/>
        </p:nvSpPr>
        <p:spPr>
          <a:xfrm>
            <a:off x="5570484" y="1064172"/>
            <a:ext cx="2349062" cy="938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SessionFactory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20C33-3707-14ED-7FA6-2ABBDE1C4B46}"/>
              </a:ext>
            </a:extLst>
          </p:cNvPr>
          <p:cNvSpPr/>
          <p:nvPr/>
        </p:nvSpPr>
        <p:spPr>
          <a:xfrm>
            <a:off x="5578366" y="2672255"/>
            <a:ext cx="2238703" cy="953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4E15C1-A4CC-B5FD-C898-A23125D103E4}"/>
              </a:ext>
            </a:extLst>
          </p:cNvPr>
          <p:cNvCxnSpPr>
            <a:endCxn id="12" idx="0"/>
          </p:cNvCxnSpPr>
          <p:nvPr/>
        </p:nvCxnSpPr>
        <p:spPr>
          <a:xfrm>
            <a:off x="6611007" y="2041635"/>
            <a:ext cx="0" cy="56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6C40A-F1AE-0689-83FA-7A90CD37B5FC}"/>
              </a:ext>
            </a:extLst>
          </p:cNvPr>
          <p:cNvSpPr/>
          <p:nvPr/>
        </p:nvSpPr>
        <p:spPr>
          <a:xfrm>
            <a:off x="5751787" y="4122683"/>
            <a:ext cx="1939158" cy="772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CRUD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BB87E-202E-74D5-118B-705CC0788CD3}"/>
              </a:ext>
            </a:extLst>
          </p:cNvPr>
          <p:cNvCxnSpPr/>
          <p:nvPr/>
        </p:nvCxnSpPr>
        <p:spPr>
          <a:xfrm>
            <a:off x="6448096" y="3555125"/>
            <a:ext cx="0" cy="56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E22DD-E0DF-01DA-C48C-C05DC3C7F7DD}"/>
              </a:ext>
            </a:extLst>
          </p:cNvPr>
          <p:cNvSpPr/>
          <p:nvPr/>
        </p:nvSpPr>
        <p:spPr>
          <a:xfrm>
            <a:off x="5901560" y="126124"/>
            <a:ext cx="2017986" cy="496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hiberanate.cfg.xml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4EE0A-22BE-1457-F51F-EC72AB593D33}"/>
              </a:ext>
            </a:extLst>
          </p:cNvPr>
          <p:cNvCxnSpPr>
            <a:cxnSpLocks/>
          </p:cNvCxnSpPr>
          <p:nvPr/>
        </p:nvCxnSpPr>
        <p:spPr>
          <a:xfrm>
            <a:off x="7817069" y="433550"/>
            <a:ext cx="436178" cy="1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9D4167-C448-CB8E-145C-CA5A246C40B2}"/>
              </a:ext>
            </a:extLst>
          </p:cNvPr>
          <p:cNvSpPr/>
          <p:nvPr/>
        </p:nvSpPr>
        <p:spPr>
          <a:xfrm>
            <a:off x="8253247" y="622737"/>
            <a:ext cx="2349061" cy="504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HibernateUtil.java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8326F0-7030-67C8-FEA6-489F43B900F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919546" y="1127234"/>
            <a:ext cx="672661" cy="40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D15C7B-A908-EF71-67A6-AC3015AC9C1B}"/>
              </a:ext>
            </a:extLst>
          </p:cNvPr>
          <p:cNvSpPr/>
          <p:nvPr/>
        </p:nvSpPr>
        <p:spPr>
          <a:xfrm>
            <a:off x="2435771" y="1852448"/>
            <a:ext cx="1939159" cy="1213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D4D78-59E5-4E78-B40A-B92429E4A836}"/>
              </a:ext>
            </a:extLst>
          </p:cNvPr>
          <p:cNvSpPr/>
          <p:nvPr/>
        </p:nvSpPr>
        <p:spPr>
          <a:xfrm>
            <a:off x="6687207" y="1852447"/>
            <a:ext cx="1939159" cy="1213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82A9E7-CD6F-4252-09E3-44EFD575CD01}"/>
              </a:ext>
            </a:extLst>
          </p:cNvPr>
          <p:cNvCxnSpPr>
            <a:endCxn id="3" idx="1"/>
          </p:cNvCxnSpPr>
          <p:nvPr/>
        </p:nvCxnSpPr>
        <p:spPr>
          <a:xfrm>
            <a:off x="4430110" y="2388476"/>
            <a:ext cx="2257097" cy="7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7198B7-482B-0B7D-D82F-81AA6F272377}"/>
              </a:ext>
            </a:extLst>
          </p:cNvPr>
          <p:cNvSpPr txBox="1"/>
          <p:nvPr/>
        </p:nvSpPr>
        <p:spPr>
          <a:xfrm>
            <a:off x="4958255" y="1781504"/>
            <a:ext cx="155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OneToOne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5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E00E0-5CB1-A963-A477-7B67C4571329}"/>
              </a:ext>
            </a:extLst>
          </p:cNvPr>
          <p:cNvSpPr txBox="1"/>
          <p:nvPr/>
        </p:nvSpPr>
        <p:spPr>
          <a:xfrm>
            <a:off x="567267" y="406400"/>
            <a:ext cx="111082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Maven -&gt; Build and dependency management tool</a:t>
            </a:r>
          </a:p>
          <a:p>
            <a:endParaRPr lang="en-IN" dirty="0"/>
          </a:p>
          <a:p>
            <a:r>
              <a:rPr lang="en-IN" dirty="0"/>
              <a:t>Gradle – another option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Driver -&gt; Jar -&gt; Java Archive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 -&gt; Group Id  (com.capgemini.ai)</a:t>
            </a:r>
          </a:p>
          <a:p>
            <a:endParaRPr lang="en-IN" dirty="0"/>
          </a:p>
          <a:p>
            <a:r>
              <a:rPr lang="en-IN" dirty="0"/>
              <a:t>A -&gt; Artifact Id (</a:t>
            </a:r>
            <a:r>
              <a:rPr lang="en-IN" dirty="0" err="1"/>
              <a:t>imageproj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V -&gt; Version (0.1)</a:t>
            </a:r>
          </a:p>
        </p:txBody>
      </p:sp>
    </p:spTree>
    <p:extLst>
      <p:ext uri="{BB962C8B-B14F-4D97-AF65-F5344CB8AC3E}">
        <p14:creationId xmlns:p14="http://schemas.microsoft.com/office/powerpoint/2010/main" val="144746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360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62</cp:revision>
  <dcterms:created xsi:type="dcterms:W3CDTF">2025-09-20T03:19:36Z</dcterms:created>
  <dcterms:modified xsi:type="dcterms:W3CDTF">2025-09-24T12:17:05Z</dcterms:modified>
</cp:coreProperties>
</file>