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3BEE-A72C-3325-EE6D-52A4CBDDE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7902D-19CC-0541-C530-AA21F0E4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4426-EC9B-DD60-949B-D0CE0BA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CA64-9755-DE9C-1E0B-0F34DEC0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3093-5A4B-95E0-C7C3-E7C78B95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3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97F5-8815-7911-063C-6600B1A0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83DAD-78FC-4D74-3787-1747003DC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2EE4-B35A-212D-DCA3-E1F9C28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1F5A-4B60-3558-615F-5CEF09AC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557A-37BF-D1DC-E000-4F36162F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2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C6FDC-3FC4-9AC2-79FA-170EA0952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6B281-7D14-5B9A-5A65-C24A5251F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28F0-B9EF-8123-C742-C2ED26E8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7A7B-4CC9-4946-3CAB-A03A5A05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FA5-8634-99A3-8499-C126BCE2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3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0D02-E8D5-5B60-16B7-1D657858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A8D2-993C-D059-CD72-73CA6305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7BE-C435-53B9-5641-2932F338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1D2F-C672-1A9E-38D5-9768A6CE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5F5F-E242-8661-1B8D-D8677639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8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6625-FE55-917A-0F6D-24D88D2E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AF97-EF75-2819-C93C-464385A3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1FBF-D8E8-2053-D8D7-5D6558E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3FED-9A82-8F52-EABF-6C97FB93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44D6-101E-4664-6F15-49FEEF65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6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BDFF-737D-6781-6D89-6100238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4B57-A066-1F80-DCB7-967EF5E1D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65F61-03C1-B9B0-863F-7B1E5FAB4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04FA-C1B6-BF5B-34E9-D663FB13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BC39-56F7-3F0A-6EC2-6BD65CB1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8088-6E15-FD0A-28BB-3C2EC498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4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9045-434A-B6E9-F26D-9CBC6EC0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F9FC-95DB-AF00-DF71-89A3DFB7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1E11-88B2-FFED-7A63-306EFC57E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7EB0B-9B9F-537F-399D-A2F91161F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1BBC5-9BDF-A81B-12B1-A63F1D00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4AED6-9BF4-149C-2EB8-80822199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84F59-11B9-BA75-3765-A8086138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D22FE-F36F-1051-1D8F-292906F0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0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FFC6-ADE2-A226-3235-D68DAF1D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479E2-EF1E-3B19-5C00-268B0F4A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40FAE-8019-A282-24EB-3C0ECDCE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A88DC-3B97-727F-3683-B275FBF3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3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E9BDC-F90A-0B5E-58FE-C75EDAD1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2645-432C-38E1-6041-DE805333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511C1-15C8-EF76-06E2-E7BB5793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DC6-045C-1D52-E4FF-DA428BB6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7AB1-19BA-5018-0447-08D00E5B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57F1C-1546-575E-8ABE-D6AB0A0F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92C9-55D6-BD00-9421-E5B27038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5F01-AC5E-C85B-9176-7B5ECB13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834A-8B0E-3B85-F25F-1513378F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2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2FC1-650B-A25B-68AC-23979397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FD091-C917-4FEC-1539-2C72EFA5B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5E425-FF03-8EDA-CF31-F61C47C42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8EB3-E754-CC27-E4BA-57D78F54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3FAB8-75A5-3CAA-4057-FD9C8516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A78D-C0FA-391E-2015-B2ED2D64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1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F4672-34A8-2B03-8A89-9D98B444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8F2D7-D1AC-C2FC-C305-8391C09D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3C17-D93D-3794-614E-1BB5EFA6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26ED-B1B7-412B-B5E3-752DFCF79AB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16CB-7C4F-E1B7-C690-0CDCA18EE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08AC-29B6-774C-6A73-2C4EAB8E9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8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97E70DF9-168B-A56B-C755-AC3569B0D6E7}"/>
              </a:ext>
            </a:extLst>
          </p:cNvPr>
          <p:cNvSpPr/>
          <p:nvPr/>
        </p:nvSpPr>
        <p:spPr>
          <a:xfrm>
            <a:off x="9790386" y="2199290"/>
            <a:ext cx="1103586" cy="13085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87FE1E-8FC4-108E-92AD-31BB2D29D0BF}"/>
              </a:ext>
            </a:extLst>
          </p:cNvPr>
          <p:cNvSpPr/>
          <p:nvPr/>
        </p:nvSpPr>
        <p:spPr>
          <a:xfrm>
            <a:off x="6708228" y="2349062"/>
            <a:ext cx="1537138" cy="1158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69F4A2-FBA3-1958-54CA-3B49E677A2FB}"/>
              </a:ext>
            </a:extLst>
          </p:cNvPr>
          <p:cNvSpPr/>
          <p:nvPr/>
        </p:nvSpPr>
        <p:spPr>
          <a:xfrm>
            <a:off x="3946635" y="2349062"/>
            <a:ext cx="1537138" cy="1158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85C36F-1097-3A7D-2289-D5A489626739}"/>
              </a:ext>
            </a:extLst>
          </p:cNvPr>
          <p:cNvSpPr/>
          <p:nvPr/>
        </p:nvSpPr>
        <p:spPr>
          <a:xfrm>
            <a:off x="1024760" y="2406869"/>
            <a:ext cx="1537138" cy="11587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3D6AAC-0718-4E69-93B5-C4C6F1F86C07}"/>
              </a:ext>
            </a:extLst>
          </p:cNvPr>
          <p:cNvCxnSpPr/>
          <p:nvPr/>
        </p:nvCxnSpPr>
        <p:spPr>
          <a:xfrm flipV="1">
            <a:off x="2561898" y="2790497"/>
            <a:ext cx="1384737" cy="6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977DE1-3CC7-795F-920B-1686F50D0DAD}"/>
              </a:ext>
            </a:extLst>
          </p:cNvPr>
          <p:cNvCxnSpPr/>
          <p:nvPr/>
        </p:nvCxnSpPr>
        <p:spPr>
          <a:xfrm flipV="1">
            <a:off x="5331372" y="2790497"/>
            <a:ext cx="1384737" cy="6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A2EB1D-65D8-E4DC-7709-52968C2EA06C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8085084" y="2853559"/>
            <a:ext cx="1705302" cy="6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4DD26-524F-DDFE-FE67-0CA3A3D23A51}"/>
              </a:ext>
            </a:extLst>
          </p:cNvPr>
          <p:cNvSpPr/>
          <p:nvPr/>
        </p:nvSpPr>
        <p:spPr>
          <a:xfrm>
            <a:off x="2624959" y="1883979"/>
            <a:ext cx="1008993" cy="5228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7BA158-2B77-235A-2F09-7129689CEBDC}"/>
              </a:ext>
            </a:extLst>
          </p:cNvPr>
          <p:cNvSpPr txBox="1"/>
          <p:nvPr/>
        </p:nvSpPr>
        <p:spPr>
          <a:xfrm>
            <a:off x="2815461" y="1951562"/>
            <a:ext cx="95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C12F57-3E12-3E02-DD0F-D654BC8F1BDF}"/>
              </a:ext>
            </a:extLst>
          </p:cNvPr>
          <p:cNvSpPr/>
          <p:nvPr/>
        </p:nvSpPr>
        <p:spPr>
          <a:xfrm>
            <a:off x="5523843" y="2199290"/>
            <a:ext cx="1008993" cy="5228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165FC9-2C93-7614-293F-4BEB5CB3EE3E}"/>
              </a:ext>
            </a:extLst>
          </p:cNvPr>
          <p:cNvSpPr txBox="1"/>
          <p:nvPr/>
        </p:nvSpPr>
        <p:spPr>
          <a:xfrm>
            <a:off x="5714345" y="2266873"/>
            <a:ext cx="95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118805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727B6B-41CB-B235-BDDF-A6E3614732B3}"/>
              </a:ext>
            </a:extLst>
          </p:cNvPr>
          <p:cNvSpPr/>
          <p:nvPr/>
        </p:nvSpPr>
        <p:spPr>
          <a:xfrm>
            <a:off x="5770179" y="819807"/>
            <a:ext cx="2112579" cy="1363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70AC9D-74CE-A372-5021-61B2DE002B2A}"/>
              </a:ext>
            </a:extLst>
          </p:cNvPr>
          <p:cNvSpPr/>
          <p:nvPr/>
        </p:nvSpPr>
        <p:spPr>
          <a:xfrm>
            <a:off x="3518339" y="3155731"/>
            <a:ext cx="2112579" cy="1363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837BA-8DEF-9512-E499-C2C277DF7549}"/>
              </a:ext>
            </a:extLst>
          </p:cNvPr>
          <p:cNvSpPr/>
          <p:nvPr/>
        </p:nvSpPr>
        <p:spPr>
          <a:xfrm>
            <a:off x="7438697" y="2953406"/>
            <a:ext cx="2112579" cy="1363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C1D38-CD2B-987A-4975-AD70B67A625F}"/>
              </a:ext>
            </a:extLst>
          </p:cNvPr>
          <p:cNvSpPr/>
          <p:nvPr/>
        </p:nvSpPr>
        <p:spPr>
          <a:xfrm>
            <a:off x="1810408" y="819807"/>
            <a:ext cx="2112579" cy="1363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2E0A26-0B5E-F278-28C9-88B23A2A13F0}"/>
              </a:ext>
            </a:extLst>
          </p:cNvPr>
          <p:cNvCxnSpPr>
            <a:stCxn id="3" idx="3"/>
          </p:cNvCxnSpPr>
          <p:nvPr/>
        </p:nvCxnSpPr>
        <p:spPr>
          <a:xfrm>
            <a:off x="5630918" y="3837590"/>
            <a:ext cx="1807779" cy="1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C860F6-A3A0-CECD-F809-9143396028EE}"/>
              </a:ext>
            </a:extLst>
          </p:cNvPr>
          <p:cNvSpPr txBox="1"/>
          <p:nvPr/>
        </p:nvSpPr>
        <p:spPr>
          <a:xfrm>
            <a:off x="5801711" y="3429000"/>
            <a:ext cx="151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OneToOne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0109F-882C-4F13-CA47-7AE1998E742A}"/>
              </a:ext>
            </a:extLst>
          </p:cNvPr>
          <p:cNvSpPr txBox="1"/>
          <p:nvPr/>
        </p:nvSpPr>
        <p:spPr>
          <a:xfrm>
            <a:off x="3983421" y="1223143"/>
            <a:ext cx="164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ManyToMany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403220-A9F8-06E5-8A29-DC1FA5ACFBCA}"/>
              </a:ext>
            </a:extLst>
          </p:cNvPr>
          <p:cNvCxnSpPr/>
          <p:nvPr/>
        </p:nvCxnSpPr>
        <p:spPr>
          <a:xfrm flipH="1">
            <a:off x="3983421" y="1223143"/>
            <a:ext cx="1647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7AD990-694E-F135-7BB1-44701480B840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652346" y="2183524"/>
            <a:ext cx="922283" cy="97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DFC8BB-7A9E-DC87-75F4-72C11B057F01}"/>
              </a:ext>
            </a:extLst>
          </p:cNvPr>
          <p:cNvSpPr txBox="1"/>
          <p:nvPr/>
        </p:nvSpPr>
        <p:spPr>
          <a:xfrm>
            <a:off x="4049111" y="2344307"/>
            <a:ext cx="164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ManyToOne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09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FB766-6D18-9FBF-2874-E6C3E3CD7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74E190-3929-B302-E227-344711B43D97}"/>
              </a:ext>
            </a:extLst>
          </p:cNvPr>
          <p:cNvSpPr/>
          <p:nvPr/>
        </p:nvSpPr>
        <p:spPr>
          <a:xfrm>
            <a:off x="5770179" y="819807"/>
            <a:ext cx="2112579" cy="1363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OTT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4EA6D4-C8E6-562C-AF6D-6AF05A0E3F65}"/>
              </a:ext>
            </a:extLst>
          </p:cNvPr>
          <p:cNvSpPr/>
          <p:nvPr/>
        </p:nvSpPr>
        <p:spPr>
          <a:xfrm>
            <a:off x="3518339" y="3155731"/>
            <a:ext cx="2112579" cy="1363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88E48-2B09-8012-0941-8B4CEE921849}"/>
              </a:ext>
            </a:extLst>
          </p:cNvPr>
          <p:cNvSpPr/>
          <p:nvPr/>
        </p:nvSpPr>
        <p:spPr>
          <a:xfrm>
            <a:off x="7438697" y="2953406"/>
            <a:ext cx="2112579" cy="1363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D1B110-EC7F-F22F-E26B-D2D570A4BBAF}"/>
              </a:ext>
            </a:extLst>
          </p:cNvPr>
          <p:cNvSpPr/>
          <p:nvPr/>
        </p:nvSpPr>
        <p:spPr>
          <a:xfrm>
            <a:off x="1810408" y="819807"/>
            <a:ext cx="2112579" cy="1363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SUBSCRIBER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1138F0-A674-AAF6-0418-746BA43E8159}"/>
              </a:ext>
            </a:extLst>
          </p:cNvPr>
          <p:cNvCxnSpPr/>
          <p:nvPr/>
        </p:nvCxnSpPr>
        <p:spPr>
          <a:xfrm flipH="1">
            <a:off x="5249917" y="2183524"/>
            <a:ext cx="846083" cy="93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2B8F1D-359A-E8DC-1EE8-84C405279C23}"/>
              </a:ext>
            </a:extLst>
          </p:cNvPr>
          <p:cNvSpPr txBox="1"/>
          <p:nvPr/>
        </p:nvSpPr>
        <p:spPr>
          <a:xfrm>
            <a:off x="5076497" y="2270234"/>
            <a:ext cx="178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OneToMany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192A06-37AD-1E54-8520-8BCFFA413F04}"/>
              </a:ext>
            </a:extLst>
          </p:cNvPr>
          <p:cNvCxnSpPr>
            <a:cxnSpLocks/>
          </p:cNvCxnSpPr>
          <p:nvPr/>
        </p:nvCxnSpPr>
        <p:spPr>
          <a:xfrm>
            <a:off x="3695701" y="2023240"/>
            <a:ext cx="1199492" cy="1132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AC0508-B3BE-E0B9-2B38-0539A3F14B2F}"/>
              </a:ext>
            </a:extLst>
          </p:cNvPr>
          <p:cNvSpPr txBox="1"/>
          <p:nvPr/>
        </p:nvSpPr>
        <p:spPr>
          <a:xfrm>
            <a:off x="3117632" y="2580713"/>
            <a:ext cx="178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ManyToOne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E4038D-0379-F2E2-6004-524D6ACAD3BA}"/>
              </a:ext>
            </a:extLst>
          </p:cNvPr>
          <p:cNvCxnSpPr>
            <a:cxnSpLocks/>
          </p:cNvCxnSpPr>
          <p:nvPr/>
        </p:nvCxnSpPr>
        <p:spPr>
          <a:xfrm>
            <a:off x="3726575" y="1482804"/>
            <a:ext cx="3712122" cy="167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F58269-2B93-9EFB-46C2-0B751119A95C}"/>
              </a:ext>
            </a:extLst>
          </p:cNvPr>
          <p:cNvSpPr txBox="1"/>
          <p:nvPr/>
        </p:nvSpPr>
        <p:spPr>
          <a:xfrm>
            <a:off x="6729249" y="2434458"/>
            <a:ext cx="178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OneToOne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16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B57868-A17B-E9BD-50A6-06E9CD69C988}"/>
              </a:ext>
            </a:extLst>
          </p:cNvPr>
          <p:cNvSpPr txBox="1"/>
          <p:nvPr/>
        </p:nvSpPr>
        <p:spPr>
          <a:xfrm>
            <a:off x="1450428" y="496614"/>
            <a:ext cx="878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SPRING 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40F49-6C21-A73D-F753-20813414D02C}"/>
              </a:ext>
            </a:extLst>
          </p:cNvPr>
          <p:cNvSpPr txBox="1"/>
          <p:nvPr/>
        </p:nvSpPr>
        <p:spPr>
          <a:xfrm>
            <a:off x="1300655" y="1072055"/>
            <a:ext cx="100741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submits login credentials: A user submits a login form with their username and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Spring Security's </a:t>
            </a:r>
            <a:r>
              <a:rPr lang="en-US" dirty="0" err="1"/>
              <a:t>UsernamePasswordAuthenticationFilter</a:t>
            </a:r>
            <a:r>
              <a:rPr lang="en-US" dirty="0"/>
              <a:t> is triggered: This filter intercepts the login request and extracts the username and password from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AuthenticationManager</a:t>
            </a:r>
            <a:r>
              <a:rPr lang="en-US" dirty="0"/>
              <a:t> is called: The filter passes the extracted credentials to the </a:t>
            </a:r>
            <a:r>
              <a:rPr lang="en-US" dirty="0" err="1"/>
              <a:t>AuthenticationManager</a:t>
            </a:r>
            <a:r>
              <a:rPr lang="en-US" dirty="0"/>
              <a:t>, which is responsible for authenticating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UserDetailsService</a:t>
            </a:r>
            <a:r>
              <a:rPr lang="en-US" dirty="0"/>
              <a:t> is called: The </a:t>
            </a:r>
            <a:r>
              <a:rPr lang="en-US" dirty="0" err="1"/>
              <a:t>AuthenticationManager</a:t>
            </a:r>
            <a:r>
              <a:rPr lang="en-US" dirty="0"/>
              <a:t> uses the </a:t>
            </a:r>
            <a:r>
              <a:rPr lang="en-US" dirty="0" err="1"/>
              <a:t>UserDetailsService</a:t>
            </a:r>
            <a:r>
              <a:rPr lang="en-US" dirty="0"/>
              <a:t> to load the user details from the database or any other storage system. In your case, it's the </a:t>
            </a:r>
            <a:r>
              <a:rPr lang="en-US" dirty="0" err="1"/>
              <a:t>CustomUserService</a:t>
            </a:r>
            <a:r>
              <a:rPr lang="en-US" dirty="0"/>
              <a:t> class that implements </a:t>
            </a:r>
            <a:r>
              <a:rPr lang="en-US" dirty="0" err="1"/>
              <a:t>UserDetailsService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loadUserByUsername</a:t>
            </a:r>
            <a:r>
              <a:rPr lang="en-US" dirty="0"/>
              <a:t> method is invoked: The </a:t>
            </a:r>
            <a:r>
              <a:rPr lang="en-US" dirty="0" err="1"/>
              <a:t>UserDetailsService</a:t>
            </a:r>
            <a:r>
              <a:rPr lang="en-US" dirty="0"/>
              <a:t> calls the </a:t>
            </a:r>
            <a:r>
              <a:rPr lang="en-US" dirty="0" err="1"/>
              <a:t>loadUserByUsername</a:t>
            </a:r>
            <a:r>
              <a:rPr lang="en-US" dirty="0"/>
              <a:t> method, passing the username as an argument. This method retrieves the user details from the database and returns a </a:t>
            </a:r>
            <a:r>
              <a:rPr lang="en-US" dirty="0" err="1"/>
              <a:t>UserDetails</a:t>
            </a:r>
            <a:r>
              <a:rPr lang="en-US" dirty="0"/>
              <a:t>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verification: The </a:t>
            </a:r>
            <a:r>
              <a:rPr lang="en-US" dirty="0" err="1"/>
              <a:t>AuthenticationManager</a:t>
            </a:r>
            <a:r>
              <a:rPr lang="en-US" dirty="0"/>
              <a:t> then verifies the password provided by the user against the password stored in the </a:t>
            </a:r>
            <a:r>
              <a:rPr lang="en-US" dirty="0" err="1"/>
              <a:t>UserDetails</a:t>
            </a:r>
            <a:r>
              <a:rPr lang="en-US" dirty="0"/>
              <a:t> object. If the passwords match, the user is authenticated successfully.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https://spring.io/guides/gs/testing-web</a:t>
            </a:r>
          </a:p>
        </p:txBody>
      </p:sp>
    </p:spTree>
    <p:extLst>
      <p:ext uri="{BB962C8B-B14F-4D97-AF65-F5344CB8AC3E}">
        <p14:creationId xmlns:p14="http://schemas.microsoft.com/office/powerpoint/2010/main" val="291617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4214</TotalTime>
  <Words>196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DAS</cp:lastModifiedBy>
  <cp:revision>118</cp:revision>
  <dcterms:created xsi:type="dcterms:W3CDTF">2025-09-20T03:19:36Z</dcterms:created>
  <dcterms:modified xsi:type="dcterms:W3CDTF">2025-10-08T10:31:24Z</dcterms:modified>
</cp:coreProperties>
</file>