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4" r:id="rId4"/>
    <p:sldId id="263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5B4DE1-B026-BB5A-BD5B-DDBE1AB7BD04}"/>
              </a:ext>
            </a:extLst>
          </p:cNvPr>
          <p:cNvSpPr/>
          <p:nvPr/>
        </p:nvSpPr>
        <p:spPr>
          <a:xfrm>
            <a:off x="1676400" y="2709333"/>
            <a:ext cx="1659467" cy="804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F08B6-908C-F239-9BC7-F8AFEC390B8B}"/>
              </a:ext>
            </a:extLst>
          </p:cNvPr>
          <p:cNvSpPr/>
          <p:nvPr/>
        </p:nvSpPr>
        <p:spPr>
          <a:xfrm>
            <a:off x="4902199" y="2611967"/>
            <a:ext cx="1659467" cy="804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9A7DB-F830-F654-C42C-F91ADE00A4F9}"/>
              </a:ext>
            </a:extLst>
          </p:cNvPr>
          <p:cNvSpPr/>
          <p:nvPr/>
        </p:nvSpPr>
        <p:spPr>
          <a:xfrm>
            <a:off x="8729133" y="3581401"/>
            <a:ext cx="1659467" cy="804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F3CA41-30BC-3E0D-FF1F-83D6C010E9E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46799" y="3251201"/>
            <a:ext cx="922866" cy="17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41E83-4E9B-C024-436C-AB6E42B2F012}"/>
              </a:ext>
            </a:extLst>
          </p:cNvPr>
          <p:cNvCxnSpPr>
            <a:cxnSpLocks/>
            <a:stCxn id="4" idx="0"/>
            <a:endCxn id="9" idx="3"/>
          </p:cNvCxnSpPr>
          <p:nvPr/>
        </p:nvCxnSpPr>
        <p:spPr>
          <a:xfrm flipH="1" flipV="1">
            <a:off x="8856132" y="3251201"/>
            <a:ext cx="702735" cy="33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092768-5DE2-F5A6-8736-3215EF8D3447}"/>
              </a:ext>
            </a:extLst>
          </p:cNvPr>
          <p:cNvSpPr/>
          <p:nvPr/>
        </p:nvSpPr>
        <p:spPr>
          <a:xfrm>
            <a:off x="7069665" y="3086101"/>
            <a:ext cx="1786467" cy="33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Circuit Breaker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8A4122-5C76-F0D6-03CA-A9CD23ECB514}"/>
              </a:ext>
            </a:extLst>
          </p:cNvPr>
          <p:cNvSpPr/>
          <p:nvPr/>
        </p:nvSpPr>
        <p:spPr>
          <a:xfrm>
            <a:off x="7962898" y="567267"/>
            <a:ext cx="1659467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5B4239-E1CE-E740-5935-2E66CE82AF93}"/>
              </a:ext>
            </a:extLst>
          </p:cNvPr>
          <p:cNvCxnSpPr>
            <a:stCxn id="2" idx="3"/>
          </p:cNvCxnSpPr>
          <p:nvPr/>
        </p:nvCxnSpPr>
        <p:spPr>
          <a:xfrm flipV="1">
            <a:off x="3335867" y="889000"/>
            <a:ext cx="4627031" cy="222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21F0D6-B40C-2DDE-5E02-EC56DEDC8A0A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000750" y="1151467"/>
            <a:ext cx="1962148" cy="155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5E5B2-C05C-DE8A-05CD-4B29F7A1C122}"/>
              </a:ext>
            </a:extLst>
          </p:cNvPr>
          <p:cNvCxnSpPr>
            <a:cxnSpLocks/>
          </p:cNvCxnSpPr>
          <p:nvPr/>
        </p:nvCxnSpPr>
        <p:spPr>
          <a:xfrm flipH="1" flipV="1">
            <a:off x="8729133" y="1680636"/>
            <a:ext cx="1195913" cy="191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8E1835-0056-70D8-7AE9-FCE4138B233A}"/>
              </a:ext>
            </a:extLst>
          </p:cNvPr>
          <p:cNvCxnSpPr>
            <a:cxnSpLocks/>
          </p:cNvCxnSpPr>
          <p:nvPr/>
        </p:nvCxnSpPr>
        <p:spPr>
          <a:xfrm>
            <a:off x="400052" y="3014134"/>
            <a:ext cx="1276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3CFEE9-DCBF-F977-7463-EAC11B00BBBF}"/>
              </a:ext>
            </a:extLst>
          </p:cNvPr>
          <p:cNvSpPr/>
          <p:nvPr/>
        </p:nvSpPr>
        <p:spPr>
          <a:xfrm>
            <a:off x="6981824" y="4944534"/>
            <a:ext cx="1659467" cy="804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 Server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DAB0C3-A3A2-CB45-51C1-0805FE7EA6BC}"/>
              </a:ext>
            </a:extLst>
          </p:cNvPr>
          <p:cNvCxnSpPr>
            <a:cxnSpLocks/>
          </p:cNvCxnSpPr>
          <p:nvPr/>
        </p:nvCxnSpPr>
        <p:spPr>
          <a:xfrm>
            <a:off x="5427133" y="3395135"/>
            <a:ext cx="1554691" cy="165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30204A-A998-33E7-7F34-953B8FD2954E}"/>
              </a:ext>
            </a:extLst>
          </p:cNvPr>
          <p:cNvCxnSpPr>
            <a:cxnSpLocks/>
          </p:cNvCxnSpPr>
          <p:nvPr/>
        </p:nvCxnSpPr>
        <p:spPr>
          <a:xfrm flipH="1">
            <a:off x="8641291" y="4351865"/>
            <a:ext cx="917575" cy="6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D36D02-BAA2-2EE9-782E-A0AFED5CE372}"/>
              </a:ext>
            </a:extLst>
          </p:cNvPr>
          <p:cNvCxnSpPr>
            <a:cxnSpLocks/>
          </p:cNvCxnSpPr>
          <p:nvPr/>
        </p:nvCxnSpPr>
        <p:spPr>
          <a:xfrm flipV="1">
            <a:off x="7577664" y="1735667"/>
            <a:ext cx="643469" cy="319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0F382-5502-5483-C379-990D038C8112}"/>
              </a:ext>
            </a:extLst>
          </p:cNvPr>
          <p:cNvSpPr/>
          <p:nvPr/>
        </p:nvSpPr>
        <p:spPr>
          <a:xfrm>
            <a:off x="3581400" y="889000"/>
            <a:ext cx="1962148" cy="791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Prometheus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CE4A5A-DABE-398D-25DD-0057D7A96FC5}"/>
              </a:ext>
            </a:extLst>
          </p:cNvPr>
          <p:cNvCxnSpPr>
            <a:cxnSpLocks/>
          </p:cNvCxnSpPr>
          <p:nvPr/>
        </p:nvCxnSpPr>
        <p:spPr>
          <a:xfrm flipH="1" flipV="1">
            <a:off x="4815416" y="1663702"/>
            <a:ext cx="1102781" cy="973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8729986-FB49-48C6-BD2B-ADFCA1BA08D8}"/>
              </a:ext>
            </a:extLst>
          </p:cNvPr>
          <p:cNvSpPr/>
          <p:nvPr/>
        </p:nvSpPr>
        <p:spPr>
          <a:xfrm>
            <a:off x="1038225" y="4605867"/>
            <a:ext cx="2729441" cy="634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Zipkin  (Tracing)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8F2F7E-5439-7857-F347-9F48FB5BF82A}"/>
              </a:ext>
            </a:extLst>
          </p:cNvPr>
          <p:cNvCxnSpPr>
            <a:cxnSpLocks/>
          </p:cNvCxnSpPr>
          <p:nvPr/>
        </p:nvCxnSpPr>
        <p:spPr>
          <a:xfrm flipH="1">
            <a:off x="1647825" y="3335867"/>
            <a:ext cx="688975" cy="127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D4B610-47CA-56A3-8A9E-A2A7B7476802}"/>
              </a:ext>
            </a:extLst>
          </p:cNvPr>
          <p:cNvCxnSpPr>
            <a:cxnSpLocks/>
          </p:cNvCxnSpPr>
          <p:nvPr/>
        </p:nvCxnSpPr>
        <p:spPr>
          <a:xfrm flipH="1">
            <a:off x="3581400" y="3403603"/>
            <a:ext cx="1567921" cy="120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F2B4F0-5982-DFA5-64F8-FA56686FD07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33800" y="3983568"/>
            <a:ext cx="4995333" cy="77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2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8F50B-61F2-85CA-F163-59EBDDC4A31C}"/>
              </a:ext>
            </a:extLst>
          </p:cNvPr>
          <p:cNvSpPr txBox="1"/>
          <p:nvPr/>
        </p:nvSpPr>
        <p:spPr>
          <a:xfrm>
            <a:off x="347133" y="177800"/>
            <a:ext cx="1172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Create two microservices. User and Notification. User will have </a:t>
            </a:r>
            <a:r>
              <a:rPr lang="en-US" dirty="0" err="1"/>
              <a:t>username,password</a:t>
            </a:r>
            <a:r>
              <a:rPr lang="en-US" dirty="0"/>
              <a:t> and address – this </a:t>
            </a:r>
            <a:r>
              <a:rPr lang="en-US" dirty="0" err="1"/>
              <a:t>ms</a:t>
            </a:r>
            <a:r>
              <a:rPr lang="en-US" dirty="0"/>
              <a:t> will have </a:t>
            </a:r>
            <a:r>
              <a:rPr lang="en-US" dirty="0" err="1"/>
              <a:t>allo</a:t>
            </a:r>
            <a:r>
              <a:rPr lang="en-US" dirty="0"/>
              <a:t> CRUD </a:t>
            </a:r>
            <a:r>
              <a:rPr lang="en-US" dirty="0" err="1"/>
              <a:t>apis</a:t>
            </a:r>
            <a:r>
              <a:rPr lang="en-US" dirty="0"/>
              <a:t> meaning </a:t>
            </a:r>
            <a:r>
              <a:rPr lang="en-US" dirty="0" err="1"/>
              <a:t>Get,Put,post</a:t>
            </a:r>
            <a:r>
              <a:rPr lang="en-US" dirty="0"/>
              <a:t> ,delete, </a:t>
            </a:r>
            <a:r>
              <a:rPr lang="en-US" dirty="0" err="1"/>
              <a:t>Notificaton</a:t>
            </a:r>
            <a:r>
              <a:rPr lang="en-US" dirty="0"/>
              <a:t> service will have one </a:t>
            </a:r>
            <a:r>
              <a:rPr lang="en-US" dirty="0" err="1"/>
              <a:t>api</a:t>
            </a:r>
            <a:r>
              <a:rPr lang="en-US" dirty="0"/>
              <a:t> /notify  method=POST , it takes a user Object and action associated wit it i.e. </a:t>
            </a:r>
            <a:r>
              <a:rPr lang="en-US" dirty="0" err="1"/>
              <a:t>Create,Delete,Update</a:t>
            </a:r>
            <a:r>
              <a:rPr lang="en-US" dirty="0"/>
              <a:t>, You can consider a DTO wrapping User and a string  containing the operation to pass to the notification service. Whenever a user data is changed (that means for user -&gt; </a:t>
            </a:r>
            <a:r>
              <a:rPr lang="en-US" dirty="0" err="1"/>
              <a:t>Post,Put,Delete</a:t>
            </a:r>
            <a:r>
              <a:rPr lang="en-US" dirty="0"/>
              <a:t>)   the notification service /notify to be called and that </a:t>
            </a:r>
            <a:r>
              <a:rPr lang="en-US" dirty="0" err="1"/>
              <a:t>api</a:t>
            </a:r>
            <a:r>
              <a:rPr lang="en-US" dirty="0"/>
              <a:t> should print User &lt;username&gt; information is &lt;Created/Updated/Deleted&gt; 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49540B-B84C-1471-5529-7CC0B8CCDBE0}"/>
              </a:ext>
            </a:extLst>
          </p:cNvPr>
          <p:cNvSpPr/>
          <p:nvPr/>
        </p:nvSpPr>
        <p:spPr>
          <a:xfrm>
            <a:off x="3310467" y="2573867"/>
            <a:ext cx="1574800" cy="1041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18A84E-F2DA-0629-A537-3C81764EFF14}"/>
              </a:ext>
            </a:extLst>
          </p:cNvPr>
          <p:cNvCxnSpPr/>
          <p:nvPr/>
        </p:nvCxnSpPr>
        <p:spPr>
          <a:xfrm flipH="1">
            <a:off x="2209800" y="3069167"/>
            <a:ext cx="1100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63F7A8-6E8E-55DB-6124-FDC07A9B61B3}"/>
              </a:ext>
            </a:extLst>
          </p:cNvPr>
          <p:cNvSpPr txBox="1"/>
          <p:nvPr/>
        </p:nvSpPr>
        <p:spPr>
          <a:xfrm>
            <a:off x="2209800" y="2699835"/>
            <a:ext cx="1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8588-A43C-2706-DA8E-A36F5BC33E73}"/>
              </a:ext>
            </a:extLst>
          </p:cNvPr>
          <p:cNvSpPr txBox="1"/>
          <p:nvPr/>
        </p:nvSpPr>
        <p:spPr>
          <a:xfrm>
            <a:off x="1185333" y="315228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Get/</a:t>
            </a:r>
            <a:r>
              <a:rPr lang="en-IN" dirty="0">
                <a:highlight>
                  <a:srgbClr val="FFFF00"/>
                </a:highlight>
              </a:rPr>
              <a:t>Put/Post/Delete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9C3330-2369-072F-C3DF-617B74E9C037}"/>
              </a:ext>
            </a:extLst>
          </p:cNvPr>
          <p:cNvSpPr/>
          <p:nvPr/>
        </p:nvSpPr>
        <p:spPr>
          <a:xfrm>
            <a:off x="3835400" y="4638490"/>
            <a:ext cx="1574800" cy="1041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78230-8FAD-029B-C159-A4F7C3F88722}"/>
              </a:ext>
            </a:extLst>
          </p:cNvPr>
          <p:cNvSpPr txBox="1"/>
          <p:nvPr/>
        </p:nvSpPr>
        <p:spPr>
          <a:xfrm>
            <a:off x="2954867" y="4915826"/>
            <a:ext cx="13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/notify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394866-5EFC-7E49-3C68-B65635F85B0F}"/>
              </a:ext>
            </a:extLst>
          </p:cNvPr>
          <p:cNvCxnSpPr>
            <a:cxnSpLocks/>
          </p:cNvCxnSpPr>
          <p:nvPr/>
        </p:nvCxnSpPr>
        <p:spPr>
          <a:xfrm flipH="1">
            <a:off x="3234267" y="3221567"/>
            <a:ext cx="228600" cy="16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AE1C9-2B18-F62A-D5FC-112D6BC513A4}"/>
              </a:ext>
            </a:extLst>
          </p:cNvPr>
          <p:cNvSpPr/>
          <p:nvPr/>
        </p:nvSpPr>
        <p:spPr>
          <a:xfrm>
            <a:off x="3572933" y="3884031"/>
            <a:ext cx="3496734" cy="485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User+String</a:t>
            </a:r>
            <a:r>
              <a:rPr lang="en-IN" dirty="0"/>
              <a:t> &lt;Update/Insert/Delete&gt;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B4D23-6D43-57AD-FB15-C07A2A9092F5}"/>
              </a:ext>
            </a:extLst>
          </p:cNvPr>
          <p:cNvSpPr/>
          <p:nvPr/>
        </p:nvSpPr>
        <p:spPr>
          <a:xfrm>
            <a:off x="2760133" y="6011334"/>
            <a:ext cx="4309534" cy="511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&lt;</a:t>
            </a:r>
            <a:r>
              <a:rPr lang="en-IN" dirty="0" err="1"/>
              <a:t>userName</a:t>
            </a:r>
            <a:r>
              <a:rPr lang="en-IN" dirty="0"/>
              <a:t>&gt;  is &lt;Created/Updated/Deleted&gt;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E18060-76F9-F935-2851-160B21692997}"/>
              </a:ext>
            </a:extLst>
          </p:cNvPr>
          <p:cNvCxnSpPr>
            <a:cxnSpLocks/>
          </p:cNvCxnSpPr>
          <p:nvPr/>
        </p:nvCxnSpPr>
        <p:spPr>
          <a:xfrm>
            <a:off x="4428066" y="5679890"/>
            <a:ext cx="33867" cy="355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5E45360A-37E3-D189-C21C-452D951CD12A}"/>
              </a:ext>
            </a:extLst>
          </p:cNvPr>
          <p:cNvSpPr/>
          <p:nvPr/>
        </p:nvSpPr>
        <p:spPr>
          <a:xfrm>
            <a:off x="6604000" y="2362200"/>
            <a:ext cx="1498600" cy="97573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A700B6-8521-4F91-4912-2FBA45BB61C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809067" y="2850066"/>
            <a:ext cx="1794933" cy="9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A77C0-D872-B3E7-9C7F-61F8AF01BBC1}"/>
              </a:ext>
            </a:extLst>
          </p:cNvPr>
          <p:cNvSpPr/>
          <p:nvPr/>
        </p:nvSpPr>
        <p:spPr>
          <a:xfrm>
            <a:off x="10244667" y="2472267"/>
            <a:ext cx="1270000" cy="3742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30881-8F1C-A3E7-54AB-1DD3A689FF02}"/>
              </a:ext>
            </a:extLst>
          </p:cNvPr>
          <p:cNvCxnSpPr>
            <a:cxnSpLocks/>
          </p:cNvCxnSpPr>
          <p:nvPr/>
        </p:nvCxnSpPr>
        <p:spPr>
          <a:xfrm>
            <a:off x="4809067" y="3264363"/>
            <a:ext cx="5444066" cy="83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C39E6E-DF0A-F5D7-7763-CF931A26BB10}"/>
              </a:ext>
            </a:extLst>
          </p:cNvPr>
          <p:cNvCxnSpPr>
            <a:cxnSpLocks/>
          </p:cNvCxnSpPr>
          <p:nvPr/>
        </p:nvCxnSpPr>
        <p:spPr>
          <a:xfrm>
            <a:off x="5321300" y="5048910"/>
            <a:ext cx="4923367" cy="11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11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347133" y="177800"/>
            <a:ext cx="117263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2: Create a spring boot project with Spring security, create a controller having an end point called /greet that should return a String called “Hello from Greet”. Try to access the </a:t>
            </a:r>
            <a:r>
              <a:rPr lang="en-US" dirty="0" err="1"/>
              <a:t>url</a:t>
            </a:r>
            <a:r>
              <a:rPr lang="en-US" dirty="0"/>
              <a:t> and you will see a login form using the default password printed on the console and user as “</a:t>
            </a:r>
            <a:r>
              <a:rPr lang="en-US" b="1" dirty="0"/>
              <a:t>user</a:t>
            </a:r>
            <a:r>
              <a:rPr lang="en-US" dirty="0"/>
              <a:t>”   login and access the endpoint. After that you logout using /logout end point.</a:t>
            </a:r>
          </a:p>
          <a:p>
            <a:endParaRPr lang="en-US" dirty="0"/>
          </a:p>
          <a:p>
            <a:r>
              <a:rPr lang="en-US" dirty="0"/>
              <a:t>Using  the following in the </a:t>
            </a:r>
            <a:r>
              <a:rPr lang="en-US" dirty="0" err="1"/>
              <a:t>application.properties</a:t>
            </a:r>
            <a:r>
              <a:rPr lang="en-US" dirty="0"/>
              <a:t> file repeat the same exercise</a:t>
            </a:r>
          </a:p>
          <a:p>
            <a:endParaRPr lang="en-US" dirty="0"/>
          </a:p>
          <a:p>
            <a:r>
              <a:rPr lang="en-IN" dirty="0"/>
              <a:t>spring.security.user.name=jay</a:t>
            </a:r>
          </a:p>
          <a:p>
            <a:r>
              <a:rPr lang="en-IN" dirty="0" err="1"/>
              <a:t>spring.security.user.password</a:t>
            </a:r>
            <a:r>
              <a:rPr lang="en-IN" dirty="0"/>
              <a:t>=pass</a:t>
            </a:r>
          </a:p>
          <a:p>
            <a:endParaRPr lang="en-IN" dirty="0"/>
          </a:p>
          <a:p>
            <a:br>
              <a:rPr lang="en-IN" dirty="0"/>
            </a:br>
            <a:r>
              <a:rPr lang="en-IN" dirty="0"/>
              <a:t>Ex3: Using </a:t>
            </a:r>
            <a:r>
              <a:rPr lang="en-IN" b="1" dirty="0" err="1"/>
              <a:t>InMemoryUserDetailsManager</a:t>
            </a:r>
            <a:r>
              <a:rPr lang="en-IN" b="1" dirty="0"/>
              <a:t> </a:t>
            </a:r>
            <a:r>
              <a:rPr lang="en-IN" dirty="0"/>
              <a:t>setup</a:t>
            </a:r>
            <a:r>
              <a:rPr lang="en-IN" b="1" dirty="0"/>
              <a:t>  one user. Then using </a:t>
            </a:r>
            <a:r>
              <a:rPr lang="en-IN" dirty="0" err="1"/>
              <a:t>HttpSecurity</a:t>
            </a:r>
            <a:r>
              <a:rPr lang="en-IN" dirty="0"/>
              <a:t> permit only /hello to be accessed without authentication and rest all </a:t>
            </a:r>
            <a:r>
              <a:rPr lang="en-IN" dirty="0" err="1"/>
              <a:t>urls</a:t>
            </a:r>
            <a:r>
              <a:rPr lang="en-IN" dirty="0"/>
              <a:t> to be authenticated, you may add some more end points to test that.</a:t>
            </a:r>
          </a:p>
          <a:p>
            <a:endParaRPr lang="en-IN" b="1" dirty="0"/>
          </a:p>
          <a:p>
            <a:r>
              <a:rPr lang="en-IN" b="1" dirty="0"/>
              <a:t>Ex4:  </a:t>
            </a:r>
            <a:r>
              <a:rPr lang="en-IN" dirty="0"/>
              <a:t>Create a </a:t>
            </a:r>
            <a:r>
              <a:rPr lang="en-IN" dirty="0" err="1"/>
              <a:t>SpringBoot</a:t>
            </a:r>
            <a:r>
              <a:rPr lang="en-IN" dirty="0"/>
              <a:t> Microservice For having entity for Car and </a:t>
            </a:r>
            <a:r>
              <a:rPr lang="en-IN" dirty="0" err="1"/>
              <a:t>CarRegistrationDetail</a:t>
            </a:r>
            <a:r>
              <a:rPr lang="en-IN" dirty="0"/>
              <a:t> . </a:t>
            </a:r>
          </a:p>
          <a:p>
            <a:r>
              <a:rPr lang="en-IN" b="1" dirty="0"/>
              <a:t> Car-&gt; </a:t>
            </a:r>
            <a:r>
              <a:rPr lang="en-IN" dirty="0"/>
              <a:t>id, make, and an object of </a:t>
            </a:r>
            <a:r>
              <a:rPr lang="en-IN" dirty="0" err="1"/>
              <a:t>CarRegistrationDetail</a:t>
            </a:r>
            <a:r>
              <a:rPr lang="en-IN" dirty="0"/>
              <a:t> there will @OneToOne relationship between these two Entities.</a:t>
            </a:r>
          </a:p>
          <a:p>
            <a:r>
              <a:rPr lang="en-IN" dirty="0" err="1"/>
              <a:t>CarRegistrationDetail</a:t>
            </a:r>
            <a:r>
              <a:rPr lang="en-IN" dirty="0"/>
              <a:t> -&gt; id, </a:t>
            </a:r>
            <a:r>
              <a:rPr lang="en-IN" dirty="0" err="1"/>
              <a:t>RegistrationNumber</a:t>
            </a:r>
            <a:r>
              <a:rPr lang="en-IN" dirty="0"/>
              <a:t> and Date Of Registration (use different dates) .</a:t>
            </a:r>
          </a:p>
          <a:p>
            <a:endParaRPr lang="en-IN" dirty="0"/>
          </a:p>
          <a:p>
            <a:r>
              <a:rPr lang="en-IN" dirty="0"/>
              <a:t>Now using /car -&gt;write the </a:t>
            </a:r>
            <a:r>
              <a:rPr lang="en-IN" dirty="0" err="1"/>
              <a:t>apis</a:t>
            </a:r>
            <a:r>
              <a:rPr lang="en-IN" dirty="0"/>
              <a:t> to do all CRUD . For delete you may  use </a:t>
            </a:r>
            <a:r>
              <a:rPr lang="en-IN" dirty="0" err="1"/>
              <a:t>orphanremoval</a:t>
            </a:r>
            <a:r>
              <a:rPr lang="en-IN" dirty="0"/>
              <a:t>=true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53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6807F5-713B-D258-CBD0-9CC087FF611C}"/>
              </a:ext>
            </a:extLst>
          </p:cNvPr>
          <p:cNvSpPr txBox="1"/>
          <p:nvPr/>
        </p:nvSpPr>
        <p:spPr>
          <a:xfrm>
            <a:off x="2396067" y="1100667"/>
            <a:ext cx="9279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Security  -&gt; To restrict un authorized access to your resource (API/document/data)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Authentication</a:t>
            </a:r>
            <a:r>
              <a:rPr lang="en-IN" dirty="0"/>
              <a:t> is to check the identity.</a:t>
            </a:r>
          </a:p>
          <a:p>
            <a:endParaRPr lang="en-IN" dirty="0"/>
          </a:p>
          <a:p>
            <a:r>
              <a:rPr lang="en-IN" b="1" dirty="0"/>
              <a:t>Authorization </a:t>
            </a:r>
            <a:r>
              <a:rPr lang="en-IN" dirty="0"/>
              <a:t>is to check what resources you are authorized to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09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444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52</cp:revision>
  <dcterms:created xsi:type="dcterms:W3CDTF">2025-08-01T03:48:10Z</dcterms:created>
  <dcterms:modified xsi:type="dcterms:W3CDTF">2025-08-07T12:31:37Z</dcterms:modified>
</cp:coreProperties>
</file>