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72" r:id="rId12"/>
    <p:sldId id="267" r:id="rId13"/>
    <p:sldId id="268" r:id="rId14"/>
    <p:sldId id="269" r:id="rId15"/>
    <p:sldId id="270" r:id="rId16"/>
    <p:sldId id="271" r:id="rId17"/>
  </p:sldIdLst>
  <p:sldSz cx="12192000" cy="6858000"/>
  <p:notesSz cx="6858000" cy="9144000"/>
  <p:embeddedFontLst>
    <p:embeddedFont>
      <p:font typeface="Cambria Math" panose="02040503050406030204" pitchFamily="18" charset="0"/>
      <p:regular r:id="rId18"/>
    </p:embeddedFont>
    <p:embeddedFont>
      <p:font typeface="Futura Bold" panose="00000900000000000000" pitchFamily="2" charset="0"/>
      <p:regular r:id="rId19"/>
    </p:embeddedFont>
    <p:embeddedFont>
      <p:font typeface="Futura Medium" panose="00000400000000000000" pitchFamily="2"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D385AA-A653-4559-A221-801948C9BA18}" v="225" dt="2022-07-12T11:56:45.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F45-838D-4BF8-AD3D-59F5E069E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B002B4-D7B3-411D-B3F7-9C14D8B15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30148F-1CFC-489B-A4E0-CE3B216FA0A3}"/>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5" name="Footer Placeholder 4">
            <a:extLst>
              <a:ext uri="{FF2B5EF4-FFF2-40B4-BE49-F238E27FC236}">
                <a16:creationId xmlns:a16="http://schemas.microsoft.com/office/drawing/2014/main" id="{2EA82F34-9D87-4845-8E9A-4D412A4D0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D5578-BD31-4EC1-B269-F9BE6D649E08}"/>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3014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60D1-3DC8-4C26-84F4-5E15E24BC9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483F52-A970-4FD7-A149-39F6C0701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F249A0-A80A-40B2-986A-3C62A08881A7}"/>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5" name="Footer Placeholder 4">
            <a:extLst>
              <a:ext uri="{FF2B5EF4-FFF2-40B4-BE49-F238E27FC236}">
                <a16:creationId xmlns:a16="http://schemas.microsoft.com/office/drawing/2014/main" id="{FC3C6CA3-821B-494E-94AC-62657119F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042F18-44BE-4291-9B61-9917A273B05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21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025CA-850E-45F3-84E4-625587BAD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AB90C4-158B-4D1A-820D-690AAF0F5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2F0D7A-DB17-451B-BFE9-9713EFE6A070}"/>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5" name="Footer Placeholder 4">
            <a:extLst>
              <a:ext uri="{FF2B5EF4-FFF2-40B4-BE49-F238E27FC236}">
                <a16:creationId xmlns:a16="http://schemas.microsoft.com/office/drawing/2014/main" id="{630BCC2B-5653-40BF-BBAF-CBF114927E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D64D01-6037-4836-9D02-D6E0973A395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9686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B7CD-3A7A-4985-AD23-734D60EA73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CB8DB-0132-4523-B21F-C9339F22B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8F322-0411-4DA5-969B-80DC837C4986}"/>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5" name="Footer Placeholder 4">
            <a:extLst>
              <a:ext uri="{FF2B5EF4-FFF2-40B4-BE49-F238E27FC236}">
                <a16:creationId xmlns:a16="http://schemas.microsoft.com/office/drawing/2014/main" id="{10AFEE77-C878-42F3-ADDA-D689FCF250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F5F5E4-84A2-4629-92F9-56BD48EFB90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25514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5583-FB73-4E69-BCDB-0A2EA297A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46AE4A-F851-4976-B05D-DFD70FBD3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AFCBC-3A9E-4A9C-8ECD-DEBC97E74C85}"/>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5" name="Footer Placeholder 4">
            <a:extLst>
              <a:ext uri="{FF2B5EF4-FFF2-40B4-BE49-F238E27FC236}">
                <a16:creationId xmlns:a16="http://schemas.microsoft.com/office/drawing/2014/main" id="{5A6E28BB-44C6-433B-8254-557B165A6F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532EF7-1BC4-42D0-801B-B0C9E8A7D99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574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2607-4AEE-4D0E-9424-1BEBAF695B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D8FA7-F86C-4EEB-AA79-B7B884073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5AA711-4EFF-4D87-9042-23314ACF1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ABA662-9D99-4E7B-9E48-037D35C735FA}"/>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6" name="Footer Placeholder 5">
            <a:extLst>
              <a:ext uri="{FF2B5EF4-FFF2-40B4-BE49-F238E27FC236}">
                <a16:creationId xmlns:a16="http://schemas.microsoft.com/office/drawing/2014/main" id="{DABE094C-B80E-4497-9AAF-8A9521A72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5E5B76-4717-4D28-A279-7815BA9E6EA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4395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76A3-1F93-4D8F-A8B4-7EC2ED62A1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EE61E1-03C6-4964-8B0C-A259222A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667C9-AC76-4641-AD5A-07E388423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702A4-B797-47EA-A4A2-2C45A2989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F932D-E705-4543-8C44-4A7DE38B3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2F9796-12CD-48EB-BD30-EEBD23C889BA}"/>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8" name="Footer Placeholder 7">
            <a:extLst>
              <a:ext uri="{FF2B5EF4-FFF2-40B4-BE49-F238E27FC236}">
                <a16:creationId xmlns:a16="http://schemas.microsoft.com/office/drawing/2014/main" id="{4E92C4B0-9654-47D1-BDA7-B6E49B3E30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613517-51E0-4E8F-A6EB-54B642714CF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0286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A680-0332-44E7-B16D-DA22E53842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1081D3-B56E-4CB8-943B-E95E38D094FF}"/>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4" name="Footer Placeholder 3">
            <a:extLst>
              <a:ext uri="{FF2B5EF4-FFF2-40B4-BE49-F238E27FC236}">
                <a16:creationId xmlns:a16="http://schemas.microsoft.com/office/drawing/2014/main" id="{3A1F3BE4-40D7-4230-ADA8-023C73858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AF99E3-A9F0-4F7A-833A-3A9737DCA653}"/>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30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4AA61-3F78-48EC-BB5F-DBA7C9FFB2E5}"/>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3" name="Footer Placeholder 2">
            <a:extLst>
              <a:ext uri="{FF2B5EF4-FFF2-40B4-BE49-F238E27FC236}">
                <a16:creationId xmlns:a16="http://schemas.microsoft.com/office/drawing/2014/main" id="{45E8720B-71DE-4383-B821-8AE08DE8B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EBEA9A-CF40-4F34-9F5D-F165C1B37D7E}"/>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15445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207A-677E-4265-9A74-B4A9EBD7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7D5CDC-2379-4C62-82D0-26A0E78E3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4A0D07-8BB4-4A68-8022-EB382E6CD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EBE0F-C22C-4C08-81AB-0A98EF86CCDD}"/>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6" name="Footer Placeholder 5">
            <a:extLst>
              <a:ext uri="{FF2B5EF4-FFF2-40B4-BE49-F238E27FC236}">
                <a16:creationId xmlns:a16="http://schemas.microsoft.com/office/drawing/2014/main" id="{BC7B6A9E-4186-49A4-B5FF-8185C0561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FC9EC6-0CA8-4378-8444-DFCDBCE2F605}"/>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1984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2000-240D-4DD0-B81F-CB81D3024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683D82-006E-4FAD-93E4-6D4FF31B0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5B446E53-4765-45AB-A0B8-834677670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44EE7-2FE6-44DE-994C-2ECE284DD627}"/>
              </a:ext>
            </a:extLst>
          </p:cNvPr>
          <p:cNvSpPr>
            <a:spLocks noGrp="1"/>
          </p:cNvSpPr>
          <p:nvPr>
            <p:ph type="dt" sz="half" idx="10"/>
          </p:nvPr>
        </p:nvSpPr>
        <p:spPr/>
        <p:txBody>
          <a:bodyPr/>
          <a:lstStyle/>
          <a:p>
            <a:fld id="{53AE2D45-FB3F-4A2E-A073-63B64C927BB4}" type="datetimeFigureOut">
              <a:rPr lang="en-GB" smtClean="0"/>
              <a:t>01/08/2022</a:t>
            </a:fld>
            <a:endParaRPr lang="en-GB"/>
          </a:p>
        </p:txBody>
      </p:sp>
      <p:sp>
        <p:nvSpPr>
          <p:cNvPr id="6" name="Footer Placeholder 5">
            <a:extLst>
              <a:ext uri="{FF2B5EF4-FFF2-40B4-BE49-F238E27FC236}">
                <a16:creationId xmlns:a16="http://schemas.microsoft.com/office/drawing/2014/main" id="{1AD3AEBA-7AA1-4D4E-A0A2-13FBFB6893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D74E1-7420-4663-8F32-826A37E49E5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46207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EE9B-26C3-4D7C-A3B3-A9CAC509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CFBAD8-18CD-40C2-A49C-0BDC1D6A4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E07EAC-3EB0-427E-B3D4-1DD1B979A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E2D45-FB3F-4A2E-A073-63B64C927BB4}" type="datetimeFigureOut">
              <a:rPr lang="en-GB" smtClean="0"/>
              <a:t>01/08/2022</a:t>
            </a:fld>
            <a:endParaRPr lang="en-GB"/>
          </a:p>
        </p:txBody>
      </p:sp>
      <p:sp>
        <p:nvSpPr>
          <p:cNvPr id="5" name="Footer Placeholder 4">
            <a:extLst>
              <a:ext uri="{FF2B5EF4-FFF2-40B4-BE49-F238E27FC236}">
                <a16:creationId xmlns:a16="http://schemas.microsoft.com/office/drawing/2014/main" id="{B7A4CC11-7305-4295-93A6-3D1D92BA3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05057C-78E7-4AE0-B592-11918E9FA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6CC5-0BE0-4CA0-BEAA-5849978C3C24}" type="slidenum">
              <a:rPr lang="en-GB" smtClean="0"/>
              <a:t>‹#›</a:t>
            </a:fld>
            <a:endParaRPr lang="en-GB"/>
          </a:p>
        </p:txBody>
      </p:sp>
    </p:spTree>
    <p:extLst>
      <p:ext uri="{BB962C8B-B14F-4D97-AF65-F5344CB8AC3E}">
        <p14:creationId xmlns:p14="http://schemas.microsoft.com/office/powerpoint/2010/main" val="46727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64CB-DC52-49D1-88BD-AC1C4D7D7E15}"/>
              </a:ext>
            </a:extLst>
          </p:cNvPr>
          <p:cNvSpPr>
            <a:spLocks noGrp="1"/>
          </p:cNvSpPr>
          <p:nvPr>
            <p:ph type="ctrTitle"/>
          </p:nvPr>
        </p:nvSpPr>
        <p:spPr>
          <a:xfrm>
            <a:off x="908632" y="267052"/>
            <a:ext cx="10359443" cy="1484850"/>
          </a:xfrm>
        </p:spPr>
        <p:txBody>
          <a:bodyPr>
            <a:normAutofit/>
          </a:bodyPr>
          <a:lstStyle/>
          <a:p>
            <a:r>
              <a:rPr lang="en-GB" dirty="0"/>
              <a:t>Regression Analysis</a:t>
            </a:r>
          </a:p>
        </p:txBody>
      </p:sp>
      <p:sp>
        <p:nvSpPr>
          <p:cNvPr id="4" name="Title 1">
            <a:extLst>
              <a:ext uri="{FF2B5EF4-FFF2-40B4-BE49-F238E27FC236}">
                <a16:creationId xmlns:a16="http://schemas.microsoft.com/office/drawing/2014/main" id="{4FDA8A53-B2C8-4E2C-A744-7758EE57D974}"/>
              </a:ext>
            </a:extLst>
          </p:cNvPr>
          <p:cNvSpPr txBox="1">
            <a:spLocks/>
          </p:cNvSpPr>
          <p:nvPr/>
        </p:nvSpPr>
        <p:spPr>
          <a:xfrm>
            <a:off x="7701094" y="4363673"/>
            <a:ext cx="3878457" cy="14848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800" dirty="0"/>
              <a:t>- By Indrani and Jayanta</a:t>
            </a:r>
          </a:p>
        </p:txBody>
      </p:sp>
    </p:spTree>
    <p:extLst>
      <p:ext uri="{BB962C8B-B14F-4D97-AF65-F5344CB8AC3E}">
        <p14:creationId xmlns:p14="http://schemas.microsoft.com/office/powerpoint/2010/main" val="194445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0D96-052E-4015-B3F3-4360B9A8EFBB}"/>
              </a:ext>
            </a:extLst>
          </p:cNvPr>
          <p:cNvSpPr>
            <a:spLocks noGrp="1"/>
          </p:cNvSpPr>
          <p:nvPr>
            <p:ph type="title"/>
          </p:nvPr>
        </p:nvSpPr>
        <p:spPr>
          <a:xfrm>
            <a:off x="721453" y="365125"/>
            <a:ext cx="10632347" cy="1325563"/>
          </a:xfrm>
        </p:spPr>
        <p:txBody>
          <a:bodyPr>
            <a:normAutofit/>
          </a:bodyPr>
          <a:lstStyle/>
          <a:p>
            <a:r>
              <a:rPr lang="en-GB" sz="3600" dirty="0"/>
              <a:t>Multiple Linear Regression</a:t>
            </a:r>
          </a:p>
        </p:txBody>
      </p:sp>
      <p:sp>
        <p:nvSpPr>
          <p:cNvPr id="3" name="Content Placeholder 2">
            <a:extLst>
              <a:ext uri="{FF2B5EF4-FFF2-40B4-BE49-F238E27FC236}">
                <a16:creationId xmlns:a16="http://schemas.microsoft.com/office/drawing/2014/main" id="{C4F4BD76-EC8E-425B-AB63-FD4EDAA53971}"/>
              </a:ext>
            </a:extLst>
          </p:cNvPr>
          <p:cNvSpPr>
            <a:spLocks noGrp="1"/>
          </p:cNvSpPr>
          <p:nvPr>
            <p:ph idx="1"/>
          </p:nvPr>
        </p:nvSpPr>
        <p:spPr>
          <a:xfrm>
            <a:off x="838200" y="1543574"/>
            <a:ext cx="10515600" cy="4633389"/>
          </a:xfrm>
        </p:spPr>
        <p:txBody>
          <a:bodyPr>
            <a:normAutofit/>
          </a:bodyPr>
          <a:lstStyle/>
          <a:p>
            <a:pPr>
              <a:lnSpc>
                <a:spcPct val="150000"/>
              </a:lnSpc>
            </a:pPr>
            <a:r>
              <a:rPr lang="en-US" sz="1400" dirty="0">
                <a:latin typeface="+mj-lt"/>
              </a:rPr>
              <a:t>A multiple linear regression model can analyze the relationship between </a:t>
            </a:r>
            <a:r>
              <a:rPr lang="en-US" sz="1400" dirty="0">
                <a:solidFill>
                  <a:srgbClr val="C00000"/>
                </a:solidFill>
                <a:latin typeface="+mj-lt"/>
              </a:rPr>
              <a:t>several independent variables </a:t>
            </a:r>
            <a:r>
              <a:rPr lang="en-US" sz="1400" dirty="0">
                <a:latin typeface="+mj-lt"/>
              </a:rPr>
              <a:t>and a </a:t>
            </a:r>
            <a:r>
              <a:rPr lang="en-US" sz="1400" dirty="0">
                <a:solidFill>
                  <a:srgbClr val="C00000"/>
                </a:solidFill>
                <a:latin typeface="+mj-lt"/>
              </a:rPr>
              <a:t>single dependent variable. </a:t>
            </a:r>
          </a:p>
          <a:p>
            <a:pPr marL="0" indent="0">
              <a:lnSpc>
                <a:spcPct val="150000"/>
              </a:lnSpc>
              <a:buNone/>
            </a:pPr>
            <a:endParaRPr lang="en-GB" sz="1400" dirty="0">
              <a:solidFill>
                <a:srgbClr val="C00000"/>
              </a:solidFill>
              <a:latin typeface="+mj-lt"/>
            </a:endParaRPr>
          </a:p>
        </p:txBody>
      </p:sp>
      <p:pic>
        <p:nvPicPr>
          <p:cNvPr id="5" name="Picture 4">
            <a:extLst>
              <a:ext uri="{FF2B5EF4-FFF2-40B4-BE49-F238E27FC236}">
                <a16:creationId xmlns:a16="http://schemas.microsoft.com/office/drawing/2014/main" id="{FEBE4931-0E61-49D5-893C-343B1371F4A7}"/>
              </a:ext>
            </a:extLst>
          </p:cNvPr>
          <p:cNvPicPr>
            <a:picLocks noChangeAspect="1"/>
          </p:cNvPicPr>
          <p:nvPr/>
        </p:nvPicPr>
        <p:blipFill>
          <a:blip r:embed="rId2"/>
          <a:stretch>
            <a:fillRect/>
          </a:stretch>
        </p:blipFill>
        <p:spPr>
          <a:xfrm>
            <a:off x="2517928" y="2296271"/>
            <a:ext cx="7039395" cy="3880692"/>
          </a:xfrm>
          <a:prstGeom prst="rect">
            <a:avLst/>
          </a:prstGeom>
        </p:spPr>
      </p:pic>
    </p:spTree>
    <p:extLst>
      <p:ext uri="{BB962C8B-B14F-4D97-AF65-F5344CB8AC3E}">
        <p14:creationId xmlns:p14="http://schemas.microsoft.com/office/powerpoint/2010/main" val="266602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DA20-8734-49DF-913B-E47700D5D902}"/>
              </a:ext>
            </a:extLst>
          </p:cNvPr>
          <p:cNvSpPr>
            <a:spLocks noGrp="1"/>
          </p:cNvSpPr>
          <p:nvPr>
            <p:ph type="title"/>
          </p:nvPr>
        </p:nvSpPr>
        <p:spPr>
          <a:xfrm>
            <a:off x="669758" y="82967"/>
            <a:ext cx="10515600" cy="1325563"/>
          </a:xfrm>
        </p:spPr>
        <p:txBody>
          <a:bodyPr>
            <a:normAutofit/>
          </a:bodyPr>
          <a:lstStyle/>
          <a:p>
            <a:r>
              <a:rPr lang="en-GB" sz="4000" dirty="0"/>
              <a:t>OLS Assumptions</a:t>
            </a:r>
          </a:p>
        </p:txBody>
      </p:sp>
      <p:sp>
        <p:nvSpPr>
          <p:cNvPr id="3" name="Content Placeholder 2">
            <a:extLst>
              <a:ext uri="{FF2B5EF4-FFF2-40B4-BE49-F238E27FC236}">
                <a16:creationId xmlns:a16="http://schemas.microsoft.com/office/drawing/2014/main" id="{F78E6E95-C399-4C18-901F-9A4EE5E662B5}"/>
              </a:ext>
            </a:extLst>
          </p:cNvPr>
          <p:cNvSpPr>
            <a:spLocks noGrp="1"/>
          </p:cNvSpPr>
          <p:nvPr>
            <p:ph idx="1"/>
          </p:nvPr>
        </p:nvSpPr>
        <p:spPr>
          <a:xfrm>
            <a:off x="429127" y="2065169"/>
            <a:ext cx="5277853" cy="4267451"/>
          </a:xfrm>
        </p:spPr>
        <p:txBody>
          <a:bodyPr>
            <a:normAutofit fontScale="77500" lnSpcReduction="20000"/>
          </a:bodyPr>
          <a:lstStyle/>
          <a:p>
            <a:pPr>
              <a:lnSpc>
                <a:spcPct val="210000"/>
              </a:lnSpc>
            </a:pPr>
            <a:r>
              <a:rPr lang="en-GB" sz="1900" u="sng" dirty="0">
                <a:latin typeface="+mj-lt"/>
              </a:rPr>
              <a:t>Assumption 1</a:t>
            </a:r>
            <a:r>
              <a:rPr lang="en-GB" sz="1900" dirty="0">
                <a:latin typeface="+mj-lt"/>
              </a:rPr>
              <a:t> – The Assumption of </a:t>
            </a:r>
            <a:r>
              <a:rPr lang="en-GB" sz="1900" dirty="0">
                <a:solidFill>
                  <a:srgbClr val="C00000"/>
                </a:solidFill>
                <a:latin typeface="+mj-lt"/>
              </a:rPr>
              <a:t>Linearity </a:t>
            </a:r>
          </a:p>
          <a:p>
            <a:pPr>
              <a:lnSpc>
                <a:spcPct val="210000"/>
              </a:lnSpc>
            </a:pPr>
            <a:r>
              <a:rPr lang="en-GB" sz="1900" u="sng" dirty="0">
                <a:latin typeface="+mj-lt"/>
              </a:rPr>
              <a:t>Assumption 2</a:t>
            </a:r>
            <a:r>
              <a:rPr lang="en-GB" sz="1900" dirty="0">
                <a:latin typeface="+mj-lt"/>
              </a:rPr>
              <a:t> - </a:t>
            </a:r>
            <a:r>
              <a:rPr lang="en-GB" sz="1900" dirty="0">
                <a:solidFill>
                  <a:srgbClr val="C00000"/>
                </a:solidFill>
                <a:latin typeface="+mj-lt"/>
              </a:rPr>
              <a:t>Endogeneity</a:t>
            </a:r>
            <a:r>
              <a:rPr lang="en-GB" sz="1900" dirty="0">
                <a:latin typeface="+mj-lt"/>
              </a:rPr>
              <a:t> of regressors</a:t>
            </a:r>
          </a:p>
          <a:p>
            <a:pPr>
              <a:lnSpc>
                <a:spcPct val="210000"/>
              </a:lnSpc>
            </a:pPr>
            <a:r>
              <a:rPr lang="en-GB" sz="1900" u="sng" dirty="0">
                <a:latin typeface="+mj-lt"/>
              </a:rPr>
              <a:t>Assumption 3</a:t>
            </a:r>
            <a:r>
              <a:rPr lang="en-GB" sz="1900" dirty="0">
                <a:latin typeface="+mj-lt"/>
              </a:rPr>
              <a:t> - </a:t>
            </a:r>
            <a:r>
              <a:rPr lang="en-US" sz="1900" dirty="0">
                <a:solidFill>
                  <a:srgbClr val="C00000"/>
                </a:solidFill>
                <a:latin typeface="+mj-lt"/>
              </a:rPr>
              <a:t>Normality</a:t>
            </a:r>
            <a:r>
              <a:rPr lang="en-US" sz="1900" dirty="0">
                <a:latin typeface="+mj-lt"/>
              </a:rPr>
              <a:t> and </a:t>
            </a:r>
            <a:r>
              <a:rPr lang="en-US" sz="1900" dirty="0">
                <a:solidFill>
                  <a:schemeClr val="accent6">
                    <a:lumMod val="50000"/>
                  </a:schemeClr>
                </a:solidFill>
                <a:latin typeface="+mj-lt"/>
              </a:rPr>
              <a:t>Homoscedasticity</a:t>
            </a:r>
            <a:r>
              <a:rPr lang="en-US" sz="1900" dirty="0">
                <a:latin typeface="+mj-lt"/>
              </a:rPr>
              <a:t> of the Error term</a:t>
            </a:r>
          </a:p>
          <a:p>
            <a:pPr>
              <a:lnSpc>
                <a:spcPct val="210000"/>
              </a:lnSpc>
            </a:pPr>
            <a:r>
              <a:rPr lang="en-US" sz="1900" u="sng" dirty="0">
                <a:latin typeface="+mj-lt"/>
              </a:rPr>
              <a:t>Assumption 4</a:t>
            </a:r>
            <a:r>
              <a:rPr lang="en-US" sz="1900" dirty="0">
                <a:latin typeface="+mj-lt"/>
              </a:rPr>
              <a:t> - No </a:t>
            </a:r>
            <a:r>
              <a:rPr lang="en-US" sz="1900" dirty="0">
                <a:solidFill>
                  <a:srgbClr val="C00000"/>
                </a:solidFill>
                <a:latin typeface="+mj-lt"/>
              </a:rPr>
              <a:t>autocorrelation</a:t>
            </a:r>
          </a:p>
          <a:p>
            <a:pPr>
              <a:lnSpc>
                <a:spcPct val="210000"/>
              </a:lnSpc>
            </a:pPr>
            <a:r>
              <a:rPr lang="en-US" sz="1900" u="sng" dirty="0">
                <a:latin typeface="+mj-lt"/>
              </a:rPr>
              <a:t>Assumption 5</a:t>
            </a:r>
            <a:r>
              <a:rPr lang="en-US" sz="1900" dirty="0">
                <a:latin typeface="+mj-lt"/>
              </a:rPr>
              <a:t> - No </a:t>
            </a:r>
            <a:r>
              <a:rPr lang="en-US" sz="1900" dirty="0">
                <a:solidFill>
                  <a:schemeClr val="accent6">
                    <a:lumMod val="50000"/>
                  </a:schemeClr>
                </a:solidFill>
                <a:latin typeface="+mj-lt"/>
              </a:rPr>
              <a:t>multicollinearity</a:t>
            </a:r>
          </a:p>
          <a:p>
            <a:pPr marL="0" indent="0">
              <a:lnSpc>
                <a:spcPct val="210000"/>
              </a:lnSpc>
              <a:buNone/>
            </a:pPr>
            <a:endParaRPr lang="en-US" sz="1800" dirty="0">
              <a:solidFill>
                <a:schemeClr val="accent6">
                  <a:lumMod val="50000"/>
                </a:schemeClr>
              </a:solidFill>
              <a:latin typeface="+mj-lt"/>
            </a:endParaRPr>
          </a:p>
          <a:p>
            <a:pPr marL="0" indent="0">
              <a:lnSpc>
                <a:spcPct val="210000"/>
              </a:lnSpc>
              <a:buNone/>
            </a:pPr>
            <a:r>
              <a:rPr lang="en-US" sz="1800" dirty="0">
                <a:solidFill>
                  <a:schemeClr val="accent6">
                    <a:lumMod val="50000"/>
                  </a:schemeClr>
                </a:solidFill>
                <a:latin typeface="+mj-lt"/>
              </a:rPr>
              <a:t> </a:t>
            </a:r>
            <a:endParaRPr lang="en-GB" sz="1800" dirty="0">
              <a:solidFill>
                <a:schemeClr val="accent6">
                  <a:lumMod val="50000"/>
                </a:schemeClr>
              </a:solidFill>
              <a:latin typeface="+mj-lt"/>
            </a:endParaRPr>
          </a:p>
        </p:txBody>
      </p:sp>
      <p:pic>
        <p:nvPicPr>
          <p:cNvPr id="5" name="Picture 4">
            <a:extLst>
              <a:ext uri="{FF2B5EF4-FFF2-40B4-BE49-F238E27FC236}">
                <a16:creationId xmlns:a16="http://schemas.microsoft.com/office/drawing/2014/main" id="{D2A8B71C-8CE3-4FF9-A3D6-EA351C34A933}"/>
              </a:ext>
            </a:extLst>
          </p:cNvPr>
          <p:cNvPicPr>
            <a:picLocks noChangeAspect="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6164179" y="2409991"/>
            <a:ext cx="5277853" cy="2803860"/>
          </a:xfrm>
          <a:prstGeom prst="rect">
            <a:avLst/>
          </a:prstGeom>
        </p:spPr>
      </p:pic>
    </p:spTree>
    <p:extLst>
      <p:ext uri="{BB962C8B-B14F-4D97-AF65-F5344CB8AC3E}">
        <p14:creationId xmlns:p14="http://schemas.microsoft.com/office/powerpoint/2010/main" val="319636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E5D1E-5F09-44F8-A444-F82C6770B2BC}"/>
              </a:ext>
            </a:extLst>
          </p:cNvPr>
          <p:cNvSpPr>
            <a:spLocks noGrp="1"/>
          </p:cNvSpPr>
          <p:nvPr>
            <p:ph type="title"/>
          </p:nvPr>
        </p:nvSpPr>
        <p:spPr/>
        <p:txBody>
          <a:bodyPr>
            <a:normAutofit/>
          </a:bodyPr>
          <a:lstStyle/>
          <a:p>
            <a:r>
              <a:rPr lang="en-GB" sz="3600" dirty="0"/>
              <a:t>Data Pre-Processing</a:t>
            </a:r>
          </a:p>
        </p:txBody>
      </p:sp>
      <p:sp>
        <p:nvSpPr>
          <p:cNvPr id="3" name="Content Placeholder 2">
            <a:extLst>
              <a:ext uri="{FF2B5EF4-FFF2-40B4-BE49-F238E27FC236}">
                <a16:creationId xmlns:a16="http://schemas.microsoft.com/office/drawing/2014/main" id="{1B4F70B1-1557-43AE-A4ED-D0D2486816CB}"/>
              </a:ext>
            </a:extLst>
          </p:cNvPr>
          <p:cNvSpPr>
            <a:spLocks noGrp="1"/>
          </p:cNvSpPr>
          <p:nvPr>
            <p:ph idx="1"/>
          </p:nvPr>
        </p:nvSpPr>
        <p:spPr>
          <a:xfrm>
            <a:off x="528506" y="1417739"/>
            <a:ext cx="10825294" cy="5293454"/>
          </a:xfrm>
        </p:spPr>
        <p:txBody>
          <a:bodyPr>
            <a:normAutofit/>
          </a:bodyPr>
          <a:lstStyle/>
          <a:p>
            <a:pPr>
              <a:lnSpc>
                <a:spcPct val="150000"/>
              </a:lnSpc>
            </a:pPr>
            <a:r>
              <a:rPr lang="en-GB" sz="1400" dirty="0">
                <a:solidFill>
                  <a:srgbClr val="C00000"/>
                </a:solidFill>
                <a:latin typeface="+mj-lt"/>
              </a:rPr>
              <a:t>Step 1- Variable Identification – </a:t>
            </a:r>
            <a:r>
              <a:rPr lang="en-GB" sz="1400" dirty="0">
                <a:latin typeface="+mj-lt"/>
              </a:rPr>
              <a:t>The first step in Exploratory Data Analysis is the identification of type of Variable in your Data set.</a:t>
            </a: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endParaRPr lang="en-GB" sz="1400" dirty="0">
              <a:latin typeface="+mj-lt"/>
            </a:endParaRPr>
          </a:p>
          <a:p>
            <a:pPr>
              <a:lnSpc>
                <a:spcPct val="150000"/>
              </a:lnSpc>
            </a:pPr>
            <a:r>
              <a:rPr lang="en-GB" sz="1400" dirty="0">
                <a:solidFill>
                  <a:srgbClr val="C00000"/>
                </a:solidFill>
                <a:latin typeface="+mj-lt"/>
              </a:rPr>
              <a:t>Step 2- Identification of Independent and Dependent Variable – </a:t>
            </a:r>
            <a:r>
              <a:rPr lang="en-GB" sz="1400" dirty="0">
                <a:latin typeface="+mj-lt"/>
              </a:rPr>
              <a:t>The next important step is to identify what are the Predictors(input) and what is the Target(Output) Variable.</a:t>
            </a:r>
          </a:p>
        </p:txBody>
      </p:sp>
      <p:pic>
        <p:nvPicPr>
          <p:cNvPr id="5" name="Picture 4">
            <a:extLst>
              <a:ext uri="{FF2B5EF4-FFF2-40B4-BE49-F238E27FC236}">
                <a16:creationId xmlns:a16="http://schemas.microsoft.com/office/drawing/2014/main" id="{8BDAFDDB-05A2-4630-BDB7-9C29BC4C11ED}"/>
              </a:ext>
            </a:extLst>
          </p:cNvPr>
          <p:cNvPicPr>
            <a:picLocks noChangeAspect="1"/>
          </p:cNvPicPr>
          <p:nvPr/>
        </p:nvPicPr>
        <p:blipFill>
          <a:blip r:embed="rId2"/>
          <a:stretch>
            <a:fillRect/>
          </a:stretch>
        </p:blipFill>
        <p:spPr>
          <a:xfrm>
            <a:off x="2750138" y="2155970"/>
            <a:ext cx="6305733" cy="3464654"/>
          </a:xfrm>
          <a:prstGeom prst="rect">
            <a:avLst/>
          </a:prstGeom>
        </p:spPr>
      </p:pic>
    </p:spTree>
    <p:extLst>
      <p:ext uri="{BB962C8B-B14F-4D97-AF65-F5344CB8AC3E}">
        <p14:creationId xmlns:p14="http://schemas.microsoft.com/office/powerpoint/2010/main" val="361287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C0640-849F-4C87-9471-F72B3E894CC6}"/>
              </a:ext>
            </a:extLst>
          </p:cNvPr>
          <p:cNvSpPr>
            <a:spLocks noGrp="1"/>
          </p:cNvSpPr>
          <p:nvPr>
            <p:ph idx="1"/>
          </p:nvPr>
        </p:nvSpPr>
        <p:spPr>
          <a:xfrm>
            <a:off x="553673" y="427839"/>
            <a:ext cx="10800127" cy="5749124"/>
          </a:xfrm>
        </p:spPr>
        <p:txBody>
          <a:bodyPr>
            <a:normAutofit/>
          </a:bodyPr>
          <a:lstStyle/>
          <a:p>
            <a:pPr>
              <a:lnSpc>
                <a:spcPct val="150000"/>
              </a:lnSpc>
            </a:pPr>
            <a:r>
              <a:rPr lang="en-GB" sz="1400" dirty="0">
                <a:solidFill>
                  <a:srgbClr val="C00000"/>
                </a:solidFill>
                <a:latin typeface="+mj-lt"/>
              </a:rPr>
              <a:t>Step 3- Handle Missing Values in your Dataset </a:t>
            </a:r>
          </a:p>
          <a:p>
            <a:pPr lvl="2">
              <a:lnSpc>
                <a:spcPct val="150000"/>
              </a:lnSpc>
              <a:buFont typeface="Wingdings" panose="05000000000000000000" pitchFamily="2" charset="2"/>
              <a:buChar char="v"/>
            </a:pPr>
            <a:r>
              <a:rPr lang="en-GB" sz="1250" dirty="0">
                <a:latin typeface="+mj-lt"/>
              </a:rPr>
              <a:t>If the </a:t>
            </a:r>
            <a:r>
              <a:rPr lang="en-US" sz="1250" dirty="0">
                <a:latin typeface="+mj-lt"/>
              </a:rPr>
              <a:t>percentage of missing values in each column is very less – </a:t>
            </a:r>
            <a:r>
              <a:rPr lang="en-US" sz="1250" dirty="0">
                <a:solidFill>
                  <a:schemeClr val="accent6">
                    <a:lumMod val="50000"/>
                  </a:schemeClr>
                </a:solidFill>
                <a:latin typeface="+mj-lt"/>
              </a:rPr>
              <a:t>Drop The Observation</a:t>
            </a:r>
          </a:p>
          <a:p>
            <a:pPr lvl="2">
              <a:lnSpc>
                <a:spcPct val="150000"/>
              </a:lnSpc>
              <a:buFont typeface="Wingdings" panose="05000000000000000000" pitchFamily="2" charset="2"/>
              <a:buChar char="v"/>
            </a:pPr>
            <a:r>
              <a:rPr lang="en-GB" sz="1250" dirty="0">
                <a:latin typeface="+mj-lt"/>
              </a:rPr>
              <a:t>If the percentage of Missing Values in each column is significantly high and the feature is not important – </a:t>
            </a:r>
            <a:r>
              <a:rPr lang="en-GB" sz="1250" dirty="0">
                <a:solidFill>
                  <a:schemeClr val="accent6">
                    <a:lumMod val="50000"/>
                  </a:schemeClr>
                </a:solidFill>
                <a:latin typeface="+mj-lt"/>
              </a:rPr>
              <a:t>Drop the Feature</a:t>
            </a:r>
          </a:p>
          <a:p>
            <a:pPr marL="914400" lvl="2" indent="0">
              <a:lnSpc>
                <a:spcPct val="150000"/>
              </a:lnSpc>
              <a:buNone/>
            </a:pPr>
            <a:r>
              <a:rPr lang="en-GB" sz="1250" dirty="0">
                <a:solidFill>
                  <a:schemeClr val="accent6">
                    <a:lumMod val="50000"/>
                  </a:schemeClr>
                </a:solidFill>
                <a:latin typeface="+mj-lt"/>
              </a:rPr>
              <a:t>OR</a:t>
            </a:r>
          </a:p>
          <a:p>
            <a:pPr lvl="2">
              <a:lnSpc>
                <a:spcPct val="150000"/>
              </a:lnSpc>
              <a:buFont typeface="Wingdings" panose="05000000000000000000" pitchFamily="2" charset="2"/>
              <a:buChar char="v"/>
            </a:pPr>
            <a:r>
              <a:rPr lang="en-GB" sz="1250" dirty="0">
                <a:latin typeface="+mj-lt"/>
              </a:rPr>
              <a:t>If a Numerical Column has missing Values , then Replace those with the </a:t>
            </a:r>
            <a:r>
              <a:rPr lang="en-GB" sz="1250" dirty="0">
                <a:solidFill>
                  <a:schemeClr val="accent6">
                    <a:lumMod val="50000"/>
                  </a:schemeClr>
                </a:solidFill>
                <a:latin typeface="+mj-lt"/>
              </a:rPr>
              <a:t>Median</a:t>
            </a:r>
            <a:r>
              <a:rPr lang="en-GB" sz="1250" dirty="0">
                <a:latin typeface="+mj-lt"/>
              </a:rPr>
              <a:t> Value of that column.</a:t>
            </a:r>
          </a:p>
          <a:p>
            <a:pPr lvl="2">
              <a:lnSpc>
                <a:spcPct val="150000"/>
              </a:lnSpc>
              <a:buFont typeface="Wingdings" panose="05000000000000000000" pitchFamily="2" charset="2"/>
              <a:buChar char="v"/>
            </a:pPr>
            <a:r>
              <a:rPr lang="en-GB" sz="1250" dirty="0">
                <a:latin typeface="+mj-lt"/>
              </a:rPr>
              <a:t>If a Categorical Column has missing Values, then Replace those with the </a:t>
            </a:r>
            <a:r>
              <a:rPr lang="en-GB" sz="1250" dirty="0">
                <a:solidFill>
                  <a:schemeClr val="accent6">
                    <a:lumMod val="50000"/>
                  </a:schemeClr>
                </a:solidFill>
                <a:latin typeface="+mj-lt"/>
              </a:rPr>
              <a:t>Mode</a:t>
            </a:r>
            <a:r>
              <a:rPr lang="en-GB" sz="1250" dirty="0">
                <a:latin typeface="+mj-lt"/>
              </a:rPr>
              <a:t> Value of that column.</a:t>
            </a:r>
          </a:p>
          <a:p>
            <a:pPr marL="914400" lvl="2" indent="0">
              <a:lnSpc>
                <a:spcPct val="150000"/>
              </a:lnSpc>
              <a:buNone/>
            </a:pPr>
            <a:endParaRPr lang="en-GB" sz="1250" dirty="0">
              <a:latin typeface="+mj-lt"/>
            </a:endParaRPr>
          </a:p>
          <a:p>
            <a:pPr>
              <a:lnSpc>
                <a:spcPct val="150000"/>
              </a:lnSpc>
              <a:defRPr/>
            </a:pPr>
            <a:r>
              <a:rPr kumimoji="0" lang="en-GB" sz="1400" b="0" i="0" u="none" strike="noStrike" kern="1200" cap="none" spc="0" normalizeH="0" baseline="0" noProof="0" dirty="0">
                <a:ln>
                  <a:noFill/>
                </a:ln>
                <a:solidFill>
                  <a:srgbClr val="C00000"/>
                </a:solidFill>
                <a:effectLst/>
                <a:uLnTx/>
                <a:uFillTx/>
                <a:latin typeface="Futura Bold"/>
                <a:ea typeface="+mn-ea"/>
                <a:cs typeface="+mn-cs"/>
              </a:rPr>
              <a:t>Step 4- Handle Outliers in your Dataset </a:t>
            </a:r>
          </a:p>
          <a:p>
            <a:pPr lvl="1">
              <a:lnSpc>
                <a:spcPct val="150000"/>
              </a:lnSpc>
              <a:buFont typeface="Wingdings" panose="05000000000000000000" pitchFamily="2" charset="2"/>
              <a:buChar char="v"/>
              <a:defRPr/>
            </a:pPr>
            <a:r>
              <a:rPr lang="en-GB" sz="1250" dirty="0">
                <a:latin typeface="Futura Bold"/>
              </a:rPr>
              <a:t>If your Dataset is Small -&gt; You can visualize the Data and Identify the Outliers</a:t>
            </a:r>
          </a:p>
          <a:p>
            <a:pPr lvl="1">
              <a:lnSpc>
                <a:spcPct val="150000"/>
              </a:lnSpc>
              <a:buFont typeface="Wingdings" panose="05000000000000000000" pitchFamily="2" charset="2"/>
              <a:buChar char="v"/>
              <a:defRPr/>
            </a:pPr>
            <a:r>
              <a:rPr kumimoji="0" lang="en-GB" sz="1250" b="0" i="0" u="none" strike="noStrike" kern="1200" cap="none" spc="0" normalizeH="0" baseline="0" noProof="0" dirty="0">
                <a:ln>
                  <a:noFill/>
                </a:ln>
                <a:effectLst/>
                <a:uLnTx/>
                <a:uFillTx/>
                <a:latin typeface="Futura Bold"/>
                <a:ea typeface="+mn-ea"/>
                <a:cs typeface="+mn-cs"/>
              </a:rPr>
              <a:t>If Your Dataset is Huge -&gt; </a:t>
            </a:r>
          </a:p>
          <a:p>
            <a:pPr lvl="2">
              <a:lnSpc>
                <a:spcPct val="150000"/>
              </a:lnSpc>
              <a:buFont typeface="Wingdings" panose="05000000000000000000" pitchFamily="2" charset="2"/>
              <a:buChar char="v"/>
              <a:defRPr/>
            </a:pPr>
            <a:r>
              <a:rPr kumimoji="0" lang="en-GB" sz="1250" b="0" i="0" u="none" strike="noStrike" kern="1200" cap="none" spc="0" normalizeH="0" baseline="0" noProof="0" dirty="0">
                <a:ln>
                  <a:noFill/>
                </a:ln>
                <a:solidFill>
                  <a:schemeClr val="accent6">
                    <a:lumMod val="50000"/>
                  </a:schemeClr>
                </a:solidFill>
                <a:effectLst/>
                <a:uLnTx/>
                <a:uFillTx/>
                <a:latin typeface="Futura Bold"/>
                <a:ea typeface="+mn-ea"/>
                <a:cs typeface="+mn-cs"/>
              </a:rPr>
              <a:t>Detection of Outliers Using Z Score</a:t>
            </a:r>
            <a:r>
              <a:rPr kumimoji="0" lang="en-GB" sz="1250" b="0" i="0" u="none" strike="noStrike" kern="1200" cap="none" spc="0" normalizeH="0" baseline="0" noProof="0" dirty="0">
                <a:ln>
                  <a:noFill/>
                </a:ln>
                <a:effectLst/>
                <a:uLnTx/>
                <a:uFillTx/>
                <a:latin typeface="Futura Bold"/>
                <a:ea typeface="+mn-ea"/>
                <a:cs typeface="+mn-cs"/>
              </a:rPr>
              <a:t>	</a:t>
            </a:r>
            <a:endParaRPr lang="en-GB" sz="1250" noProof="0" dirty="0">
              <a:latin typeface="Futura Bold"/>
            </a:endParaRPr>
          </a:p>
          <a:p>
            <a:pPr marL="914400" lvl="2" indent="0">
              <a:lnSpc>
                <a:spcPct val="150000"/>
              </a:lnSpc>
              <a:buNone/>
              <a:defRPr/>
            </a:pPr>
            <a:r>
              <a:rPr kumimoji="0" lang="en-GB" sz="1250" b="0" i="0" u="none" strike="noStrike" kern="1200" cap="none" spc="0" normalizeH="0" baseline="0" noProof="0" dirty="0">
                <a:ln>
                  <a:noFill/>
                </a:ln>
                <a:effectLst/>
                <a:uLnTx/>
                <a:uFillTx/>
                <a:latin typeface="Futura Bold"/>
                <a:ea typeface="+mn-ea"/>
                <a:cs typeface="+mn-cs"/>
              </a:rPr>
              <a:t>How to Handle those Outliers?</a:t>
            </a:r>
          </a:p>
          <a:p>
            <a:pPr marL="1257300" lvl="2" indent="-342900">
              <a:lnSpc>
                <a:spcPct val="150000"/>
              </a:lnSpc>
              <a:buFont typeface="+mj-lt"/>
              <a:buAutoNum type="arabicPeriod"/>
              <a:defRPr/>
            </a:pPr>
            <a:r>
              <a:rPr lang="en-GB" sz="1250" dirty="0">
                <a:latin typeface="Futura Bold"/>
              </a:rPr>
              <a:t>Remove the Outliers – </a:t>
            </a:r>
            <a:r>
              <a:rPr lang="en-GB" sz="1250" dirty="0">
                <a:solidFill>
                  <a:srgbClr val="C00000"/>
                </a:solidFill>
                <a:latin typeface="Futura Bold"/>
              </a:rPr>
              <a:t>Bad Practice</a:t>
            </a:r>
          </a:p>
          <a:p>
            <a:pPr marL="1257300" lvl="2" indent="-342900">
              <a:lnSpc>
                <a:spcPct val="150000"/>
              </a:lnSpc>
              <a:buFont typeface="+mj-lt"/>
              <a:buAutoNum type="arabicPeriod"/>
              <a:defRPr/>
            </a:pPr>
            <a:r>
              <a:rPr kumimoji="0" lang="en-GB" sz="1250" b="0" i="0" u="none" strike="noStrike" kern="1200" cap="none" spc="0" normalizeH="0" baseline="0" noProof="0" dirty="0">
                <a:ln>
                  <a:noFill/>
                </a:ln>
                <a:effectLst/>
                <a:uLnTx/>
                <a:uFillTx/>
                <a:latin typeface="Futura Bold"/>
                <a:ea typeface="+mn-ea"/>
                <a:cs typeface="+mn-cs"/>
              </a:rPr>
              <a:t>Replace the Outlier Value with the </a:t>
            </a:r>
            <a:r>
              <a:rPr kumimoji="0" lang="en-GB" sz="1250" b="0" i="0" u="none" strike="noStrike" kern="1200" cap="none" spc="0" normalizeH="0" baseline="0" noProof="0" dirty="0">
                <a:ln>
                  <a:noFill/>
                </a:ln>
                <a:solidFill>
                  <a:schemeClr val="accent6">
                    <a:lumMod val="50000"/>
                  </a:schemeClr>
                </a:solidFill>
                <a:effectLst/>
                <a:uLnTx/>
                <a:uFillTx/>
                <a:latin typeface="Futura Bold"/>
                <a:ea typeface="+mn-ea"/>
                <a:cs typeface="+mn-cs"/>
              </a:rPr>
              <a:t>Median</a:t>
            </a:r>
            <a:r>
              <a:rPr kumimoji="0" lang="en-GB" sz="1250" b="0" i="0" u="none" strike="noStrike" kern="1200" cap="none" spc="0" normalizeH="0" baseline="0" noProof="0" dirty="0">
                <a:ln>
                  <a:noFill/>
                </a:ln>
                <a:effectLst/>
                <a:uLnTx/>
                <a:uFillTx/>
                <a:latin typeface="Futura Bold"/>
                <a:ea typeface="+mn-ea"/>
                <a:cs typeface="+mn-cs"/>
              </a:rPr>
              <a:t> of the Column – </a:t>
            </a:r>
            <a:r>
              <a:rPr kumimoji="0" lang="en-GB" sz="1250" b="0" i="0" u="none" strike="noStrike" kern="1200" cap="none" spc="0" normalizeH="0" baseline="0" noProof="0" dirty="0">
                <a:ln>
                  <a:noFill/>
                </a:ln>
                <a:solidFill>
                  <a:srgbClr val="C00000"/>
                </a:solidFill>
                <a:effectLst/>
                <a:uLnTx/>
                <a:uFillTx/>
                <a:latin typeface="Futura Bold"/>
                <a:ea typeface="+mn-ea"/>
                <a:cs typeface="+mn-cs"/>
              </a:rPr>
              <a:t>Why not Replace it with Mean?</a:t>
            </a:r>
          </a:p>
          <a:p>
            <a:pPr marL="914400" lvl="2" indent="0">
              <a:lnSpc>
                <a:spcPct val="150000"/>
              </a:lnSpc>
              <a:buNone/>
              <a:defRPr/>
            </a:pPr>
            <a:endParaRPr kumimoji="0" lang="en-GB" sz="1250" b="0" i="0" u="none" strike="noStrike" kern="1200" cap="none" spc="0" normalizeH="0" baseline="0" noProof="0" dirty="0">
              <a:ln>
                <a:noFill/>
              </a:ln>
              <a:effectLst/>
              <a:uLnTx/>
              <a:uFillTx/>
              <a:latin typeface="Futura Bold"/>
              <a:ea typeface="+mn-ea"/>
              <a:cs typeface="+mn-cs"/>
            </a:endParaRPr>
          </a:p>
        </p:txBody>
      </p:sp>
    </p:spTree>
    <p:extLst>
      <p:ext uri="{BB962C8B-B14F-4D97-AF65-F5344CB8AC3E}">
        <p14:creationId xmlns:p14="http://schemas.microsoft.com/office/powerpoint/2010/main" val="30354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10C21-5F76-4D58-9D1B-2276DFC1081B}"/>
              </a:ext>
            </a:extLst>
          </p:cNvPr>
          <p:cNvSpPr>
            <a:spLocks noGrp="1"/>
          </p:cNvSpPr>
          <p:nvPr>
            <p:ph idx="1"/>
          </p:nvPr>
        </p:nvSpPr>
        <p:spPr>
          <a:xfrm>
            <a:off x="394283" y="377504"/>
            <a:ext cx="10959517" cy="6342077"/>
          </a:xfrm>
        </p:spPr>
        <p:txBody>
          <a:bodyPr>
            <a:normAutofit/>
          </a:bodyPr>
          <a:lstStyle/>
          <a:p>
            <a:pPr>
              <a:lnSpc>
                <a:spcPct val="150000"/>
              </a:lnSpc>
            </a:pPr>
            <a:r>
              <a:rPr lang="en-US" sz="1400" dirty="0">
                <a:solidFill>
                  <a:srgbClr val="C00000"/>
                </a:solidFill>
                <a:latin typeface="+mj-lt"/>
              </a:rPr>
              <a:t>Step 5- Handling categorical variables with one-hot encoding - </a:t>
            </a:r>
            <a:r>
              <a:rPr lang="en-US" sz="1400" dirty="0">
                <a:latin typeface="+mj-lt"/>
              </a:rPr>
              <a:t>Converting categorical features to numerical features by using one-hot encoding. </a:t>
            </a:r>
          </a:p>
          <a:p>
            <a:pPr lvl="1">
              <a:lnSpc>
                <a:spcPct val="150000"/>
              </a:lnSpc>
              <a:buFont typeface="Wingdings" panose="05000000000000000000" pitchFamily="2" charset="2"/>
              <a:buChar char="ü"/>
            </a:pPr>
            <a:r>
              <a:rPr lang="en-US" sz="1250" dirty="0">
                <a:latin typeface="+mj-lt"/>
              </a:rPr>
              <a:t>For Each Categorical Feature, create a New Dummy Variable</a:t>
            </a:r>
            <a:endParaRPr lang="en-GB" sz="850" dirty="0">
              <a:latin typeface="+mj-lt"/>
            </a:endParaRPr>
          </a:p>
          <a:p>
            <a:pPr lvl="1">
              <a:lnSpc>
                <a:spcPct val="150000"/>
              </a:lnSpc>
              <a:buFont typeface="Wingdings" panose="05000000000000000000" pitchFamily="2" charset="2"/>
              <a:buChar char="ü"/>
            </a:pPr>
            <a:r>
              <a:rPr lang="en-GB" sz="1250" dirty="0">
                <a:latin typeface="+mj-lt"/>
              </a:rPr>
              <a:t>Map the newly Created Variables with binary values either 0 or 1 based on the features</a:t>
            </a: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r>
              <a:rPr lang="en-GB" sz="1250" dirty="0">
                <a:latin typeface="+mj-lt"/>
              </a:rPr>
              <a:t>To Avoid Dummy Variable Trap -&gt; If we have n categories, we create n-1 features. So, we will Drop 1 Newly Created Variable.</a:t>
            </a: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endParaRPr lang="en-GB" sz="1250" dirty="0">
              <a:latin typeface="+mj-lt"/>
            </a:endParaRPr>
          </a:p>
          <a:p>
            <a:pPr lvl="1">
              <a:lnSpc>
                <a:spcPct val="150000"/>
              </a:lnSpc>
              <a:buFont typeface="Wingdings" panose="05000000000000000000" pitchFamily="2" charset="2"/>
              <a:buChar char="ü"/>
            </a:pPr>
            <a:r>
              <a:rPr lang="en-GB" sz="1250" dirty="0">
                <a:latin typeface="+mj-lt"/>
              </a:rPr>
              <a:t>If the Value for All the 3 columns “India”, “Australia” and “Russia” are 0 , it means that the country is America</a:t>
            </a:r>
          </a:p>
          <a:p>
            <a:pPr marL="457200" lvl="1" indent="0">
              <a:lnSpc>
                <a:spcPct val="150000"/>
              </a:lnSpc>
              <a:buNone/>
            </a:pPr>
            <a:endParaRPr lang="en-GB" sz="1250" dirty="0">
              <a:latin typeface="+mj-lt"/>
            </a:endParaRPr>
          </a:p>
          <a:p>
            <a:pPr marL="457200" lvl="1" indent="0">
              <a:lnSpc>
                <a:spcPct val="150000"/>
              </a:lnSpc>
              <a:buNone/>
            </a:pPr>
            <a:endParaRPr lang="en-US" sz="1250" dirty="0">
              <a:latin typeface="+mj-lt"/>
            </a:endParaRPr>
          </a:p>
        </p:txBody>
      </p:sp>
      <p:pic>
        <p:nvPicPr>
          <p:cNvPr id="5" name="Picture 4">
            <a:extLst>
              <a:ext uri="{FF2B5EF4-FFF2-40B4-BE49-F238E27FC236}">
                <a16:creationId xmlns:a16="http://schemas.microsoft.com/office/drawing/2014/main" id="{2FE1A336-4CC3-45F0-8954-D4239E4B2836}"/>
              </a:ext>
            </a:extLst>
          </p:cNvPr>
          <p:cNvPicPr>
            <a:picLocks noChangeAspect="1"/>
          </p:cNvPicPr>
          <p:nvPr/>
        </p:nvPicPr>
        <p:blipFill>
          <a:blip r:embed="rId2"/>
          <a:stretch>
            <a:fillRect/>
          </a:stretch>
        </p:blipFill>
        <p:spPr>
          <a:xfrm>
            <a:off x="1804114" y="1705630"/>
            <a:ext cx="6486525" cy="1819275"/>
          </a:xfrm>
          <a:prstGeom prst="rect">
            <a:avLst/>
          </a:prstGeom>
        </p:spPr>
      </p:pic>
      <p:pic>
        <p:nvPicPr>
          <p:cNvPr id="7" name="Picture 6">
            <a:extLst>
              <a:ext uri="{FF2B5EF4-FFF2-40B4-BE49-F238E27FC236}">
                <a16:creationId xmlns:a16="http://schemas.microsoft.com/office/drawing/2014/main" id="{8DED793C-4ACE-4F74-B7F9-0619CF518498}"/>
              </a:ext>
            </a:extLst>
          </p:cNvPr>
          <p:cNvPicPr>
            <a:picLocks noChangeAspect="1"/>
          </p:cNvPicPr>
          <p:nvPr/>
        </p:nvPicPr>
        <p:blipFill>
          <a:blip r:embed="rId3"/>
          <a:stretch>
            <a:fillRect/>
          </a:stretch>
        </p:blipFill>
        <p:spPr>
          <a:xfrm>
            <a:off x="2424418" y="4122573"/>
            <a:ext cx="5674148" cy="1752663"/>
          </a:xfrm>
          <a:prstGeom prst="rect">
            <a:avLst/>
          </a:prstGeom>
        </p:spPr>
      </p:pic>
    </p:spTree>
    <p:extLst>
      <p:ext uri="{BB962C8B-B14F-4D97-AF65-F5344CB8AC3E}">
        <p14:creationId xmlns:p14="http://schemas.microsoft.com/office/powerpoint/2010/main" val="44511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C0AB-CC7F-4A38-ACC6-80DDE113797F}"/>
              </a:ext>
            </a:extLst>
          </p:cNvPr>
          <p:cNvSpPr>
            <a:spLocks noGrp="1"/>
          </p:cNvSpPr>
          <p:nvPr>
            <p:ph type="title"/>
          </p:nvPr>
        </p:nvSpPr>
        <p:spPr>
          <a:xfrm>
            <a:off x="411061" y="365126"/>
            <a:ext cx="10942739" cy="6203454"/>
          </a:xfrm>
        </p:spPr>
        <p:txBody>
          <a:bodyPr anchor="t">
            <a:normAutofit fontScale="90000"/>
          </a:bodyPr>
          <a:lstStyle/>
          <a:p>
            <a:pPr marL="285750" indent="-285750">
              <a:lnSpc>
                <a:spcPct val="150000"/>
              </a:lnSpc>
              <a:buFont typeface="Arial" panose="020B0604020202020204" pitchFamily="34" charset="0"/>
              <a:buChar char="•"/>
            </a:pPr>
            <a:r>
              <a:rPr lang="en-GB" sz="1400" dirty="0">
                <a:solidFill>
                  <a:srgbClr val="C00000"/>
                </a:solidFill>
              </a:rPr>
              <a:t>Step 6- Dimensionality Reduction :</a:t>
            </a:r>
            <a:br>
              <a:rPr lang="en-GB" sz="1400" dirty="0">
                <a:solidFill>
                  <a:srgbClr val="C00000"/>
                </a:solidFill>
              </a:rPr>
            </a:br>
            <a:r>
              <a:rPr lang="en-GB" sz="1400" dirty="0">
                <a:solidFill>
                  <a:srgbClr val="C00000"/>
                </a:solidFill>
              </a:rPr>
              <a:t>	</a:t>
            </a:r>
            <a:r>
              <a:rPr lang="en-GB" sz="1400" dirty="0"/>
              <a:t>a)</a:t>
            </a:r>
            <a:r>
              <a:rPr lang="en-GB" sz="1400" dirty="0">
                <a:solidFill>
                  <a:srgbClr val="C00000"/>
                </a:solidFill>
              </a:rPr>
              <a:t> </a:t>
            </a:r>
            <a:r>
              <a:rPr lang="en-US" sz="1400" dirty="0">
                <a:solidFill>
                  <a:schemeClr val="accent6">
                    <a:lumMod val="50000"/>
                  </a:schemeClr>
                </a:solidFill>
              </a:rPr>
              <a:t>Feature Selection</a:t>
            </a:r>
            <a:r>
              <a:rPr lang="en-US" sz="1400" dirty="0"/>
              <a:t>: Reducing the dimensionality to a subset of the original dataset by </a:t>
            </a:r>
            <a:r>
              <a:rPr lang="en-US" sz="1400" dirty="0">
                <a:solidFill>
                  <a:srgbClr val="C00000"/>
                </a:solidFill>
              </a:rPr>
              <a:t>dropping 	variables</a:t>
            </a:r>
            <a:r>
              <a:rPr lang="en-US" sz="1400" dirty="0"/>
              <a:t> that hold little information.</a:t>
            </a:r>
            <a:br>
              <a:rPr lang="en-US" sz="1400" dirty="0"/>
            </a:br>
            <a:r>
              <a:rPr lang="en-US" sz="1400" dirty="0"/>
              <a:t>	b) </a:t>
            </a:r>
            <a:r>
              <a:rPr lang="en-US" sz="1400" dirty="0">
                <a:solidFill>
                  <a:schemeClr val="accent6">
                    <a:lumMod val="50000"/>
                  </a:schemeClr>
                </a:solidFill>
              </a:rPr>
              <a:t>Feature Extraction</a:t>
            </a:r>
            <a:r>
              <a:rPr lang="en-US" sz="1400" dirty="0"/>
              <a:t>: Combining features by identifying key information within each variable to </a:t>
            </a:r>
            <a:r>
              <a:rPr lang="en-US" sz="1400" dirty="0">
                <a:solidFill>
                  <a:srgbClr val="C00000"/>
                </a:solidFill>
              </a:rPr>
              <a:t>create new 	features</a:t>
            </a:r>
            <a:r>
              <a:rPr lang="en-US" sz="1400" dirty="0"/>
              <a:t>.</a:t>
            </a:r>
            <a:br>
              <a:rPr lang="en-US" sz="1400" dirty="0"/>
            </a:br>
            <a:br>
              <a:rPr lang="en-US" sz="1400" dirty="0"/>
            </a:br>
            <a:r>
              <a:rPr lang="en-US" sz="1400" dirty="0">
                <a:solidFill>
                  <a:schemeClr val="accent6">
                    <a:lumMod val="50000"/>
                  </a:schemeClr>
                </a:solidFill>
              </a:rPr>
              <a:t>Why we need to do Dimensionality Reduction in Linear Regression Analysis?</a:t>
            </a:r>
            <a:br>
              <a:rPr lang="en-US" sz="1400" dirty="0">
                <a:solidFill>
                  <a:schemeClr val="accent6">
                    <a:lumMod val="50000"/>
                  </a:schemeClr>
                </a:solidFill>
              </a:rPr>
            </a:br>
            <a:r>
              <a:rPr lang="en-US" sz="1400" dirty="0"/>
              <a:t>1. To Control Overfitting</a:t>
            </a:r>
            <a:br>
              <a:rPr lang="en-US" sz="1400" dirty="0"/>
            </a:br>
            <a:r>
              <a:rPr lang="en-US" sz="1400" dirty="0"/>
              <a:t>2. To Reduce Multi-collinearity </a:t>
            </a:r>
            <a:br>
              <a:rPr lang="en-US" sz="1400" dirty="0"/>
            </a:br>
            <a:r>
              <a:rPr lang="en-US" sz="1400" dirty="0"/>
              <a:t>3. To combat Computational Costs</a:t>
            </a:r>
            <a:br>
              <a:rPr lang="en-US" sz="1400" dirty="0"/>
            </a:br>
            <a:r>
              <a:rPr lang="en-US" sz="1400" dirty="0"/>
              <a:t>4. To Interpret High Dimensional Data sets</a:t>
            </a:r>
            <a:br>
              <a:rPr lang="en-US" sz="1400" dirty="0"/>
            </a:br>
            <a:br>
              <a:rPr lang="en-US" sz="1400" dirty="0"/>
            </a:br>
            <a:r>
              <a:rPr lang="en-GB" sz="1400" dirty="0">
                <a:solidFill>
                  <a:srgbClr val="C00000"/>
                </a:solidFill>
              </a:rPr>
              <a:t>Step 7- Renaming Feature Names and Changing the Data Type of some variables </a:t>
            </a:r>
            <a:br>
              <a:rPr lang="en-GB" sz="1400" dirty="0">
                <a:solidFill>
                  <a:srgbClr val="C00000"/>
                </a:solidFill>
              </a:rPr>
            </a:br>
            <a:br>
              <a:rPr lang="en-GB" sz="1400" dirty="0">
                <a:solidFill>
                  <a:srgbClr val="C00000"/>
                </a:solidFill>
              </a:rPr>
            </a:br>
            <a:r>
              <a:rPr lang="en-GB" sz="1800" dirty="0">
                <a:solidFill>
                  <a:schemeClr val="accent6">
                    <a:lumMod val="50000"/>
                  </a:schemeClr>
                </a:solidFill>
              </a:rPr>
              <a:t>EXERCISE –</a:t>
            </a:r>
            <a:br>
              <a:rPr lang="en-GB" sz="1400" dirty="0">
                <a:solidFill>
                  <a:schemeClr val="accent6">
                    <a:lumMod val="50000"/>
                  </a:schemeClr>
                </a:solidFill>
              </a:rPr>
            </a:br>
            <a:br>
              <a:rPr lang="en-GB" sz="1400" dirty="0">
                <a:solidFill>
                  <a:schemeClr val="accent6">
                    <a:lumMod val="50000"/>
                  </a:schemeClr>
                </a:solidFill>
              </a:rPr>
            </a:br>
            <a:r>
              <a:rPr lang="en-GB" sz="1400" dirty="0">
                <a:solidFill>
                  <a:schemeClr val="accent6">
                    <a:lumMod val="50000"/>
                  </a:schemeClr>
                </a:solidFill>
                <a:highlight>
                  <a:srgbClr val="FFFF00"/>
                </a:highlight>
              </a:rPr>
              <a:t>You have been Provided with a Dataset “ 50_Startups“ . Perform Steps 1-5 and 7 on the Data wherever applicable using Python and Implement a Multiple Linear Regression Model to predict “Profit”. </a:t>
            </a:r>
            <a:br>
              <a:rPr lang="en-US" sz="1400" dirty="0">
                <a:solidFill>
                  <a:schemeClr val="accent6">
                    <a:lumMod val="50000"/>
                  </a:schemeClr>
                </a:solidFill>
                <a:highlight>
                  <a:srgbClr val="FFFF00"/>
                </a:highlight>
              </a:rPr>
            </a:br>
            <a:br>
              <a:rPr lang="en-US" sz="1400" dirty="0">
                <a:solidFill>
                  <a:schemeClr val="accent6">
                    <a:lumMod val="50000"/>
                  </a:schemeClr>
                </a:solidFill>
                <a:highlight>
                  <a:srgbClr val="FFFF00"/>
                </a:highlight>
              </a:rPr>
            </a:br>
            <a:br>
              <a:rPr lang="en-US" sz="1400" dirty="0"/>
            </a:br>
            <a:br>
              <a:rPr lang="en-US" sz="1400" dirty="0"/>
            </a:br>
            <a:br>
              <a:rPr lang="en-US" sz="1400" dirty="0"/>
            </a:br>
            <a:br>
              <a:rPr lang="en-US" sz="1400" dirty="0"/>
            </a:br>
            <a:br>
              <a:rPr lang="en-US" sz="1400" dirty="0"/>
            </a:br>
            <a:endParaRPr lang="en-GB" sz="1400" dirty="0"/>
          </a:p>
        </p:txBody>
      </p:sp>
    </p:spTree>
    <p:extLst>
      <p:ext uri="{BB962C8B-B14F-4D97-AF65-F5344CB8AC3E}">
        <p14:creationId xmlns:p14="http://schemas.microsoft.com/office/powerpoint/2010/main" val="374634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A7C34-1612-433A-AA42-FB2D76D91B0D}"/>
              </a:ext>
            </a:extLst>
          </p:cNvPr>
          <p:cNvSpPr>
            <a:spLocks noGrp="1"/>
          </p:cNvSpPr>
          <p:nvPr>
            <p:ph type="title"/>
          </p:nvPr>
        </p:nvSpPr>
        <p:spPr/>
        <p:txBody>
          <a:bodyPr>
            <a:normAutofit/>
          </a:bodyPr>
          <a:lstStyle/>
          <a:p>
            <a:r>
              <a:rPr lang="en-GB" sz="3200" dirty="0"/>
              <a:t>Data Repository Sources and Hands On Session</a:t>
            </a:r>
          </a:p>
        </p:txBody>
      </p:sp>
      <p:sp>
        <p:nvSpPr>
          <p:cNvPr id="3" name="Content Placeholder 2">
            <a:extLst>
              <a:ext uri="{FF2B5EF4-FFF2-40B4-BE49-F238E27FC236}">
                <a16:creationId xmlns:a16="http://schemas.microsoft.com/office/drawing/2014/main" id="{F9AF7998-1523-4FA0-B107-88CDE2FC8B8E}"/>
              </a:ext>
            </a:extLst>
          </p:cNvPr>
          <p:cNvSpPr>
            <a:spLocks noGrp="1"/>
          </p:cNvSpPr>
          <p:nvPr>
            <p:ph idx="1"/>
          </p:nvPr>
        </p:nvSpPr>
        <p:spPr>
          <a:xfrm>
            <a:off x="905312" y="1490065"/>
            <a:ext cx="10515600" cy="5170794"/>
          </a:xfrm>
        </p:spPr>
        <p:txBody>
          <a:bodyPr>
            <a:normAutofit/>
          </a:bodyPr>
          <a:lstStyle/>
          <a:p>
            <a:pPr>
              <a:lnSpc>
                <a:spcPct val="150000"/>
              </a:lnSpc>
            </a:pPr>
            <a:r>
              <a:rPr lang="en-GB" sz="1400" dirty="0">
                <a:latin typeface="+mj-lt"/>
              </a:rPr>
              <a:t>Kaggle</a:t>
            </a:r>
          </a:p>
          <a:p>
            <a:pPr>
              <a:lnSpc>
                <a:spcPct val="150000"/>
              </a:lnSpc>
            </a:pPr>
            <a:r>
              <a:rPr lang="en-GB" sz="1400" dirty="0">
                <a:latin typeface="+mj-lt"/>
              </a:rPr>
              <a:t>UCI Repository</a:t>
            </a:r>
          </a:p>
          <a:p>
            <a:pPr>
              <a:lnSpc>
                <a:spcPct val="150000"/>
              </a:lnSpc>
            </a:pPr>
            <a:endParaRPr lang="en-GB" sz="1400" dirty="0">
              <a:latin typeface="+mj-lt"/>
            </a:endParaRPr>
          </a:p>
          <a:p>
            <a:pPr marL="0" indent="0">
              <a:lnSpc>
                <a:spcPct val="150000"/>
              </a:lnSpc>
              <a:buNone/>
            </a:pPr>
            <a:r>
              <a:rPr lang="en-GB" sz="1400" dirty="0">
                <a:solidFill>
                  <a:srgbClr val="C00000"/>
                </a:solidFill>
                <a:latin typeface="+mj-lt"/>
              </a:rPr>
              <a:t>EXERCISE:</a:t>
            </a:r>
          </a:p>
          <a:p>
            <a:pPr marL="342900" indent="-342900">
              <a:lnSpc>
                <a:spcPct val="150000"/>
              </a:lnSpc>
              <a:buAutoNum type="arabicPeriod"/>
            </a:pPr>
            <a:r>
              <a:rPr lang="en-GB" sz="1400" dirty="0">
                <a:latin typeface="+mj-lt"/>
              </a:rPr>
              <a:t>You have been provided with a Dataset on USA Housing. Process the Data and train it for prediction of House prices based on your Selected Features.</a:t>
            </a:r>
          </a:p>
          <a:p>
            <a:pPr marL="0" indent="0">
              <a:lnSpc>
                <a:spcPct val="150000"/>
              </a:lnSpc>
              <a:buNone/>
            </a:pPr>
            <a:r>
              <a:rPr lang="en-GB" sz="1400" dirty="0">
                <a:solidFill>
                  <a:srgbClr val="C00000"/>
                </a:solidFill>
                <a:latin typeface="+mj-lt"/>
              </a:rPr>
              <a:t>I want you to predict the price for a house whose:</a:t>
            </a:r>
          </a:p>
          <a:p>
            <a:pPr lvl="1">
              <a:lnSpc>
                <a:spcPct val="150000"/>
              </a:lnSpc>
              <a:buFont typeface="Wingdings" panose="05000000000000000000" pitchFamily="2" charset="2"/>
              <a:buChar char="ü"/>
            </a:pPr>
            <a:r>
              <a:rPr lang="en-GB" sz="1200" dirty="0">
                <a:latin typeface="+mj-lt"/>
              </a:rPr>
              <a:t>Average Area Income is – 45546.2</a:t>
            </a:r>
          </a:p>
          <a:p>
            <a:pPr lvl="1">
              <a:lnSpc>
                <a:spcPct val="150000"/>
              </a:lnSpc>
              <a:buFont typeface="Wingdings" panose="05000000000000000000" pitchFamily="2" charset="2"/>
              <a:buChar char="ü"/>
            </a:pPr>
            <a:r>
              <a:rPr lang="en-GB" sz="1200" dirty="0">
                <a:latin typeface="+mj-lt"/>
              </a:rPr>
              <a:t>Avg. Area House Age is – 2 years</a:t>
            </a:r>
          </a:p>
          <a:p>
            <a:pPr lvl="1">
              <a:lnSpc>
                <a:spcPct val="150000"/>
              </a:lnSpc>
              <a:buFont typeface="Wingdings" panose="05000000000000000000" pitchFamily="2" charset="2"/>
              <a:buChar char="ü"/>
            </a:pPr>
            <a:r>
              <a:rPr lang="en-GB" sz="1200" dirty="0">
                <a:latin typeface="+mj-lt"/>
              </a:rPr>
              <a:t>Avg. Area number of Rooms is – 4</a:t>
            </a:r>
          </a:p>
          <a:p>
            <a:pPr lvl="1">
              <a:lnSpc>
                <a:spcPct val="150000"/>
              </a:lnSpc>
              <a:buFont typeface="Wingdings" panose="05000000000000000000" pitchFamily="2" charset="2"/>
              <a:buChar char="ü"/>
            </a:pPr>
            <a:r>
              <a:rPr lang="en-US" sz="1200" dirty="0">
                <a:latin typeface="+mj-lt"/>
              </a:rPr>
              <a:t>Avg. Area Number of Bedrooms</a:t>
            </a:r>
            <a:r>
              <a:rPr lang="en-GB" sz="1200" dirty="0">
                <a:latin typeface="+mj-lt"/>
              </a:rPr>
              <a:t> – 3</a:t>
            </a:r>
          </a:p>
          <a:p>
            <a:pPr lvl="1">
              <a:lnSpc>
                <a:spcPct val="150000"/>
              </a:lnSpc>
              <a:buFont typeface="Wingdings" panose="05000000000000000000" pitchFamily="2" charset="2"/>
              <a:buChar char="ü"/>
            </a:pPr>
            <a:r>
              <a:rPr lang="en-GB" sz="1200" dirty="0">
                <a:latin typeface="+mj-lt"/>
              </a:rPr>
              <a:t>Area Population – 75425.98726</a:t>
            </a:r>
          </a:p>
          <a:p>
            <a:pPr lvl="1">
              <a:lnSpc>
                <a:spcPct val="150000"/>
              </a:lnSpc>
              <a:buFont typeface="Wingdings" panose="05000000000000000000" pitchFamily="2" charset="2"/>
              <a:buChar char="ü"/>
            </a:pPr>
            <a:r>
              <a:rPr lang="en-GB" sz="1200" dirty="0">
                <a:latin typeface="+mj-lt"/>
              </a:rPr>
              <a:t>Address – </a:t>
            </a:r>
            <a:r>
              <a:rPr lang="en-US" sz="1200" dirty="0">
                <a:latin typeface="+mj-lt"/>
              </a:rPr>
              <a:t>192 RPA Views Suite 025 , Lake Katherine, CA 48958</a:t>
            </a:r>
            <a:endParaRPr lang="en-GB" sz="1200" dirty="0">
              <a:latin typeface="+mj-lt"/>
            </a:endParaRPr>
          </a:p>
          <a:p>
            <a:pPr lvl="1">
              <a:lnSpc>
                <a:spcPct val="150000"/>
              </a:lnSpc>
              <a:buFont typeface="Wingdings" panose="05000000000000000000" pitchFamily="2" charset="2"/>
              <a:buChar char="ü"/>
            </a:pPr>
            <a:endParaRPr lang="en-GB" sz="1200" dirty="0">
              <a:latin typeface="+mj-lt"/>
            </a:endParaRPr>
          </a:p>
          <a:p>
            <a:pPr lvl="1">
              <a:lnSpc>
                <a:spcPct val="150000"/>
              </a:lnSpc>
              <a:buFont typeface="Wingdings" panose="05000000000000000000" pitchFamily="2" charset="2"/>
              <a:buChar char="ü"/>
            </a:pPr>
            <a:endParaRPr lang="en-GB" sz="1200" dirty="0">
              <a:latin typeface="+mj-lt"/>
            </a:endParaRPr>
          </a:p>
          <a:p>
            <a:pPr lvl="1">
              <a:lnSpc>
                <a:spcPct val="150000"/>
              </a:lnSpc>
              <a:buFont typeface="Wingdings" panose="05000000000000000000" pitchFamily="2" charset="2"/>
              <a:buChar char="ü"/>
            </a:pPr>
            <a:endParaRPr lang="en-GB" sz="1200" dirty="0">
              <a:latin typeface="+mj-lt"/>
            </a:endParaRPr>
          </a:p>
          <a:p>
            <a:pPr lvl="1">
              <a:lnSpc>
                <a:spcPct val="150000"/>
              </a:lnSpc>
              <a:buFont typeface="Wingdings" panose="05000000000000000000" pitchFamily="2" charset="2"/>
              <a:buChar char="ü"/>
            </a:pPr>
            <a:endParaRPr lang="en-GB" sz="1200" dirty="0">
              <a:latin typeface="+mj-lt"/>
            </a:endParaRPr>
          </a:p>
          <a:p>
            <a:pPr lvl="1">
              <a:lnSpc>
                <a:spcPct val="150000"/>
              </a:lnSpc>
              <a:buFont typeface="Wingdings" panose="05000000000000000000" pitchFamily="2" charset="2"/>
              <a:buChar char="ü"/>
            </a:pPr>
            <a:endParaRPr lang="en-GB" sz="1200" dirty="0">
              <a:latin typeface="+mj-lt"/>
            </a:endParaRPr>
          </a:p>
          <a:p>
            <a:pPr lvl="1">
              <a:lnSpc>
                <a:spcPct val="150000"/>
              </a:lnSpc>
              <a:buFont typeface="Wingdings" panose="05000000000000000000" pitchFamily="2" charset="2"/>
              <a:buChar char="ü"/>
            </a:pPr>
            <a:endParaRPr lang="en-GB" sz="1200" dirty="0">
              <a:latin typeface="+mj-lt"/>
            </a:endParaRPr>
          </a:p>
          <a:p>
            <a:pPr>
              <a:lnSpc>
                <a:spcPct val="150000"/>
              </a:lnSpc>
              <a:buFont typeface="Wingdings" panose="05000000000000000000" pitchFamily="2" charset="2"/>
              <a:buChar char="ü"/>
            </a:pPr>
            <a:endParaRPr lang="en-GB" sz="1400" dirty="0">
              <a:latin typeface="+mj-lt"/>
            </a:endParaRPr>
          </a:p>
        </p:txBody>
      </p:sp>
    </p:spTree>
    <p:extLst>
      <p:ext uri="{BB962C8B-B14F-4D97-AF65-F5344CB8AC3E}">
        <p14:creationId xmlns:p14="http://schemas.microsoft.com/office/powerpoint/2010/main" val="17537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64CB-DC52-49D1-88BD-AC1C4D7D7E15}"/>
              </a:ext>
            </a:extLst>
          </p:cNvPr>
          <p:cNvSpPr>
            <a:spLocks noGrp="1"/>
          </p:cNvSpPr>
          <p:nvPr>
            <p:ph type="ctrTitle"/>
          </p:nvPr>
        </p:nvSpPr>
        <p:spPr>
          <a:xfrm>
            <a:off x="861270" y="276838"/>
            <a:ext cx="10184235" cy="964734"/>
          </a:xfrm>
        </p:spPr>
        <p:txBody>
          <a:bodyPr>
            <a:normAutofit/>
          </a:bodyPr>
          <a:lstStyle/>
          <a:p>
            <a:r>
              <a:rPr lang="en-GB" sz="3600" u="sng" dirty="0"/>
              <a:t>Learning Objectives</a:t>
            </a:r>
          </a:p>
        </p:txBody>
      </p:sp>
      <p:sp>
        <p:nvSpPr>
          <p:cNvPr id="3" name="Title 1">
            <a:extLst>
              <a:ext uri="{FF2B5EF4-FFF2-40B4-BE49-F238E27FC236}">
                <a16:creationId xmlns:a16="http://schemas.microsoft.com/office/drawing/2014/main" id="{9A2B7822-9CA0-4E9D-96F6-97B6A7CD923E}"/>
              </a:ext>
            </a:extLst>
          </p:cNvPr>
          <p:cNvSpPr txBox="1">
            <a:spLocks/>
          </p:cNvSpPr>
          <p:nvPr/>
        </p:nvSpPr>
        <p:spPr>
          <a:xfrm>
            <a:off x="383097" y="1753299"/>
            <a:ext cx="11425806" cy="36576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GB" sz="2000" dirty="0"/>
              <a:t>Regression Modelling Steps</a:t>
            </a:r>
          </a:p>
          <a:p>
            <a:pPr algn="l">
              <a:lnSpc>
                <a:spcPct val="150000"/>
              </a:lnSpc>
            </a:pPr>
            <a:endParaRPr lang="en-GB" sz="2000" dirty="0"/>
          </a:p>
          <a:p>
            <a:pPr marL="342900" indent="-342900" algn="l">
              <a:lnSpc>
                <a:spcPct val="150000"/>
              </a:lnSpc>
              <a:buFont typeface="Arial" panose="020B0604020202020204" pitchFamily="34" charset="0"/>
              <a:buChar char="•"/>
            </a:pPr>
            <a:r>
              <a:rPr lang="en-GB" sz="2000" dirty="0"/>
              <a:t>Learn some Terminologies Related to Machine Learning</a:t>
            </a:r>
          </a:p>
          <a:p>
            <a:pPr algn="l">
              <a:lnSpc>
                <a:spcPct val="150000"/>
              </a:lnSpc>
            </a:pPr>
            <a:endParaRPr lang="en-GB" sz="2000" dirty="0"/>
          </a:p>
          <a:p>
            <a:pPr marL="342900" indent="-342900" algn="l">
              <a:lnSpc>
                <a:spcPct val="150000"/>
              </a:lnSpc>
              <a:buFont typeface="Arial" panose="020B0604020202020204" pitchFamily="34" charset="0"/>
              <a:buChar char="•"/>
            </a:pPr>
            <a:r>
              <a:rPr lang="en-GB" sz="2000" dirty="0"/>
              <a:t>Explain the Linear Regression Model</a:t>
            </a:r>
          </a:p>
          <a:p>
            <a:pPr algn="l">
              <a:lnSpc>
                <a:spcPct val="150000"/>
              </a:lnSpc>
            </a:pPr>
            <a:endParaRPr lang="en-GB" sz="2000" dirty="0"/>
          </a:p>
          <a:p>
            <a:pPr marL="342900" indent="-342900" algn="l">
              <a:lnSpc>
                <a:spcPct val="150000"/>
              </a:lnSpc>
              <a:buFont typeface="Arial" panose="020B0604020202020204" pitchFamily="34" charset="0"/>
              <a:buChar char="•"/>
            </a:pPr>
            <a:r>
              <a:rPr lang="en-GB" sz="2000" dirty="0"/>
              <a:t>Implement the Linear Regression Model in Python by understanding the Mathematical Model Involved</a:t>
            </a:r>
          </a:p>
          <a:p>
            <a:pPr algn="l">
              <a:lnSpc>
                <a:spcPct val="150000"/>
              </a:lnSpc>
            </a:pPr>
            <a:endParaRPr lang="en-GB" sz="2000" dirty="0"/>
          </a:p>
          <a:p>
            <a:pPr marL="342900" indent="-342900" algn="l">
              <a:lnSpc>
                <a:spcPct val="150000"/>
              </a:lnSpc>
              <a:buFont typeface="Arial" panose="020B0604020202020204" pitchFamily="34" charset="0"/>
              <a:buChar char="•"/>
            </a:pPr>
            <a:r>
              <a:rPr lang="en-GB" sz="2000" dirty="0"/>
              <a:t>Describe Various Different Types of Regression Models</a:t>
            </a:r>
          </a:p>
          <a:p>
            <a:pPr algn="l">
              <a:lnSpc>
                <a:spcPct val="150000"/>
              </a:lnSpc>
            </a:pPr>
            <a:endParaRPr lang="en-GB" sz="2000" dirty="0"/>
          </a:p>
          <a:p>
            <a:pPr marL="342900" indent="-342900" algn="l">
              <a:lnSpc>
                <a:spcPct val="150000"/>
              </a:lnSpc>
              <a:buFont typeface="Arial" panose="020B0604020202020204" pitchFamily="34" charset="0"/>
              <a:buChar char="•"/>
            </a:pPr>
            <a:r>
              <a:rPr lang="en-GB" sz="2000" dirty="0"/>
              <a:t>To solve a Real Time Use case Based on the Session</a:t>
            </a:r>
          </a:p>
          <a:p>
            <a:pPr marL="342900" indent="-342900">
              <a:buFont typeface="Arial" panose="020B0604020202020204" pitchFamily="34" charset="0"/>
              <a:buChar char="•"/>
            </a:pPr>
            <a:endParaRPr lang="en-GB" sz="2000" dirty="0"/>
          </a:p>
        </p:txBody>
      </p:sp>
    </p:spTree>
    <p:extLst>
      <p:ext uri="{BB962C8B-B14F-4D97-AF65-F5344CB8AC3E}">
        <p14:creationId xmlns:p14="http://schemas.microsoft.com/office/powerpoint/2010/main" val="415090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CA3B-2FE6-4C31-8039-7443B8EAB73D}"/>
              </a:ext>
            </a:extLst>
          </p:cNvPr>
          <p:cNvSpPr>
            <a:spLocks noGrp="1"/>
          </p:cNvSpPr>
          <p:nvPr>
            <p:ph type="title"/>
          </p:nvPr>
        </p:nvSpPr>
        <p:spPr/>
        <p:txBody>
          <a:bodyPr>
            <a:normAutofit/>
          </a:bodyPr>
          <a:lstStyle/>
          <a:p>
            <a:pPr algn="ctr"/>
            <a:r>
              <a:rPr lang="en-GB" sz="3600" u="sng" dirty="0"/>
              <a:t>Regression Modelling Steps</a:t>
            </a:r>
          </a:p>
        </p:txBody>
      </p:sp>
      <p:sp>
        <p:nvSpPr>
          <p:cNvPr id="3" name="Content Placeholder 2">
            <a:extLst>
              <a:ext uri="{FF2B5EF4-FFF2-40B4-BE49-F238E27FC236}">
                <a16:creationId xmlns:a16="http://schemas.microsoft.com/office/drawing/2014/main" id="{4CFE67AE-5AA4-476B-962B-D4048552362A}"/>
              </a:ext>
            </a:extLst>
          </p:cNvPr>
          <p:cNvSpPr>
            <a:spLocks noGrp="1"/>
          </p:cNvSpPr>
          <p:nvPr>
            <p:ph idx="1"/>
          </p:nvPr>
        </p:nvSpPr>
        <p:spPr>
          <a:xfrm>
            <a:off x="838200" y="1825625"/>
            <a:ext cx="10403048" cy="3241325"/>
          </a:xfrm>
        </p:spPr>
        <p:txBody>
          <a:bodyPr>
            <a:normAutofit fontScale="77500" lnSpcReduction="20000"/>
          </a:bodyPr>
          <a:lstStyle/>
          <a:p>
            <a:pPr>
              <a:lnSpc>
                <a:spcPct val="150000"/>
              </a:lnSpc>
            </a:pPr>
            <a:r>
              <a:rPr lang="en-US" sz="2100" dirty="0">
                <a:latin typeface="+mj-lt"/>
              </a:rPr>
              <a:t>Define problem or question</a:t>
            </a:r>
          </a:p>
          <a:p>
            <a:pPr>
              <a:lnSpc>
                <a:spcPct val="150000"/>
              </a:lnSpc>
            </a:pPr>
            <a:r>
              <a:rPr lang="en-US" sz="2100" dirty="0">
                <a:latin typeface="+mj-lt"/>
              </a:rPr>
              <a:t>Specify model</a:t>
            </a:r>
          </a:p>
          <a:p>
            <a:pPr>
              <a:lnSpc>
                <a:spcPct val="150000"/>
              </a:lnSpc>
            </a:pPr>
            <a:r>
              <a:rPr lang="en-US" sz="2100" dirty="0">
                <a:latin typeface="+mj-lt"/>
              </a:rPr>
              <a:t>Collect data</a:t>
            </a:r>
          </a:p>
          <a:p>
            <a:pPr>
              <a:lnSpc>
                <a:spcPct val="150000"/>
              </a:lnSpc>
            </a:pPr>
            <a:r>
              <a:rPr lang="en-US" sz="2100" dirty="0">
                <a:latin typeface="+mj-lt"/>
              </a:rPr>
              <a:t>Do descriptive data analysis</a:t>
            </a:r>
          </a:p>
          <a:p>
            <a:pPr>
              <a:lnSpc>
                <a:spcPct val="150000"/>
              </a:lnSpc>
            </a:pPr>
            <a:r>
              <a:rPr lang="en-US" sz="2100" dirty="0">
                <a:latin typeface="+mj-lt"/>
              </a:rPr>
              <a:t>Estimate unknown parameters</a:t>
            </a:r>
          </a:p>
          <a:p>
            <a:pPr>
              <a:lnSpc>
                <a:spcPct val="150000"/>
              </a:lnSpc>
            </a:pPr>
            <a:r>
              <a:rPr lang="en-US" sz="2100" dirty="0">
                <a:latin typeface="+mj-lt"/>
              </a:rPr>
              <a:t>Evaluate model</a:t>
            </a:r>
          </a:p>
          <a:p>
            <a:pPr>
              <a:lnSpc>
                <a:spcPct val="150000"/>
              </a:lnSpc>
            </a:pPr>
            <a:r>
              <a:rPr lang="en-US" sz="2100" dirty="0">
                <a:latin typeface="+mj-lt"/>
              </a:rPr>
              <a:t>Use model for prediction </a:t>
            </a:r>
          </a:p>
          <a:p>
            <a:pPr marL="0" indent="0">
              <a:buNone/>
            </a:pPr>
            <a:endParaRPr lang="en-GB" dirty="0"/>
          </a:p>
        </p:txBody>
      </p:sp>
    </p:spTree>
    <p:extLst>
      <p:ext uri="{BB962C8B-B14F-4D97-AF65-F5344CB8AC3E}">
        <p14:creationId xmlns:p14="http://schemas.microsoft.com/office/powerpoint/2010/main" val="284911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EA25-4519-4E1B-B719-4D020EA08BA5}"/>
              </a:ext>
            </a:extLst>
          </p:cNvPr>
          <p:cNvSpPr>
            <a:spLocks noGrp="1"/>
          </p:cNvSpPr>
          <p:nvPr>
            <p:ph type="ctrTitle"/>
          </p:nvPr>
        </p:nvSpPr>
        <p:spPr>
          <a:xfrm>
            <a:off x="192947" y="536895"/>
            <a:ext cx="11711031" cy="713065"/>
          </a:xfrm>
        </p:spPr>
        <p:txBody>
          <a:bodyPr>
            <a:normAutofit/>
          </a:bodyPr>
          <a:lstStyle/>
          <a:p>
            <a:r>
              <a:rPr lang="en-GB" sz="3600" u="sng" dirty="0"/>
              <a:t>Terminologies Related to Machine Learning</a:t>
            </a:r>
          </a:p>
        </p:txBody>
      </p:sp>
      <p:sp>
        <p:nvSpPr>
          <p:cNvPr id="3" name="Subtitle 2">
            <a:extLst>
              <a:ext uri="{FF2B5EF4-FFF2-40B4-BE49-F238E27FC236}">
                <a16:creationId xmlns:a16="http://schemas.microsoft.com/office/drawing/2014/main" id="{4E79BAE7-2817-4F73-B186-4B2E4C65D458}"/>
              </a:ext>
            </a:extLst>
          </p:cNvPr>
          <p:cNvSpPr>
            <a:spLocks noGrp="1"/>
          </p:cNvSpPr>
          <p:nvPr>
            <p:ph type="subTitle" idx="1"/>
          </p:nvPr>
        </p:nvSpPr>
        <p:spPr>
          <a:xfrm>
            <a:off x="894826" y="1672570"/>
            <a:ext cx="10572924" cy="3243379"/>
          </a:xfrm>
        </p:spPr>
        <p:txBody>
          <a:bodyPr>
            <a:normAutofit fontScale="92500" lnSpcReduction="20000"/>
          </a:bodyPr>
          <a:lstStyle/>
          <a:p>
            <a:pPr marL="342900" indent="-342900" algn="l">
              <a:lnSpc>
                <a:spcPct val="200000"/>
              </a:lnSpc>
              <a:buFont typeface="Arial" panose="020B0604020202020204" pitchFamily="34" charset="0"/>
              <a:buChar char="•"/>
            </a:pPr>
            <a:r>
              <a:rPr lang="en-GB" sz="2000" dirty="0">
                <a:latin typeface="+mj-lt"/>
              </a:rPr>
              <a:t>Dependent Variables</a:t>
            </a:r>
          </a:p>
          <a:p>
            <a:pPr marL="342900" indent="-342900" algn="l">
              <a:lnSpc>
                <a:spcPct val="200000"/>
              </a:lnSpc>
              <a:buFont typeface="Arial" panose="020B0604020202020204" pitchFamily="34" charset="0"/>
              <a:buChar char="•"/>
            </a:pPr>
            <a:r>
              <a:rPr lang="en-GB" sz="2000" dirty="0">
                <a:latin typeface="+mj-lt"/>
              </a:rPr>
              <a:t>Independent Variables</a:t>
            </a:r>
          </a:p>
          <a:p>
            <a:pPr marL="342900" indent="-342900" algn="l">
              <a:lnSpc>
                <a:spcPct val="200000"/>
              </a:lnSpc>
              <a:buFont typeface="Arial" panose="020B0604020202020204" pitchFamily="34" charset="0"/>
              <a:buChar char="•"/>
            </a:pPr>
            <a:r>
              <a:rPr lang="en-GB" sz="2000" dirty="0">
                <a:latin typeface="+mj-lt"/>
              </a:rPr>
              <a:t>Outliers</a:t>
            </a:r>
          </a:p>
          <a:p>
            <a:pPr marL="342900" indent="-342900" algn="l">
              <a:lnSpc>
                <a:spcPct val="200000"/>
              </a:lnSpc>
              <a:buFont typeface="Arial" panose="020B0604020202020204" pitchFamily="34" charset="0"/>
              <a:buChar char="•"/>
            </a:pPr>
            <a:r>
              <a:rPr lang="en-GB" sz="2000" dirty="0">
                <a:latin typeface="+mj-lt"/>
              </a:rPr>
              <a:t>Multi-Collinearity</a:t>
            </a:r>
          </a:p>
          <a:p>
            <a:pPr marL="342900" indent="-342900" algn="l">
              <a:lnSpc>
                <a:spcPct val="200000"/>
              </a:lnSpc>
              <a:buFont typeface="Arial" panose="020B0604020202020204" pitchFamily="34" charset="0"/>
              <a:buChar char="•"/>
            </a:pPr>
            <a:r>
              <a:rPr lang="en-GB" sz="2000" dirty="0">
                <a:latin typeface="+mj-lt"/>
              </a:rPr>
              <a:t>Underfitting and Overfitting</a:t>
            </a:r>
          </a:p>
        </p:txBody>
      </p:sp>
    </p:spTree>
    <p:extLst>
      <p:ext uri="{BB962C8B-B14F-4D97-AF65-F5344CB8AC3E}">
        <p14:creationId xmlns:p14="http://schemas.microsoft.com/office/powerpoint/2010/main" val="179251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8025-53E2-4C3E-9A37-5F587FDAB3AE}"/>
              </a:ext>
            </a:extLst>
          </p:cNvPr>
          <p:cNvSpPr>
            <a:spLocks noGrp="1"/>
          </p:cNvSpPr>
          <p:nvPr>
            <p:ph type="title"/>
          </p:nvPr>
        </p:nvSpPr>
        <p:spPr/>
        <p:txBody>
          <a:bodyPr>
            <a:normAutofit/>
          </a:bodyPr>
          <a:lstStyle/>
          <a:p>
            <a:pPr algn="ctr"/>
            <a:r>
              <a:rPr lang="en-GB" sz="3600" u="sng" dirty="0"/>
              <a:t>Goal Of Regression Analysis</a:t>
            </a:r>
          </a:p>
        </p:txBody>
      </p:sp>
      <p:sp>
        <p:nvSpPr>
          <p:cNvPr id="3" name="Content Placeholder 2">
            <a:extLst>
              <a:ext uri="{FF2B5EF4-FFF2-40B4-BE49-F238E27FC236}">
                <a16:creationId xmlns:a16="http://schemas.microsoft.com/office/drawing/2014/main" id="{A9193CF8-2F0D-46F7-A941-9C17606C6E44}"/>
              </a:ext>
            </a:extLst>
          </p:cNvPr>
          <p:cNvSpPr>
            <a:spLocks noGrp="1"/>
          </p:cNvSpPr>
          <p:nvPr>
            <p:ph idx="1"/>
          </p:nvPr>
        </p:nvSpPr>
        <p:spPr>
          <a:xfrm>
            <a:off x="335561" y="1607307"/>
            <a:ext cx="11635530" cy="1821693"/>
          </a:xfrm>
        </p:spPr>
        <p:txBody>
          <a:bodyPr>
            <a:normAutofit fontScale="62500" lnSpcReduction="20000"/>
          </a:bodyPr>
          <a:lstStyle/>
          <a:p>
            <a:pPr>
              <a:lnSpc>
                <a:spcPct val="150000"/>
              </a:lnSpc>
            </a:pPr>
            <a:r>
              <a:rPr lang="en-GB" dirty="0">
                <a:latin typeface="+mj-lt"/>
              </a:rPr>
              <a:t>Statistical Model to find a </a:t>
            </a:r>
            <a:r>
              <a:rPr lang="en-GB" dirty="0">
                <a:solidFill>
                  <a:srgbClr val="C00000"/>
                </a:solidFill>
                <a:latin typeface="+mj-lt"/>
              </a:rPr>
              <a:t>relationship</a:t>
            </a:r>
            <a:r>
              <a:rPr lang="en-GB" dirty="0">
                <a:latin typeface="+mj-lt"/>
              </a:rPr>
              <a:t> between </a:t>
            </a:r>
            <a:r>
              <a:rPr lang="en-GB" dirty="0">
                <a:solidFill>
                  <a:srgbClr val="C00000"/>
                </a:solidFill>
                <a:latin typeface="+mj-lt"/>
              </a:rPr>
              <a:t>Dependent</a:t>
            </a:r>
            <a:r>
              <a:rPr lang="en-GB" dirty="0">
                <a:latin typeface="+mj-lt"/>
              </a:rPr>
              <a:t> and </a:t>
            </a:r>
            <a:r>
              <a:rPr lang="en-GB" dirty="0">
                <a:solidFill>
                  <a:srgbClr val="C00000"/>
                </a:solidFill>
                <a:latin typeface="+mj-lt"/>
              </a:rPr>
              <a:t>Independent</a:t>
            </a:r>
            <a:r>
              <a:rPr lang="en-GB" dirty="0">
                <a:latin typeface="+mj-lt"/>
              </a:rPr>
              <a:t> variables.</a:t>
            </a:r>
          </a:p>
          <a:p>
            <a:pPr marL="0" indent="0">
              <a:lnSpc>
                <a:spcPct val="150000"/>
              </a:lnSpc>
              <a:buNone/>
            </a:pPr>
            <a:endParaRPr lang="en-GB" dirty="0">
              <a:latin typeface="+mj-lt"/>
            </a:endParaRPr>
          </a:p>
          <a:p>
            <a:pPr marL="0" indent="0">
              <a:lnSpc>
                <a:spcPct val="150000"/>
              </a:lnSpc>
              <a:buNone/>
            </a:pPr>
            <a:r>
              <a:rPr lang="en-GB" dirty="0">
                <a:latin typeface="+mj-lt"/>
              </a:rPr>
              <a:t>Example – Suppose I want to predict that for a person who has approximately 18 years experience, how much will be his salary?</a:t>
            </a:r>
          </a:p>
        </p:txBody>
      </p:sp>
      <p:graphicFrame>
        <p:nvGraphicFramePr>
          <p:cNvPr id="5" name="Table 5">
            <a:extLst>
              <a:ext uri="{FF2B5EF4-FFF2-40B4-BE49-F238E27FC236}">
                <a16:creationId xmlns:a16="http://schemas.microsoft.com/office/drawing/2014/main" id="{9978C0EC-A991-4C48-90BD-A62E38B6F1AE}"/>
              </a:ext>
            </a:extLst>
          </p:cNvPr>
          <p:cNvGraphicFramePr>
            <a:graphicFrameLocks noGrp="1"/>
          </p:cNvGraphicFramePr>
          <p:nvPr>
            <p:extLst>
              <p:ext uri="{D42A27DB-BD31-4B8C-83A1-F6EECF244321}">
                <p14:modId xmlns:p14="http://schemas.microsoft.com/office/powerpoint/2010/main" val="2335397032"/>
              </p:ext>
            </p:extLst>
          </p:nvPr>
        </p:nvGraphicFramePr>
        <p:xfrm>
          <a:off x="2021747" y="3658235"/>
          <a:ext cx="6895750" cy="2834640"/>
        </p:xfrm>
        <a:graphic>
          <a:graphicData uri="http://schemas.openxmlformats.org/drawingml/2006/table">
            <a:tbl>
              <a:tblPr firstRow="1" bandRow="1">
                <a:tableStyleId>{5C22544A-7EE6-4342-B048-85BDC9FD1C3A}</a:tableStyleId>
              </a:tblPr>
              <a:tblGrid>
                <a:gridCol w="3380762">
                  <a:extLst>
                    <a:ext uri="{9D8B030D-6E8A-4147-A177-3AD203B41FA5}">
                      <a16:colId xmlns:a16="http://schemas.microsoft.com/office/drawing/2014/main" val="3668040761"/>
                    </a:ext>
                  </a:extLst>
                </a:gridCol>
                <a:gridCol w="3514988">
                  <a:extLst>
                    <a:ext uri="{9D8B030D-6E8A-4147-A177-3AD203B41FA5}">
                      <a16:colId xmlns:a16="http://schemas.microsoft.com/office/drawing/2014/main" val="2629274410"/>
                    </a:ext>
                  </a:extLst>
                </a:gridCol>
              </a:tblGrid>
              <a:tr h="324744">
                <a:tc>
                  <a:txBody>
                    <a:bodyPr/>
                    <a:lstStyle/>
                    <a:p>
                      <a:pPr algn="ctr"/>
                      <a:r>
                        <a:rPr lang="en-GB" dirty="0"/>
                        <a:t>No of Years of Experience (Independent Variable)</a:t>
                      </a:r>
                    </a:p>
                  </a:txBody>
                  <a:tcPr/>
                </a:tc>
                <a:tc>
                  <a:txBody>
                    <a:bodyPr/>
                    <a:lstStyle/>
                    <a:p>
                      <a:pPr algn="ctr"/>
                      <a:r>
                        <a:rPr lang="en-GB" dirty="0"/>
                        <a:t>Average Salary (Dependent Variable)</a:t>
                      </a:r>
                    </a:p>
                  </a:txBody>
                  <a:tcPr/>
                </a:tc>
                <a:extLst>
                  <a:ext uri="{0D108BD9-81ED-4DB2-BD59-A6C34878D82A}">
                    <a16:rowId xmlns:a16="http://schemas.microsoft.com/office/drawing/2014/main" val="2395648660"/>
                  </a:ext>
                </a:extLst>
              </a:tr>
              <a:tr h="324744">
                <a:tc>
                  <a:txBody>
                    <a:bodyPr/>
                    <a:lstStyle/>
                    <a:p>
                      <a:pPr algn="ctr"/>
                      <a:r>
                        <a:rPr lang="en-GB" dirty="0"/>
                        <a:t>2</a:t>
                      </a:r>
                    </a:p>
                  </a:txBody>
                  <a:tcPr/>
                </a:tc>
                <a:tc>
                  <a:txBody>
                    <a:bodyPr/>
                    <a:lstStyle/>
                    <a:p>
                      <a:pPr algn="ctr"/>
                      <a:r>
                        <a:rPr lang="en-GB" dirty="0"/>
                        <a:t>10 lpa</a:t>
                      </a:r>
                    </a:p>
                  </a:txBody>
                  <a:tcPr/>
                </a:tc>
                <a:extLst>
                  <a:ext uri="{0D108BD9-81ED-4DB2-BD59-A6C34878D82A}">
                    <a16:rowId xmlns:a16="http://schemas.microsoft.com/office/drawing/2014/main" val="2388072016"/>
                  </a:ext>
                </a:extLst>
              </a:tr>
              <a:tr h="324744">
                <a:tc>
                  <a:txBody>
                    <a:bodyPr/>
                    <a:lstStyle/>
                    <a:p>
                      <a:pPr algn="ctr"/>
                      <a:r>
                        <a:rPr lang="en-GB" dirty="0"/>
                        <a:t>4</a:t>
                      </a:r>
                    </a:p>
                  </a:txBody>
                  <a:tcPr/>
                </a:tc>
                <a:tc>
                  <a:txBody>
                    <a:bodyPr/>
                    <a:lstStyle/>
                    <a:p>
                      <a:pPr algn="ctr"/>
                      <a:r>
                        <a:rPr lang="en-GB" dirty="0"/>
                        <a:t>14 lpa</a:t>
                      </a:r>
                    </a:p>
                  </a:txBody>
                  <a:tcPr/>
                </a:tc>
                <a:extLst>
                  <a:ext uri="{0D108BD9-81ED-4DB2-BD59-A6C34878D82A}">
                    <a16:rowId xmlns:a16="http://schemas.microsoft.com/office/drawing/2014/main" val="2036234672"/>
                  </a:ext>
                </a:extLst>
              </a:tr>
              <a:tr h="324744">
                <a:tc>
                  <a:txBody>
                    <a:bodyPr/>
                    <a:lstStyle/>
                    <a:p>
                      <a:pPr algn="ctr"/>
                      <a:r>
                        <a:rPr lang="en-GB" dirty="0"/>
                        <a:t>7</a:t>
                      </a:r>
                    </a:p>
                  </a:txBody>
                  <a:tcPr/>
                </a:tc>
                <a:tc>
                  <a:txBody>
                    <a:bodyPr/>
                    <a:lstStyle/>
                    <a:p>
                      <a:pPr algn="ctr"/>
                      <a:r>
                        <a:rPr lang="en-GB" dirty="0"/>
                        <a:t> 18 lpa</a:t>
                      </a:r>
                    </a:p>
                  </a:txBody>
                  <a:tcPr/>
                </a:tc>
                <a:extLst>
                  <a:ext uri="{0D108BD9-81ED-4DB2-BD59-A6C34878D82A}">
                    <a16:rowId xmlns:a16="http://schemas.microsoft.com/office/drawing/2014/main" val="462071797"/>
                  </a:ext>
                </a:extLst>
              </a:tr>
              <a:tr h="324744">
                <a:tc>
                  <a:txBody>
                    <a:bodyPr/>
                    <a:lstStyle/>
                    <a:p>
                      <a:pPr algn="ctr"/>
                      <a:r>
                        <a:rPr lang="en-GB" dirty="0"/>
                        <a:t>25</a:t>
                      </a:r>
                    </a:p>
                  </a:txBody>
                  <a:tcPr/>
                </a:tc>
                <a:tc>
                  <a:txBody>
                    <a:bodyPr/>
                    <a:lstStyle/>
                    <a:p>
                      <a:pPr algn="ctr"/>
                      <a:r>
                        <a:rPr lang="en-GB" dirty="0"/>
                        <a:t>40 lpa</a:t>
                      </a:r>
                    </a:p>
                  </a:txBody>
                  <a:tcPr/>
                </a:tc>
                <a:extLst>
                  <a:ext uri="{0D108BD9-81ED-4DB2-BD59-A6C34878D82A}">
                    <a16:rowId xmlns:a16="http://schemas.microsoft.com/office/drawing/2014/main" val="1622229347"/>
                  </a:ext>
                </a:extLst>
              </a:tr>
              <a:tr h="324744">
                <a:tc>
                  <a:txBody>
                    <a:bodyPr/>
                    <a:lstStyle/>
                    <a:p>
                      <a:pPr algn="ctr"/>
                      <a:r>
                        <a:rPr lang="en-GB" dirty="0"/>
                        <a:t>10</a:t>
                      </a:r>
                    </a:p>
                  </a:txBody>
                  <a:tcPr/>
                </a:tc>
                <a:tc>
                  <a:txBody>
                    <a:bodyPr/>
                    <a:lstStyle/>
                    <a:p>
                      <a:pPr algn="ctr"/>
                      <a:r>
                        <a:rPr lang="en-GB" dirty="0"/>
                        <a:t>22 lpa</a:t>
                      </a:r>
                    </a:p>
                  </a:txBody>
                  <a:tcPr/>
                </a:tc>
                <a:extLst>
                  <a:ext uri="{0D108BD9-81ED-4DB2-BD59-A6C34878D82A}">
                    <a16:rowId xmlns:a16="http://schemas.microsoft.com/office/drawing/2014/main" val="1316632515"/>
                  </a:ext>
                </a:extLst>
              </a:tr>
              <a:tr h="324744">
                <a:tc>
                  <a:txBody>
                    <a:bodyPr/>
                    <a:lstStyle/>
                    <a:p>
                      <a:pPr algn="ctr"/>
                      <a:r>
                        <a:rPr lang="en-GB" dirty="0"/>
                        <a:t>18</a:t>
                      </a:r>
                    </a:p>
                  </a:txBody>
                  <a:tcPr/>
                </a:tc>
                <a:tc>
                  <a:txBody>
                    <a:bodyPr/>
                    <a:lstStyle/>
                    <a:p>
                      <a:pPr algn="ctr"/>
                      <a:r>
                        <a:rPr lang="en-GB" dirty="0"/>
                        <a:t>???</a:t>
                      </a:r>
                    </a:p>
                  </a:txBody>
                  <a:tcPr/>
                </a:tc>
                <a:extLst>
                  <a:ext uri="{0D108BD9-81ED-4DB2-BD59-A6C34878D82A}">
                    <a16:rowId xmlns:a16="http://schemas.microsoft.com/office/drawing/2014/main" val="592495677"/>
                  </a:ext>
                </a:extLst>
              </a:tr>
            </a:tbl>
          </a:graphicData>
        </a:graphic>
      </p:graphicFrame>
    </p:spTree>
    <p:extLst>
      <p:ext uri="{BB962C8B-B14F-4D97-AF65-F5344CB8AC3E}">
        <p14:creationId xmlns:p14="http://schemas.microsoft.com/office/powerpoint/2010/main" val="359125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125A-F92A-43ED-8076-B2428BAF13A2}"/>
              </a:ext>
            </a:extLst>
          </p:cNvPr>
          <p:cNvSpPr>
            <a:spLocks noGrp="1"/>
          </p:cNvSpPr>
          <p:nvPr>
            <p:ph type="title"/>
          </p:nvPr>
        </p:nvSpPr>
        <p:spPr/>
        <p:txBody>
          <a:bodyPr>
            <a:normAutofit/>
          </a:bodyPr>
          <a:lstStyle/>
          <a:p>
            <a:r>
              <a:rPr lang="en-GB" sz="3600" u="sng" dirty="0"/>
              <a:t>Linear Regression</a:t>
            </a:r>
          </a:p>
        </p:txBody>
      </p:sp>
      <p:sp>
        <p:nvSpPr>
          <p:cNvPr id="3" name="Content Placeholder 2">
            <a:extLst>
              <a:ext uri="{FF2B5EF4-FFF2-40B4-BE49-F238E27FC236}">
                <a16:creationId xmlns:a16="http://schemas.microsoft.com/office/drawing/2014/main" id="{A5EF724B-E6F1-4B5D-8AF1-7759C5EE31D8}"/>
              </a:ext>
            </a:extLst>
          </p:cNvPr>
          <p:cNvSpPr>
            <a:spLocks noGrp="1"/>
          </p:cNvSpPr>
          <p:nvPr>
            <p:ph idx="1"/>
          </p:nvPr>
        </p:nvSpPr>
        <p:spPr>
          <a:xfrm>
            <a:off x="578142" y="1557176"/>
            <a:ext cx="11392948" cy="5095293"/>
          </a:xfrm>
        </p:spPr>
        <p:txBody>
          <a:bodyPr>
            <a:normAutofit fontScale="92500" lnSpcReduction="10000"/>
          </a:bodyPr>
          <a:lstStyle/>
          <a:p>
            <a:pPr>
              <a:lnSpc>
                <a:spcPct val="150000"/>
              </a:lnSpc>
            </a:pPr>
            <a:r>
              <a:rPr lang="en-US" sz="1600" dirty="0">
                <a:latin typeface="+mj-lt"/>
              </a:rPr>
              <a:t>Linear Model that assumes a </a:t>
            </a:r>
            <a:r>
              <a:rPr lang="en-US" sz="1600" dirty="0">
                <a:solidFill>
                  <a:srgbClr val="C00000"/>
                </a:solidFill>
                <a:latin typeface="+mj-lt"/>
              </a:rPr>
              <a:t>linear relationship </a:t>
            </a:r>
            <a:r>
              <a:rPr lang="en-US" sz="1600" dirty="0">
                <a:latin typeface="+mj-lt"/>
              </a:rPr>
              <a:t>between the input variables (x) and the single output variable (y)</a:t>
            </a:r>
          </a:p>
          <a:p>
            <a:pPr>
              <a:lnSpc>
                <a:spcPct val="150000"/>
              </a:lnSpc>
            </a:pPr>
            <a:r>
              <a:rPr lang="en-GB" sz="1600" dirty="0">
                <a:latin typeface="+mj-lt"/>
              </a:rPr>
              <a:t>If Number of Input Variables (x) is-</a:t>
            </a:r>
          </a:p>
          <a:p>
            <a:pPr lvl="1">
              <a:lnSpc>
                <a:spcPct val="150000"/>
              </a:lnSpc>
              <a:buFont typeface="Wingdings" panose="05000000000000000000" pitchFamily="2" charset="2"/>
              <a:buChar char="ü"/>
            </a:pPr>
            <a:r>
              <a:rPr lang="en-GB" sz="1400" dirty="0">
                <a:solidFill>
                  <a:srgbClr val="C00000"/>
                </a:solidFill>
                <a:latin typeface="+mj-lt"/>
              </a:rPr>
              <a:t>Single Input Variable – Simple Linear Regression</a:t>
            </a:r>
          </a:p>
          <a:p>
            <a:pPr lvl="1">
              <a:lnSpc>
                <a:spcPct val="150000"/>
              </a:lnSpc>
              <a:buFont typeface="Wingdings" panose="05000000000000000000" pitchFamily="2" charset="2"/>
              <a:buChar char="ü"/>
            </a:pPr>
            <a:r>
              <a:rPr lang="en-GB" sz="1400" dirty="0">
                <a:solidFill>
                  <a:srgbClr val="C00000"/>
                </a:solidFill>
                <a:latin typeface="+mj-lt"/>
              </a:rPr>
              <a:t>Multiple Input Variables – Multiple Linear Regression</a:t>
            </a:r>
          </a:p>
          <a:p>
            <a:pPr>
              <a:lnSpc>
                <a:spcPct val="150000"/>
              </a:lnSpc>
            </a:pPr>
            <a:r>
              <a:rPr lang="en-GB" sz="1600" dirty="0">
                <a:latin typeface="+mj-lt"/>
              </a:rPr>
              <a:t>Mathetical Equation for Linear Regression</a:t>
            </a:r>
          </a:p>
          <a:p>
            <a:pPr marL="0" indent="0">
              <a:lnSpc>
                <a:spcPct val="150000"/>
              </a:lnSpc>
              <a:buNone/>
            </a:pPr>
            <a:r>
              <a:rPr lang="en-GB" sz="1600" dirty="0">
                <a:latin typeface="+mj-lt"/>
              </a:rPr>
              <a:t>	</a:t>
            </a:r>
            <a:r>
              <a:rPr lang="en-GB" sz="1600" dirty="0">
                <a:solidFill>
                  <a:srgbClr val="C00000"/>
                </a:solidFill>
                <a:latin typeface="+mj-lt"/>
              </a:rPr>
              <a:t>y = mX + c + e						</a:t>
            </a:r>
          </a:p>
          <a:p>
            <a:pPr marL="0" indent="0">
              <a:lnSpc>
                <a:spcPct val="150000"/>
              </a:lnSpc>
              <a:buNone/>
            </a:pPr>
            <a:r>
              <a:rPr lang="en-GB" sz="1600" dirty="0">
                <a:solidFill>
                  <a:srgbClr val="C00000"/>
                </a:solidFill>
                <a:latin typeface="+mj-lt"/>
              </a:rPr>
              <a:t>	[</a:t>
            </a:r>
            <a:r>
              <a:rPr lang="en-GB" sz="1600" dirty="0">
                <a:solidFill>
                  <a:schemeClr val="accent6">
                    <a:lumMod val="50000"/>
                  </a:schemeClr>
                </a:solidFill>
                <a:latin typeface="+mj-lt"/>
              </a:rPr>
              <a:t>y = Dependent Variable, </a:t>
            </a:r>
          </a:p>
          <a:p>
            <a:pPr marL="0" indent="0">
              <a:lnSpc>
                <a:spcPct val="150000"/>
              </a:lnSpc>
              <a:buNone/>
            </a:pPr>
            <a:r>
              <a:rPr lang="en-GB" sz="1600" dirty="0">
                <a:solidFill>
                  <a:schemeClr val="accent6">
                    <a:lumMod val="50000"/>
                  </a:schemeClr>
                </a:solidFill>
                <a:latin typeface="+mj-lt"/>
              </a:rPr>
              <a:t>	X = Independent Variable, </a:t>
            </a:r>
          </a:p>
          <a:p>
            <a:pPr marL="0" indent="0">
              <a:lnSpc>
                <a:spcPct val="150000"/>
              </a:lnSpc>
              <a:buNone/>
            </a:pPr>
            <a:r>
              <a:rPr lang="en-GB" sz="1600" dirty="0">
                <a:solidFill>
                  <a:schemeClr val="accent6">
                    <a:lumMod val="50000"/>
                  </a:schemeClr>
                </a:solidFill>
                <a:latin typeface="+mj-lt"/>
              </a:rPr>
              <a:t>	m = slope [defines the type of relation] , </a:t>
            </a:r>
          </a:p>
          <a:p>
            <a:pPr marL="0" indent="0">
              <a:lnSpc>
                <a:spcPct val="150000"/>
              </a:lnSpc>
              <a:buNone/>
            </a:pPr>
            <a:r>
              <a:rPr lang="en-GB" sz="1600" dirty="0">
                <a:solidFill>
                  <a:schemeClr val="accent6">
                    <a:lumMod val="50000"/>
                  </a:schemeClr>
                </a:solidFill>
                <a:latin typeface="+mj-lt"/>
              </a:rPr>
              <a:t>	c = constant when X = 0</a:t>
            </a:r>
          </a:p>
          <a:p>
            <a:pPr marL="0" indent="0">
              <a:lnSpc>
                <a:spcPct val="150000"/>
              </a:lnSpc>
              <a:buNone/>
            </a:pPr>
            <a:r>
              <a:rPr lang="en-GB" sz="1600" dirty="0">
                <a:solidFill>
                  <a:srgbClr val="C00000"/>
                </a:solidFill>
                <a:latin typeface="+mj-lt"/>
              </a:rPr>
              <a:t>	</a:t>
            </a:r>
            <a:r>
              <a:rPr lang="en-GB" sz="1600" dirty="0">
                <a:solidFill>
                  <a:schemeClr val="accent6">
                    <a:lumMod val="50000"/>
                  </a:schemeClr>
                </a:solidFill>
                <a:latin typeface="+mj-lt"/>
              </a:rPr>
              <a:t>e = Error</a:t>
            </a:r>
            <a:r>
              <a:rPr lang="en-GB" sz="1600" dirty="0">
                <a:solidFill>
                  <a:srgbClr val="C00000"/>
                </a:solidFill>
                <a:latin typeface="+mj-lt"/>
              </a:rPr>
              <a:t>]</a:t>
            </a:r>
            <a:endParaRPr lang="en-GB" sz="1400" dirty="0">
              <a:solidFill>
                <a:srgbClr val="C00000"/>
              </a:solidFill>
              <a:latin typeface="+mj-lt"/>
            </a:endParaRPr>
          </a:p>
          <a:p>
            <a:pPr marL="457200" lvl="1" indent="0">
              <a:lnSpc>
                <a:spcPct val="150000"/>
              </a:lnSpc>
              <a:buNone/>
            </a:pPr>
            <a:endParaRPr lang="en-GB" sz="1400" dirty="0">
              <a:solidFill>
                <a:srgbClr val="FF0000"/>
              </a:solidFill>
              <a:latin typeface="+mj-lt"/>
            </a:endParaRPr>
          </a:p>
        </p:txBody>
      </p:sp>
      <p:pic>
        <p:nvPicPr>
          <p:cNvPr id="5" name="Picture 4">
            <a:extLst>
              <a:ext uri="{FF2B5EF4-FFF2-40B4-BE49-F238E27FC236}">
                <a16:creationId xmlns:a16="http://schemas.microsoft.com/office/drawing/2014/main" id="{B3087852-D236-4890-8506-9F3C769B2E7E}"/>
              </a:ext>
            </a:extLst>
          </p:cNvPr>
          <p:cNvPicPr>
            <a:picLocks noChangeAspect="1"/>
          </p:cNvPicPr>
          <p:nvPr/>
        </p:nvPicPr>
        <p:blipFill>
          <a:blip r:embed="rId2"/>
          <a:stretch>
            <a:fillRect/>
          </a:stretch>
        </p:blipFill>
        <p:spPr>
          <a:xfrm>
            <a:off x="7107660" y="3624044"/>
            <a:ext cx="3756083" cy="3028425"/>
          </a:xfrm>
          <a:prstGeom prst="rect">
            <a:avLst/>
          </a:prstGeom>
        </p:spPr>
      </p:pic>
    </p:spTree>
    <p:extLst>
      <p:ext uri="{BB962C8B-B14F-4D97-AF65-F5344CB8AC3E}">
        <p14:creationId xmlns:p14="http://schemas.microsoft.com/office/powerpoint/2010/main" val="291515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E63C-9C2A-47AA-A1A5-1D26CD98E351}"/>
              </a:ext>
            </a:extLst>
          </p:cNvPr>
          <p:cNvSpPr>
            <a:spLocks noGrp="1"/>
          </p:cNvSpPr>
          <p:nvPr>
            <p:ph type="title"/>
          </p:nvPr>
        </p:nvSpPr>
        <p:spPr>
          <a:xfrm>
            <a:off x="838200" y="365126"/>
            <a:ext cx="10515600" cy="1052614"/>
          </a:xfrm>
        </p:spPr>
        <p:txBody>
          <a:bodyPr>
            <a:normAutofit/>
          </a:bodyPr>
          <a:lstStyle/>
          <a:p>
            <a:r>
              <a:rPr lang="en-GB" sz="3200" u="sng" dirty="0"/>
              <a:t>Simple Linear Regression</a:t>
            </a:r>
          </a:p>
        </p:txBody>
      </p:sp>
      <p:sp>
        <p:nvSpPr>
          <p:cNvPr id="3" name="Content Placeholder 2">
            <a:extLst>
              <a:ext uri="{FF2B5EF4-FFF2-40B4-BE49-F238E27FC236}">
                <a16:creationId xmlns:a16="http://schemas.microsoft.com/office/drawing/2014/main" id="{8B65F356-299A-4F9A-8D9B-A2A03F07DD00}"/>
              </a:ext>
            </a:extLst>
          </p:cNvPr>
          <p:cNvSpPr>
            <a:spLocks noGrp="1"/>
          </p:cNvSpPr>
          <p:nvPr>
            <p:ph idx="1"/>
          </p:nvPr>
        </p:nvSpPr>
        <p:spPr>
          <a:xfrm>
            <a:off x="545284" y="1325461"/>
            <a:ext cx="10808516" cy="5436066"/>
          </a:xfrm>
        </p:spPr>
        <p:txBody>
          <a:bodyPr>
            <a:normAutofit/>
          </a:bodyPr>
          <a:lstStyle/>
          <a:p>
            <a:pPr>
              <a:lnSpc>
                <a:spcPct val="150000"/>
              </a:lnSpc>
            </a:pPr>
            <a:r>
              <a:rPr lang="en-GB" sz="1500" dirty="0">
                <a:solidFill>
                  <a:srgbClr val="C00000"/>
                </a:solidFill>
                <a:latin typeface="+mj-lt"/>
              </a:rPr>
              <a:t>Objective</a:t>
            </a:r>
            <a:r>
              <a:rPr lang="en-GB" sz="1500" dirty="0">
                <a:latin typeface="+mj-lt"/>
              </a:rPr>
              <a:t> – To choose the values for m and c in such a way that we can minimize the </a:t>
            </a:r>
            <a:r>
              <a:rPr lang="en-GB" sz="1500" dirty="0">
                <a:solidFill>
                  <a:schemeClr val="accent2"/>
                </a:solidFill>
                <a:latin typeface="+mj-lt"/>
              </a:rPr>
              <a:t>error</a:t>
            </a:r>
            <a:r>
              <a:rPr lang="en-GB" sz="1500" dirty="0">
                <a:latin typeface="+mj-lt"/>
              </a:rPr>
              <a:t> between the </a:t>
            </a:r>
            <a:r>
              <a:rPr lang="en-GB" sz="1500" u="sng" dirty="0">
                <a:solidFill>
                  <a:schemeClr val="accent6">
                    <a:lumMod val="50000"/>
                  </a:schemeClr>
                </a:solidFill>
                <a:latin typeface="+mj-lt"/>
              </a:rPr>
              <a:t>actual value </a:t>
            </a:r>
            <a:r>
              <a:rPr lang="en-GB" sz="1500" dirty="0">
                <a:latin typeface="+mj-lt"/>
              </a:rPr>
              <a:t>and the </a:t>
            </a:r>
            <a:r>
              <a:rPr lang="en-GB" sz="1500" u="sng" dirty="0">
                <a:solidFill>
                  <a:schemeClr val="accent6">
                    <a:lumMod val="50000"/>
                  </a:schemeClr>
                </a:solidFill>
                <a:latin typeface="+mj-lt"/>
              </a:rPr>
              <a:t>predicted value </a:t>
            </a:r>
          </a:p>
          <a:p>
            <a:pPr marL="0" indent="0">
              <a:lnSpc>
                <a:spcPct val="150000"/>
              </a:lnSpc>
              <a:buNone/>
            </a:pPr>
            <a:endParaRPr lang="en-GB" sz="1500" u="sng" dirty="0">
              <a:solidFill>
                <a:schemeClr val="accent6">
                  <a:lumMod val="50000"/>
                </a:schemeClr>
              </a:solidFill>
              <a:latin typeface="+mj-lt"/>
            </a:endParaRPr>
          </a:p>
          <a:p>
            <a:pPr>
              <a:lnSpc>
                <a:spcPct val="150000"/>
              </a:lnSpc>
            </a:pPr>
            <a:r>
              <a:rPr lang="en-GB" sz="1600" u="sng" dirty="0">
                <a:solidFill>
                  <a:srgbClr val="C00000"/>
                </a:solidFill>
                <a:latin typeface="+mj-lt"/>
              </a:rPr>
              <a:t>How to Minimize Error and Find the Best Fit Line? </a:t>
            </a:r>
          </a:p>
          <a:p>
            <a:pPr marL="0" indent="0">
              <a:lnSpc>
                <a:spcPct val="150000"/>
              </a:lnSpc>
              <a:buNone/>
            </a:pPr>
            <a:r>
              <a:rPr lang="en-GB" sz="1400" dirty="0">
                <a:latin typeface="+mj-lt"/>
              </a:rPr>
              <a:t>a) Finding A </a:t>
            </a:r>
            <a:r>
              <a:rPr lang="en-GB" sz="1400" dirty="0">
                <a:solidFill>
                  <a:schemeClr val="accent6">
                    <a:lumMod val="50000"/>
                  </a:schemeClr>
                </a:solidFill>
                <a:latin typeface="+mj-lt"/>
              </a:rPr>
              <a:t>cost function </a:t>
            </a:r>
            <a:r>
              <a:rPr lang="en-GB" sz="1400" dirty="0">
                <a:latin typeface="+mj-lt"/>
              </a:rPr>
              <a:t>(</a:t>
            </a:r>
            <a:r>
              <a:rPr lang="en-US" sz="1400" dirty="0">
                <a:latin typeface="+mj-lt"/>
              </a:rPr>
              <a:t>Mean Squared Error)</a:t>
            </a:r>
          </a:p>
          <a:p>
            <a:pPr marL="0" indent="0">
              <a:lnSpc>
                <a:spcPct val="150000"/>
              </a:lnSpc>
              <a:buNone/>
            </a:pPr>
            <a:endParaRPr lang="en-US" sz="1400" dirty="0">
              <a:latin typeface="+mj-lt"/>
            </a:endParaRPr>
          </a:p>
          <a:p>
            <a:pPr marL="0" indent="0">
              <a:lnSpc>
                <a:spcPct val="150000"/>
              </a:lnSpc>
              <a:buNone/>
            </a:pPr>
            <a:endParaRPr lang="en-GB" sz="1400" dirty="0">
              <a:latin typeface="+mj-lt"/>
            </a:endParaRPr>
          </a:p>
          <a:p>
            <a:pPr marL="0" indent="0">
              <a:lnSpc>
                <a:spcPct val="150000"/>
              </a:lnSpc>
              <a:buNone/>
            </a:pPr>
            <a:endParaRPr lang="en-GB" sz="1400" dirty="0">
              <a:latin typeface="+mj-lt"/>
            </a:endParaRPr>
          </a:p>
          <a:p>
            <a:pPr marL="0" indent="0">
              <a:lnSpc>
                <a:spcPct val="150000"/>
              </a:lnSpc>
              <a:buNone/>
            </a:pPr>
            <a:r>
              <a:rPr lang="en-GB" sz="1400" dirty="0">
                <a:latin typeface="+mj-lt"/>
              </a:rPr>
              <a:t>And Applying an Algorithm called – </a:t>
            </a:r>
            <a:r>
              <a:rPr lang="en-GB" sz="1400" dirty="0">
                <a:solidFill>
                  <a:schemeClr val="accent6">
                    <a:lumMod val="50000"/>
                  </a:schemeClr>
                </a:solidFill>
                <a:latin typeface="+mj-lt"/>
              </a:rPr>
              <a:t>Gradient Descent</a:t>
            </a:r>
          </a:p>
          <a:p>
            <a:pPr marL="0" indent="0">
              <a:lnSpc>
                <a:spcPct val="150000"/>
              </a:lnSpc>
              <a:buNone/>
            </a:pPr>
            <a:r>
              <a:rPr lang="en-GB" sz="1400" dirty="0">
                <a:latin typeface="+mj-lt"/>
              </a:rPr>
              <a:t>b) </a:t>
            </a:r>
            <a:r>
              <a:rPr lang="en-GB" sz="1400" dirty="0">
                <a:solidFill>
                  <a:schemeClr val="accent6">
                    <a:lumMod val="50000"/>
                  </a:schemeClr>
                </a:solidFill>
                <a:latin typeface="+mj-lt"/>
              </a:rPr>
              <a:t>Ordinary Least Square </a:t>
            </a:r>
          </a:p>
          <a:p>
            <a:pPr marL="0" indent="0">
              <a:lnSpc>
                <a:spcPct val="150000"/>
              </a:lnSpc>
              <a:buNone/>
            </a:pPr>
            <a:endParaRPr lang="en-GB" sz="1400" dirty="0">
              <a:solidFill>
                <a:schemeClr val="accent6">
                  <a:lumMod val="50000"/>
                </a:schemeClr>
              </a:solidFill>
              <a:latin typeface="+mj-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782542E5-5453-4598-B219-956C6BC0CCF7}"/>
                  </a:ext>
                </a:extLst>
              </p:cNvPr>
              <p:cNvGraphicFramePr>
                <a:graphicFrameLocks noGrp="1"/>
              </p:cNvGraphicFramePr>
              <p:nvPr>
                <p:extLst>
                  <p:ext uri="{D42A27DB-BD31-4B8C-83A1-F6EECF244321}">
                    <p14:modId xmlns:p14="http://schemas.microsoft.com/office/powerpoint/2010/main" val="1823550744"/>
                  </p:ext>
                </p:extLst>
              </p:nvPr>
            </p:nvGraphicFramePr>
            <p:xfrm>
              <a:off x="6333688" y="2651203"/>
              <a:ext cx="5603849" cy="2343424"/>
            </p:xfrm>
            <a:graphic>
              <a:graphicData uri="http://schemas.openxmlformats.org/drawingml/2006/table">
                <a:tbl>
                  <a:tblPr firstRow="1" bandRow="1">
                    <a:tableStyleId>{5C22544A-7EE6-4342-B048-85BDC9FD1C3A}</a:tableStyleId>
                  </a:tblPr>
                  <a:tblGrid>
                    <a:gridCol w="539282">
                      <a:extLst>
                        <a:ext uri="{9D8B030D-6E8A-4147-A177-3AD203B41FA5}">
                          <a16:colId xmlns:a16="http://schemas.microsoft.com/office/drawing/2014/main" val="938681832"/>
                        </a:ext>
                      </a:extLst>
                    </a:gridCol>
                    <a:gridCol w="859725">
                      <a:extLst>
                        <a:ext uri="{9D8B030D-6E8A-4147-A177-3AD203B41FA5}">
                          <a16:colId xmlns:a16="http://schemas.microsoft.com/office/drawing/2014/main" val="2644777374"/>
                        </a:ext>
                      </a:extLst>
                    </a:gridCol>
                    <a:gridCol w="1168024">
                      <a:extLst>
                        <a:ext uri="{9D8B030D-6E8A-4147-A177-3AD203B41FA5}">
                          <a16:colId xmlns:a16="http://schemas.microsoft.com/office/drawing/2014/main" val="2611231662"/>
                        </a:ext>
                      </a:extLst>
                    </a:gridCol>
                    <a:gridCol w="3036818">
                      <a:extLst>
                        <a:ext uri="{9D8B030D-6E8A-4147-A177-3AD203B41FA5}">
                          <a16:colId xmlns:a16="http://schemas.microsoft.com/office/drawing/2014/main" val="3665906432"/>
                        </a:ext>
                      </a:extLst>
                    </a:gridCol>
                  </a:tblGrid>
                  <a:tr h="514624">
                    <a:tc>
                      <a:txBody>
                        <a:bodyPr/>
                        <a:lstStyle/>
                        <a:p>
                          <a:pPr algn="ctr"/>
                          <a:r>
                            <a:rPr lang="en-GB" sz="1350" i="1" dirty="0"/>
                            <a:t>X</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350" i="1" smtClean="0">
                                        <a:latin typeface="Cambria Math" panose="02040503050406030204" pitchFamily="18" charset="0"/>
                                      </a:rPr>
                                    </m:ctrlPr>
                                  </m:sSubPr>
                                  <m:e>
                                    <m:r>
                                      <a:rPr lang="en-US" sz="1350" b="1" i="1" smtClean="0">
                                        <a:latin typeface="Cambria Math" panose="02040503050406030204" pitchFamily="18" charset="0"/>
                                      </a:rPr>
                                      <m:t>𝒀</m:t>
                                    </m:r>
                                  </m:e>
                                  <m:sub>
                                    <m:r>
                                      <a:rPr lang="en-US" sz="1350" b="1" i="1" smtClean="0">
                                        <a:latin typeface="Cambria Math" panose="02040503050406030204" pitchFamily="18" charset="0"/>
                                      </a:rPr>
                                      <m:t>𝑨𝒄𝒕𝒖𝒂𝒍</m:t>
                                    </m:r>
                                  </m:sub>
                                </m:sSub>
                              </m:oMath>
                            </m:oMathPara>
                          </a14:m>
                          <a:endParaRPr lang="en-GB" sz="1350"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350" i="1" smtClean="0">
                                        <a:latin typeface="Cambria Math" panose="02040503050406030204" pitchFamily="18" charset="0"/>
                                      </a:rPr>
                                    </m:ctrlPr>
                                  </m:sSubPr>
                                  <m:e>
                                    <m:r>
                                      <a:rPr lang="en-US" sz="1350" b="1" i="1" smtClean="0">
                                        <a:latin typeface="Cambria Math" panose="02040503050406030204" pitchFamily="18" charset="0"/>
                                      </a:rPr>
                                      <m:t>𝒀</m:t>
                                    </m:r>
                                  </m:e>
                                  <m:sub>
                                    <m:r>
                                      <a:rPr lang="en-US" sz="1350" b="1" i="1" smtClean="0">
                                        <a:latin typeface="Cambria Math" panose="02040503050406030204" pitchFamily="18" charset="0"/>
                                      </a:rPr>
                                      <m:t>𝑷𝒓𝒆𝒅𝒊𝒄𝒕𝒆𝒅</m:t>
                                    </m:r>
                                  </m:sub>
                                </m:sSub>
                              </m:oMath>
                            </m:oMathPara>
                          </a14:m>
                          <a:endParaRPr lang="en-GB" sz="1350" i="1" dirty="0"/>
                        </a:p>
                      </a:txBody>
                      <a:tcPr/>
                    </a:tc>
                    <a:tc>
                      <a:txBody>
                        <a:bodyPr/>
                        <a:lstStyle/>
                        <a:p>
                          <a:pPr algn="ctr"/>
                          <a:r>
                            <a:rPr lang="en-GB" sz="1350" i="1" dirty="0"/>
                            <a:t>Residual /</a:t>
                          </a:r>
                          <a:r>
                            <a:rPr lang="en-GB" sz="1350" i="1" baseline="0" dirty="0"/>
                            <a:t> </a:t>
                          </a:r>
                          <a:r>
                            <a:rPr lang="en-GB" sz="1350" i="1" dirty="0"/>
                            <a:t>Error ( </a:t>
                          </a:r>
                          <a14:m>
                            <m:oMath xmlns:m="http://schemas.openxmlformats.org/officeDocument/2006/math">
                              <m:sSub>
                                <m:sSubPr>
                                  <m:ctrlPr>
                                    <a:rPr lang="en-GB" sz="1350" i="1" smtClean="0">
                                      <a:latin typeface="Cambria Math" panose="02040503050406030204" pitchFamily="18" charset="0"/>
                                    </a:rPr>
                                  </m:ctrlPr>
                                </m:sSubPr>
                                <m:e>
                                  <m:r>
                                    <a:rPr lang="en-US" sz="1350" b="1" i="1" smtClean="0">
                                      <a:latin typeface="Cambria Math" panose="02040503050406030204" pitchFamily="18" charset="0"/>
                                    </a:rPr>
                                    <m:t>𝒀</m:t>
                                  </m:r>
                                </m:e>
                                <m:sub>
                                  <m:r>
                                    <a:rPr lang="en-US" sz="1350" b="1" i="1" smtClean="0">
                                      <a:latin typeface="Cambria Math" panose="02040503050406030204" pitchFamily="18" charset="0"/>
                                    </a:rPr>
                                    <m:t>𝑷𝒓𝒆𝒅𝒊𝒄𝒕𝒆𝒅</m:t>
                                  </m:r>
                                </m:sub>
                              </m:sSub>
                            </m:oMath>
                          </a14:m>
                          <a:r>
                            <a:rPr lang="en-GB" sz="1350" i="1" dirty="0"/>
                            <a:t> - </a:t>
                          </a:r>
                          <a14:m>
                            <m:oMath xmlns:m="http://schemas.openxmlformats.org/officeDocument/2006/math">
                              <m:sSub>
                                <m:sSubPr>
                                  <m:ctrlPr>
                                    <a:rPr lang="en-GB" sz="1350" i="1" smtClean="0">
                                      <a:latin typeface="Cambria Math" panose="02040503050406030204" pitchFamily="18" charset="0"/>
                                    </a:rPr>
                                  </m:ctrlPr>
                                </m:sSubPr>
                                <m:e>
                                  <m:r>
                                    <a:rPr lang="en-US" sz="1350" b="1" i="1" smtClean="0">
                                      <a:latin typeface="Cambria Math" panose="02040503050406030204" pitchFamily="18" charset="0"/>
                                    </a:rPr>
                                    <m:t>𝒀</m:t>
                                  </m:r>
                                </m:e>
                                <m:sub>
                                  <m:r>
                                    <a:rPr lang="en-US" sz="1350" b="1" i="1" smtClean="0">
                                      <a:latin typeface="Cambria Math" panose="02040503050406030204" pitchFamily="18" charset="0"/>
                                    </a:rPr>
                                    <m:t>𝑨𝒄𝒕𝒖𝒂𝒍</m:t>
                                  </m:r>
                                </m:sub>
                              </m:sSub>
                            </m:oMath>
                          </a14:m>
                          <a:r>
                            <a:rPr lang="en-GB" sz="1350" i="1" dirty="0"/>
                            <a:t> )</a:t>
                          </a:r>
                        </a:p>
                      </a:txBody>
                      <a:tcPr/>
                    </a:tc>
                    <a:extLst>
                      <a:ext uri="{0D108BD9-81ED-4DB2-BD59-A6C34878D82A}">
                        <a16:rowId xmlns:a16="http://schemas.microsoft.com/office/drawing/2014/main" val="1485669654"/>
                      </a:ext>
                    </a:extLst>
                  </a:tr>
                  <a:tr h="270855">
                    <a:tc>
                      <a:txBody>
                        <a:bodyPr/>
                        <a:lstStyle/>
                        <a:p>
                          <a:pPr algn="ctr"/>
                          <a:r>
                            <a:rPr lang="en-GB" sz="1400" dirty="0"/>
                            <a:t>2</a:t>
                          </a:r>
                        </a:p>
                      </a:txBody>
                      <a:tcPr/>
                    </a:tc>
                    <a:tc>
                      <a:txBody>
                        <a:bodyPr/>
                        <a:lstStyle/>
                        <a:p>
                          <a:pPr algn="ctr"/>
                          <a:r>
                            <a:rPr lang="en-GB" sz="1400" dirty="0"/>
                            <a:t>10 </a:t>
                          </a:r>
                        </a:p>
                      </a:txBody>
                      <a:tcPr/>
                    </a:tc>
                    <a:tc>
                      <a:txBody>
                        <a:bodyPr/>
                        <a:lstStyle/>
                        <a:p>
                          <a:pPr algn="ctr"/>
                          <a:r>
                            <a:rPr lang="en-GB" sz="1400" dirty="0"/>
                            <a:t>8.6</a:t>
                          </a:r>
                        </a:p>
                      </a:txBody>
                      <a:tcPr/>
                    </a:tc>
                    <a:tc>
                      <a:txBody>
                        <a:bodyPr/>
                        <a:lstStyle/>
                        <a:p>
                          <a:pPr algn="ctr"/>
                          <a:r>
                            <a:rPr lang="en-GB" sz="1400" dirty="0"/>
                            <a:t>-1.4</a:t>
                          </a:r>
                        </a:p>
                      </a:txBody>
                      <a:tcPr/>
                    </a:tc>
                    <a:extLst>
                      <a:ext uri="{0D108BD9-81ED-4DB2-BD59-A6C34878D82A}">
                        <a16:rowId xmlns:a16="http://schemas.microsoft.com/office/drawing/2014/main" val="1139180303"/>
                      </a:ext>
                    </a:extLst>
                  </a:tr>
                  <a:tr h="270855">
                    <a:tc>
                      <a:txBody>
                        <a:bodyPr/>
                        <a:lstStyle/>
                        <a:p>
                          <a:pPr algn="ctr"/>
                          <a:r>
                            <a:rPr lang="en-GB" sz="1400" dirty="0"/>
                            <a:t>4</a:t>
                          </a:r>
                        </a:p>
                      </a:txBody>
                      <a:tcPr/>
                    </a:tc>
                    <a:tc>
                      <a:txBody>
                        <a:bodyPr/>
                        <a:lstStyle/>
                        <a:p>
                          <a:pPr algn="ctr"/>
                          <a:r>
                            <a:rPr lang="en-GB" sz="1400" dirty="0"/>
                            <a:t>14 </a:t>
                          </a:r>
                        </a:p>
                      </a:txBody>
                      <a:tcPr/>
                    </a:tc>
                    <a:tc>
                      <a:txBody>
                        <a:bodyPr/>
                        <a:lstStyle/>
                        <a:p>
                          <a:pPr algn="ctr"/>
                          <a:r>
                            <a:rPr lang="en-GB" sz="1400" dirty="0"/>
                            <a:t>14.5</a:t>
                          </a:r>
                        </a:p>
                      </a:txBody>
                      <a:tcPr/>
                    </a:tc>
                    <a:tc>
                      <a:txBody>
                        <a:bodyPr/>
                        <a:lstStyle/>
                        <a:p>
                          <a:pPr algn="ctr"/>
                          <a:r>
                            <a:rPr lang="en-GB" sz="1400" dirty="0"/>
                            <a:t>0.5</a:t>
                          </a:r>
                        </a:p>
                      </a:txBody>
                      <a:tcPr/>
                    </a:tc>
                    <a:extLst>
                      <a:ext uri="{0D108BD9-81ED-4DB2-BD59-A6C34878D82A}">
                        <a16:rowId xmlns:a16="http://schemas.microsoft.com/office/drawing/2014/main" val="4163578980"/>
                      </a:ext>
                    </a:extLst>
                  </a:tr>
                  <a:tr h="270855">
                    <a:tc>
                      <a:txBody>
                        <a:bodyPr/>
                        <a:lstStyle/>
                        <a:p>
                          <a:pPr algn="ctr"/>
                          <a:r>
                            <a:rPr lang="en-GB" sz="1400" dirty="0"/>
                            <a:t>7</a:t>
                          </a:r>
                        </a:p>
                      </a:txBody>
                      <a:tcPr/>
                    </a:tc>
                    <a:tc>
                      <a:txBody>
                        <a:bodyPr/>
                        <a:lstStyle/>
                        <a:p>
                          <a:pPr algn="ctr"/>
                          <a:r>
                            <a:rPr lang="en-GB" sz="1400" dirty="0"/>
                            <a:t>18 </a:t>
                          </a:r>
                        </a:p>
                      </a:txBody>
                      <a:tcPr/>
                    </a:tc>
                    <a:tc>
                      <a:txBody>
                        <a:bodyPr/>
                        <a:lstStyle/>
                        <a:p>
                          <a:pPr algn="ctr"/>
                          <a:r>
                            <a:rPr lang="en-GB" sz="1400" dirty="0"/>
                            <a:t>19.2</a:t>
                          </a:r>
                        </a:p>
                      </a:txBody>
                      <a:tcPr/>
                    </a:tc>
                    <a:tc>
                      <a:txBody>
                        <a:bodyPr/>
                        <a:lstStyle/>
                        <a:p>
                          <a:pPr algn="ctr"/>
                          <a:r>
                            <a:rPr lang="en-GB" sz="1400" dirty="0"/>
                            <a:t>1.2</a:t>
                          </a:r>
                        </a:p>
                      </a:txBody>
                      <a:tcPr/>
                    </a:tc>
                    <a:extLst>
                      <a:ext uri="{0D108BD9-81ED-4DB2-BD59-A6C34878D82A}">
                        <a16:rowId xmlns:a16="http://schemas.microsoft.com/office/drawing/2014/main" val="2914318902"/>
                      </a:ext>
                    </a:extLst>
                  </a:tr>
                  <a:tr h="270855">
                    <a:tc>
                      <a:txBody>
                        <a:bodyPr/>
                        <a:lstStyle/>
                        <a:p>
                          <a:pPr algn="ctr"/>
                          <a:r>
                            <a:rPr lang="en-GB" sz="1400" dirty="0"/>
                            <a:t>25</a:t>
                          </a:r>
                        </a:p>
                      </a:txBody>
                      <a:tcPr/>
                    </a:tc>
                    <a:tc>
                      <a:txBody>
                        <a:bodyPr/>
                        <a:lstStyle/>
                        <a:p>
                          <a:pPr algn="ctr"/>
                          <a:r>
                            <a:rPr lang="en-GB" sz="1400" dirty="0"/>
                            <a:t>40 </a:t>
                          </a:r>
                        </a:p>
                      </a:txBody>
                      <a:tcPr/>
                    </a:tc>
                    <a:tc>
                      <a:txBody>
                        <a:bodyPr/>
                        <a:lstStyle/>
                        <a:p>
                          <a:pPr algn="ctr"/>
                          <a:r>
                            <a:rPr lang="en-GB" sz="1400" dirty="0"/>
                            <a:t>36</a:t>
                          </a:r>
                        </a:p>
                      </a:txBody>
                      <a:tcPr/>
                    </a:tc>
                    <a:tc>
                      <a:txBody>
                        <a:bodyPr/>
                        <a:lstStyle/>
                        <a:p>
                          <a:pPr algn="ctr"/>
                          <a:r>
                            <a:rPr lang="en-GB" sz="1400" dirty="0"/>
                            <a:t>-4</a:t>
                          </a:r>
                        </a:p>
                      </a:txBody>
                      <a:tcPr/>
                    </a:tc>
                    <a:extLst>
                      <a:ext uri="{0D108BD9-81ED-4DB2-BD59-A6C34878D82A}">
                        <a16:rowId xmlns:a16="http://schemas.microsoft.com/office/drawing/2014/main" val="2356478477"/>
                      </a:ext>
                    </a:extLst>
                  </a:tr>
                  <a:tr h="270855">
                    <a:tc>
                      <a:txBody>
                        <a:bodyPr/>
                        <a:lstStyle/>
                        <a:p>
                          <a:pPr algn="ctr"/>
                          <a:r>
                            <a:rPr lang="en-GB" sz="1400" dirty="0"/>
                            <a:t>10</a:t>
                          </a:r>
                        </a:p>
                      </a:txBody>
                      <a:tcPr/>
                    </a:tc>
                    <a:tc>
                      <a:txBody>
                        <a:bodyPr/>
                        <a:lstStyle/>
                        <a:p>
                          <a:pPr algn="ctr"/>
                          <a:r>
                            <a:rPr lang="en-GB" sz="1400" dirty="0"/>
                            <a:t>22 </a:t>
                          </a:r>
                        </a:p>
                      </a:txBody>
                      <a:tcPr/>
                    </a:tc>
                    <a:tc>
                      <a:txBody>
                        <a:bodyPr/>
                        <a:lstStyle/>
                        <a:p>
                          <a:pPr algn="ctr"/>
                          <a:r>
                            <a:rPr lang="en-GB" sz="1400" dirty="0"/>
                            <a:t>24</a:t>
                          </a:r>
                        </a:p>
                      </a:txBody>
                      <a:tcPr/>
                    </a:tc>
                    <a:tc>
                      <a:txBody>
                        <a:bodyPr/>
                        <a:lstStyle/>
                        <a:p>
                          <a:pPr algn="ctr"/>
                          <a:r>
                            <a:rPr lang="en-GB" sz="1400" dirty="0"/>
                            <a:t>2</a:t>
                          </a:r>
                        </a:p>
                      </a:txBody>
                      <a:tcPr/>
                    </a:tc>
                    <a:extLst>
                      <a:ext uri="{0D108BD9-81ED-4DB2-BD59-A6C34878D82A}">
                        <a16:rowId xmlns:a16="http://schemas.microsoft.com/office/drawing/2014/main" val="1024050360"/>
                      </a:ext>
                    </a:extLst>
                  </a:tr>
                  <a:tr h="270855">
                    <a:tc>
                      <a:txBody>
                        <a:bodyPr/>
                        <a:lstStyle/>
                        <a:p>
                          <a:pPr algn="ctr"/>
                          <a:r>
                            <a:rPr lang="en-GB" sz="1400" dirty="0"/>
                            <a:t>18</a:t>
                          </a:r>
                        </a:p>
                      </a:txBody>
                      <a:tcPr/>
                    </a:tc>
                    <a:tc>
                      <a:txBody>
                        <a:bodyPr/>
                        <a:lstStyle/>
                        <a:p>
                          <a:pPr algn="ctr"/>
                          <a:r>
                            <a:rPr lang="en-GB" sz="1400" dirty="0"/>
                            <a:t>32 </a:t>
                          </a:r>
                        </a:p>
                      </a:txBody>
                      <a:tcPr/>
                    </a:tc>
                    <a:tc>
                      <a:txBody>
                        <a:bodyPr/>
                        <a:lstStyle/>
                        <a:p>
                          <a:pPr algn="ctr"/>
                          <a:r>
                            <a:rPr lang="en-GB" sz="1400" dirty="0"/>
                            <a:t>31</a:t>
                          </a:r>
                        </a:p>
                      </a:txBody>
                      <a:tcPr/>
                    </a:tc>
                    <a:tc>
                      <a:txBody>
                        <a:bodyPr/>
                        <a:lstStyle/>
                        <a:p>
                          <a:pPr algn="ctr"/>
                          <a:r>
                            <a:rPr lang="en-GB" sz="1400" dirty="0"/>
                            <a:t>-1</a:t>
                          </a:r>
                        </a:p>
                      </a:txBody>
                      <a:tcPr/>
                    </a:tc>
                    <a:extLst>
                      <a:ext uri="{0D108BD9-81ED-4DB2-BD59-A6C34878D82A}">
                        <a16:rowId xmlns:a16="http://schemas.microsoft.com/office/drawing/2014/main" val="3180212614"/>
                      </a:ext>
                    </a:extLst>
                  </a:tr>
                </a:tbl>
              </a:graphicData>
            </a:graphic>
          </p:graphicFrame>
        </mc:Choice>
        <mc:Fallback xmlns="">
          <p:graphicFrame>
            <p:nvGraphicFramePr>
              <p:cNvPr id="5" name="Table 5">
                <a:extLst>
                  <a:ext uri="{FF2B5EF4-FFF2-40B4-BE49-F238E27FC236}">
                    <a16:creationId xmlns:a16="http://schemas.microsoft.com/office/drawing/2014/main" id="{782542E5-5453-4598-B219-956C6BC0CCF7}"/>
                  </a:ext>
                </a:extLst>
              </p:cNvPr>
              <p:cNvGraphicFramePr>
                <a:graphicFrameLocks noGrp="1"/>
              </p:cNvGraphicFramePr>
              <p:nvPr>
                <p:extLst>
                  <p:ext uri="{D42A27DB-BD31-4B8C-83A1-F6EECF244321}">
                    <p14:modId xmlns:p14="http://schemas.microsoft.com/office/powerpoint/2010/main" val="1823550744"/>
                  </p:ext>
                </p:extLst>
              </p:nvPr>
            </p:nvGraphicFramePr>
            <p:xfrm>
              <a:off x="6333688" y="2651203"/>
              <a:ext cx="5603849" cy="2343424"/>
            </p:xfrm>
            <a:graphic>
              <a:graphicData uri="http://schemas.openxmlformats.org/drawingml/2006/table">
                <a:tbl>
                  <a:tblPr firstRow="1" bandRow="1">
                    <a:tableStyleId>{5C22544A-7EE6-4342-B048-85BDC9FD1C3A}</a:tableStyleId>
                  </a:tblPr>
                  <a:tblGrid>
                    <a:gridCol w="539282">
                      <a:extLst>
                        <a:ext uri="{9D8B030D-6E8A-4147-A177-3AD203B41FA5}">
                          <a16:colId xmlns:a16="http://schemas.microsoft.com/office/drawing/2014/main" val="938681832"/>
                        </a:ext>
                      </a:extLst>
                    </a:gridCol>
                    <a:gridCol w="859725">
                      <a:extLst>
                        <a:ext uri="{9D8B030D-6E8A-4147-A177-3AD203B41FA5}">
                          <a16:colId xmlns:a16="http://schemas.microsoft.com/office/drawing/2014/main" val="2644777374"/>
                        </a:ext>
                      </a:extLst>
                    </a:gridCol>
                    <a:gridCol w="1168024">
                      <a:extLst>
                        <a:ext uri="{9D8B030D-6E8A-4147-A177-3AD203B41FA5}">
                          <a16:colId xmlns:a16="http://schemas.microsoft.com/office/drawing/2014/main" val="2611231662"/>
                        </a:ext>
                      </a:extLst>
                    </a:gridCol>
                    <a:gridCol w="3036818">
                      <a:extLst>
                        <a:ext uri="{9D8B030D-6E8A-4147-A177-3AD203B41FA5}">
                          <a16:colId xmlns:a16="http://schemas.microsoft.com/office/drawing/2014/main" val="3665906432"/>
                        </a:ext>
                      </a:extLst>
                    </a:gridCol>
                  </a:tblGrid>
                  <a:tr h="514624">
                    <a:tc>
                      <a:txBody>
                        <a:bodyPr/>
                        <a:lstStyle/>
                        <a:p>
                          <a:pPr algn="ctr"/>
                          <a:r>
                            <a:rPr lang="en-GB" sz="1350" i="1" dirty="0"/>
                            <a:t>X</a:t>
                          </a:r>
                        </a:p>
                      </a:txBody>
                      <a:tcPr/>
                    </a:tc>
                    <a:tc>
                      <a:txBody>
                        <a:bodyPr/>
                        <a:lstStyle/>
                        <a:p>
                          <a:endParaRPr lang="en-US"/>
                        </a:p>
                      </a:txBody>
                      <a:tcPr>
                        <a:blipFill>
                          <a:blip r:embed="rId2"/>
                          <a:stretch>
                            <a:fillRect l="-63830" t="-1176" r="-492908" b="-367059"/>
                          </a:stretch>
                        </a:blipFill>
                      </a:tcPr>
                    </a:tc>
                    <a:tc>
                      <a:txBody>
                        <a:bodyPr/>
                        <a:lstStyle/>
                        <a:p>
                          <a:endParaRPr lang="en-US"/>
                        </a:p>
                      </a:txBody>
                      <a:tcPr>
                        <a:blipFill>
                          <a:blip r:embed="rId2"/>
                          <a:stretch>
                            <a:fillRect l="-120313" t="-1176" r="-261979" b="-367059"/>
                          </a:stretch>
                        </a:blipFill>
                      </a:tcPr>
                    </a:tc>
                    <a:tc>
                      <a:txBody>
                        <a:bodyPr/>
                        <a:lstStyle/>
                        <a:p>
                          <a:endParaRPr lang="en-US"/>
                        </a:p>
                      </a:txBody>
                      <a:tcPr>
                        <a:blipFill>
                          <a:blip r:embed="rId2"/>
                          <a:stretch>
                            <a:fillRect l="-84770" t="-1176" r="-802" b="-367059"/>
                          </a:stretch>
                        </a:blipFill>
                      </a:tcPr>
                    </a:tc>
                    <a:extLst>
                      <a:ext uri="{0D108BD9-81ED-4DB2-BD59-A6C34878D82A}">
                        <a16:rowId xmlns:a16="http://schemas.microsoft.com/office/drawing/2014/main" val="1485669654"/>
                      </a:ext>
                    </a:extLst>
                  </a:tr>
                  <a:tr h="304800">
                    <a:tc>
                      <a:txBody>
                        <a:bodyPr/>
                        <a:lstStyle/>
                        <a:p>
                          <a:pPr algn="ctr"/>
                          <a:r>
                            <a:rPr lang="en-GB" sz="1400" dirty="0"/>
                            <a:t>2</a:t>
                          </a:r>
                        </a:p>
                      </a:txBody>
                      <a:tcPr/>
                    </a:tc>
                    <a:tc>
                      <a:txBody>
                        <a:bodyPr/>
                        <a:lstStyle/>
                        <a:p>
                          <a:pPr algn="ctr"/>
                          <a:r>
                            <a:rPr lang="en-GB" sz="1400" dirty="0"/>
                            <a:t>10 </a:t>
                          </a:r>
                        </a:p>
                      </a:txBody>
                      <a:tcPr/>
                    </a:tc>
                    <a:tc>
                      <a:txBody>
                        <a:bodyPr/>
                        <a:lstStyle/>
                        <a:p>
                          <a:pPr algn="ctr"/>
                          <a:r>
                            <a:rPr lang="en-GB" sz="1400" dirty="0"/>
                            <a:t>8.6</a:t>
                          </a:r>
                        </a:p>
                      </a:txBody>
                      <a:tcPr/>
                    </a:tc>
                    <a:tc>
                      <a:txBody>
                        <a:bodyPr/>
                        <a:lstStyle/>
                        <a:p>
                          <a:pPr algn="ctr"/>
                          <a:r>
                            <a:rPr lang="en-GB" sz="1400" dirty="0"/>
                            <a:t>-1.4</a:t>
                          </a:r>
                        </a:p>
                      </a:txBody>
                      <a:tcPr/>
                    </a:tc>
                    <a:extLst>
                      <a:ext uri="{0D108BD9-81ED-4DB2-BD59-A6C34878D82A}">
                        <a16:rowId xmlns:a16="http://schemas.microsoft.com/office/drawing/2014/main" val="1139180303"/>
                      </a:ext>
                    </a:extLst>
                  </a:tr>
                  <a:tr h="304800">
                    <a:tc>
                      <a:txBody>
                        <a:bodyPr/>
                        <a:lstStyle/>
                        <a:p>
                          <a:pPr algn="ctr"/>
                          <a:r>
                            <a:rPr lang="en-GB" sz="1400" dirty="0"/>
                            <a:t>4</a:t>
                          </a:r>
                        </a:p>
                      </a:txBody>
                      <a:tcPr/>
                    </a:tc>
                    <a:tc>
                      <a:txBody>
                        <a:bodyPr/>
                        <a:lstStyle/>
                        <a:p>
                          <a:pPr algn="ctr"/>
                          <a:r>
                            <a:rPr lang="en-GB" sz="1400" dirty="0"/>
                            <a:t>14 </a:t>
                          </a:r>
                        </a:p>
                      </a:txBody>
                      <a:tcPr/>
                    </a:tc>
                    <a:tc>
                      <a:txBody>
                        <a:bodyPr/>
                        <a:lstStyle/>
                        <a:p>
                          <a:pPr algn="ctr"/>
                          <a:r>
                            <a:rPr lang="en-GB" sz="1400" dirty="0"/>
                            <a:t>14.5</a:t>
                          </a:r>
                        </a:p>
                      </a:txBody>
                      <a:tcPr/>
                    </a:tc>
                    <a:tc>
                      <a:txBody>
                        <a:bodyPr/>
                        <a:lstStyle/>
                        <a:p>
                          <a:pPr algn="ctr"/>
                          <a:r>
                            <a:rPr lang="en-GB" sz="1400" dirty="0"/>
                            <a:t>0.5</a:t>
                          </a:r>
                        </a:p>
                      </a:txBody>
                      <a:tcPr/>
                    </a:tc>
                    <a:extLst>
                      <a:ext uri="{0D108BD9-81ED-4DB2-BD59-A6C34878D82A}">
                        <a16:rowId xmlns:a16="http://schemas.microsoft.com/office/drawing/2014/main" val="4163578980"/>
                      </a:ext>
                    </a:extLst>
                  </a:tr>
                  <a:tr h="304800">
                    <a:tc>
                      <a:txBody>
                        <a:bodyPr/>
                        <a:lstStyle/>
                        <a:p>
                          <a:pPr algn="ctr"/>
                          <a:r>
                            <a:rPr lang="en-GB" sz="1400" dirty="0"/>
                            <a:t>7</a:t>
                          </a:r>
                        </a:p>
                      </a:txBody>
                      <a:tcPr/>
                    </a:tc>
                    <a:tc>
                      <a:txBody>
                        <a:bodyPr/>
                        <a:lstStyle/>
                        <a:p>
                          <a:pPr algn="ctr"/>
                          <a:r>
                            <a:rPr lang="en-GB" sz="1400" dirty="0"/>
                            <a:t>18 </a:t>
                          </a:r>
                        </a:p>
                      </a:txBody>
                      <a:tcPr/>
                    </a:tc>
                    <a:tc>
                      <a:txBody>
                        <a:bodyPr/>
                        <a:lstStyle/>
                        <a:p>
                          <a:pPr algn="ctr"/>
                          <a:r>
                            <a:rPr lang="en-GB" sz="1400" dirty="0"/>
                            <a:t>19.2</a:t>
                          </a:r>
                        </a:p>
                      </a:txBody>
                      <a:tcPr/>
                    </a:tc>
                    <a:tc>
                      <a:txBody>
                        <a:bodyPr/>
                        <a:lstStyle/>
                        <a:p>
                          <a:pPr algn="ctr"/>
                          <a:r>
                            <a:rPr lang="en-GB" sz="1400" dirty="0"/>
                            <a:t>1.2</a:t>
                          </a:r>
                        </a:p>
                      </a:txBody>
                      <a:tcPr/>
                    </a:tc>
                    <a:extLst>
                      <a:ext uri="{0D108BD9-81ED-4DB2-BD59-A6C34878D82A}">
                        <a16:rowId xmlns:a16="http://schemas.microsoft.com/office/drawing/2014/main" val="2914318902"/>
                      </a:ext>
                    </a:extLst>
                  </a:tr>
                  <a:tr h="304800">
                    <a:tc>
                      <a:txBody>
                        <a:bodyPr/>
                        <a:lstStyle/>
                        <a:p>
                          <a:pPr algn="ctr"/>
                          <a:r>
                            <a:rPr lang="en-GB" sz="1400" dirty="0"/>
                            <a:t>25</a:t>
                          </a:r>
                        </a:p>
                      </a:txBody>
                      <a:tcPr/>
                    </a:tc>
                    <a:tc>
                      <a:txBody>
                        <a:bodyPr/>
                        <a:lstStyle/>
                        <a:p>
                          <a:pPr algn="ctr"/>
                          <a:r>
                            <a:rPr lang="en-GB" sz="1400" dirty="0"/>
                            <a:t>40 </a:t>
                          </a:r>
                        </a:p>
                      </a:txBody>
                      <a:tcPr/>
                    </a:tc>
                    <a:tc>
                      <a:txBody>
                        <a:bodyPr/>
                        <a:lstStyle/>
                        <a:p>
                          <a:pPr algn="ctr"/>
                          <a:r>
                            <a:rPr lang="en-GB" sz="1400" dirty="0"/>
                            <a:t>36</a:t>
                          </a:r>
                        </a:p>
                      </a:txBody>
                      <a:tcPr/>
                    </a:tc>
                    <a:tc>
                      <a:txBody>
                        <a:bodyPr/>
                        <a:lstStyle/>
                        <a:p>
                          <a:pPr algn="ctr"/>
                          <a:r>
                            <a:rPr lang="en-GB" sz="1400" dirty="0"/>
                            <a:t>-4</a:t>
                          </a:r>
                        </a:p>
                      </a:txBody>
                      <a:tcPr/>
                    </a:tc>
                    <a:extLst>
                      <a:ext uri="{0D108BD9-81ED-4DB2-BD59-A6C34878D82A}">
                        <a16:rowId xmlns:a16="http://schemas.microsoft.com/office/drawing/2014/main" val="2356478477"/>
                      </a:ext>
                    </a:extLst>
                  </a:tr>
                  <a:tr h="304800">
                    <a:tc>
                      <a:txBody>
                        <a:bodyPr/>
                        <a:lstStyle/>
                        <a:p>
                          <a:pPr algn="ctr"/>
                          <a:r>
                            <a:rPr lang="en-GB" sz="1400" dirty="0"/>
                            <a:t>10</a:t>
                          </a:r>
                        </a:p>
                      </a:txBody>
                      <a:tcPr/>
                    </a:tc>
                    <a:tc>
                      <a:txBody>
                        <a:bodyPr/>
                        <a:lstStyle/>
                        <a:p>
                          <a:pPr algn="ctr"/>
                          <a:r>
                            <a:rPr lang="en-GB" sz="1400" dirty="0"/>
                            <a:t>22 </a:t>
                          </a:r>
                        </a:p>
                      </a:txBody>
                      <a:tcPr/>
                    </a:tc>
                    <a:tc>
                      <a:txBody>
                        <a:bodyPr/>
                        <a:lstStyle/>
                        <a:p>
                          <a:pPr algn="ctr"/>
                          <a:r>
                            <a:rPr lang="en-GB" sz="1400" dirty="0"/>
                            <a:t>24</a:t>
                          </a:r>
                        </a:p>
                      </a:txBody>
                      <a:tcPr/>
                    </a:tc>
                    <a:tc>
                      <a:txBody>
                        <a:bodyPr/>
                        <a:lstStyle/>
                        <a:p>
                          <a:pPr algn="ctr"/>
                          <a:r>
                            <a:rPr lang="en-GB" sz="1400" dirty="0"/>
                            <a:t>2</a:t>
                          </a:r>
                        </a:p>
                      </a:txBody>
                      <a:tcPr/>
                    </a:tc>
                    <a:extLst>
                      <a:ext uri="{0D108BD9-81ED-4DB2-BD59-A6C34878D82A}">
                        <a16:rowId xmlns:a16="http://schemas.microsoft.com/office/drawing/2014/main" val="1024050360"/>
                      </a:ext>
                    </a:extLst>
                  </a:tr>
                  <a:tr h="304800">
                    <a:tc>
                      <a:txBody>
                        <a:bodyPr/>
                        <a:lstStyle/>
                        <a:p>
                          <a:pPr algn="ctr"/>
                          <a:r>
                            <a:rPr lang="en-GB" sz="1400" dirty="0"/>
                            <a:t>18</a:t>
                          </a:r>
                        </a:p>
                      </a:txBody>
                      <a:tcPr/>
                    </a:tc>
                    <a:tc>
                      <a:txBody>
                        <a:bodyPr/>
                        <a:lstStyle/>
                        <a:p>
                          <a:pPr algn="ctr"/>
                          <a:r>
                            <a:rPr lang="en-GB" sz="1400" dirty="0"/>
                            <a:t>32 </a:t>
                          </a:r>
                        </a:p>
                      </a:txBody>
                      <a:tcPr/>
                    </a:tc>
                    <a:tc>
                      <a:txBody>
                        <a:bodyPr/>
                        <a:lstStyle/>
                        <a:p>
                          <a:pPr algn="ctr"/>
                          <a:r>
                            <a:rPr lang="en-GB" sz="1400" dirty="0"/>
                            <a:t>31</a:t>
                          </a:r>
                        </a:p>
                      </a:txBody>
                      <a:tcPr/>
                    </a:tc>
                    <a:tc>
                      <a:txBody>
                        <a:bodyPr/>
                        <a:lstStyle/>
                        <a:p>
                          <a:pPr algn="ctr"/>
                          <a:r>
                            <a:rPr lang="en-GB" sz="1400" dirty="0"/>
                            <a:t>-1</a:t>
                          </a:r>
                        </a:p>
                      </a:txBody>
                      <a:tcPr/>
                    </a:tc>
                    <a:extLst>
                      <a:ext uri="{0D108BD9-81ED-4DB2-BD59-A6C34878D82A}">
                        <a16:rowId xmlns:a16="http://schemas.microsoft.com/office/drawing/2014/main" val="3180212614"/>
                      </a:ext>
                    </a:extLst>
                  </a:tr>
                </a:tbl>
              </a:graphicData>
            </a:graphic>
          </p:graphicFrame>
        </mc:Fallback>
      </mc:AlternateContent>
      <p:pic>
        <p:nvPicPr>
          <p:cNvPr id="7" name="Picture 6">
            <a:extLst>
              <a:ext uri="{FF2B5EF4-FFF2-40B4-BE49-F238E27FC236}">
                <a16:creationId xmlns:a16="http://schemas.microsoft.com/office/drawing/2014/main" id="{D3CDF75E-47A7-4F00-ACB4-80913F76C3C5}"/>
              </a:ext>
            </a:extLst>
          </p:cNvPr>
          <p:cNvPicPr>
            <a:picLocks noChangeAspect="1"/>
          </p:cNvPicPr>
          <p:nvPr/>
        </p:nvPicPr>
        <p:blipFill>
          <a:blip r:embed="rId3"/>
          <a:stretch>
            <a:fillRect/>
          </a:stretch>
        </p:blipFill>
        <p:spPr>
          <a:xfrm>
            <a:off x="1889268" y="3455132"/>
            <a:ext cx="2687987" cy="1467193"/>
          </a:xfrm>
          <a:prstGeom prst="rect">
            <a:avLst/>
          </a:prstGeom>
        </p:spPr>
      </p:pic>
      <p:pic>
        <p:nvPicPr>
          <p:cNvPr id="6" name="Picture 5">
            <a:extLst>
              <a:ext uri="{FF2B5EF4-FFF2-40B4-BE49-F238E27FC236}">
                <a16:creationId xmlns:a16="http://schemas.microsoft.com/office/drawing/2014/main" id="{0232703A-5E67-4D93-AECF-EC62122DDA82}"/>
              </a:ext>
            </a:extLst>
          </p:cNvPr>
          <p:cNvPicPr>
            <a:picLocks noChangeAspect="1"/>
          </p:cNvPicPr>
          <p:nvPr/>
        </p:nvPicPr>
        <p:blipFill>
          <a:blip r:embed="rId4"/>
          <a:stretch>
            <a:fillRect/>
          </a:stretch>
        </p:blipFill>
        <p:spPr>
          <a:xfrm>
            <a:off x="3144416" y="5294333"/>
            <a:ext cx="2543320" cy="1467194"/>
          </a:xfrm>
          <a:prstGeom prst="rect">
            <a:avLst/>
          </a:prstGeom>
        </p:spPr>
      </p:pic>
    </p:spTree>
    <p:extLst>
      <p:ext uri="{BB962C8B-B14F-4D97-AF65-F5344CB8AC3E}">
        <p14:creationId xmlns:p14="http://schemas.microsoft.com/office/powerpoint/2010/main" val="412013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20FF-F068-424E-8D7A-25924863A9CB}"/>
              </a:ext>
            </a:extLst>
          </p:cNvPr>
          <p:cNvSpPr>
            <a:spLocks noGrp="1"/>
          </p:cNvSpPr>
          <p:nvPr>
            <p:ph type="title"/>
          </p:nvPr>
        </p:nvSpPr>
        <p:spPr>
          <a:xfrm>
            <a:off x="703976" y="90284"/>
            <a:ext cx="10515600" cy="935169"/>
          </a:xfrm>
        </p:spPr>
        <p:txBody>
          <a:bodyPr>
            <a:normAutofit/>
          </a:bodyPr>
          <a:lstStyle/>
          <a:p>
            <a:r>
              <a:rPr lang="en-GB" sz="3600" u="sng" dirty="0"/>
              <a:t>Python Implementation of SLR</a:t>
            </a:r>
          </a:p>
        </p:txBody>
      </p:sp>
      <p:sp>
        <p:nvSpPr>
          <p:cNvPr id="3" name="Content Placeholder 2">
            <a:extLst>
              <a:ext uri="{FF2B5EF4-FFF2-40B4-BE49-F238E27FC236}">
                <a16:creationId xmlns:a16="http://schemas.microsoft.com/office/drawing/2014/main" id="{D53333A0-E849-4957-9781-6D999841C52E}"/>
              </a:ext>
            </a:extLst>
          </p:cNvPr>
          <p:cNvSpPr>
            <a:spLocks noGrp="1"/>
          </p:cNvSpPr>
          <p:nvPr>
            <p:ph idx="1"/>
          </p:nvPr>
        </p:nvSpPr>
        <p:spPr>
          <a:xfrm>
            <a:off x="393583" y="2090852"/>
            <a:ext cx="5386432" cy="4335114"/>
          </a:xfrm>
        </p:spPr>
        <p:txBody>
          <a:bodyPr>
            <a:normAutofit/>
          </a:bodyPr>
          <a:lstStyle/>
          <a:p>
            <a:pPr marL="0" indent="0">
              <a:buNone/>
            </a:pPr>
            <a:r>
              <a:rPr lang="en-GB" sz="1400" u="sng" dirty="0">
                <a:solidFill>
                  <a:srgbClr val="C00000"/>
                </a:solidFill>
                <a:latin typeface="+mj-lt"/>
              </a:rPr>
              <a:t>LinearRegression() in scikit Learn uses OLS Method</a:t>
            </a:r>
          </a:p>
          <a:p>
            <a:pPr marL="0" indent="0">
              <a:buNone/>
            </a:pPr>
            <a:endParaRPr lang="en-GB" sz="1200" dirty="0">
              <a:solidFill>
                <a:schemeClr val="accent6">
                  <a:lumMod val="50000"/>
                </a:schemeClr>
              </a:solidFill>
              <a:latin typeface="+mj-lt"/>
            </a:endParaRPr>
          </a:p>
        </p:txBody>
      </p:sp>
      <p:sp>
        <p:nvSpPr>
          <p:cNvPr id="4" name="Content Placeholder 2">
            <a:extLst>
              <a:ext uri="{FF2B5EF4-FFF2-40B4-BE49-F238E27FC236}">
                <a16:creationId xmlns:a16="http://schemas.microsoft.com/office/drawing/2014/main" id="{A8879720-91D6-42AD-9217-36FA5264138D}"/>
              </a:ext>
            </a:extLst>
          </p:cNvPr>
          <p:cNvSpPr txBox="1">
            <a:spLocks/>
          </p:cNvSpPr>
          <p:nvPr/>
        </p:nvSpPr>
        <p:spPr>
          <a:xfrm>
            <a:off x="6224632" y="1300293"/>
            <a:ext cx="5386432" cy="51256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600" dirty="0"/>
          </a:p>
        </p:txBody>
      </p:sp>
      <p:sp>
        <p:nvSpPr>
          <p:cNvPr id="5" name="Content Placeholder 2">
            <a:extLst>
              <a:ext uri="{FF2B5EF4-FFF2-40B4-BE49-F238E27FC236}">
                <a16:creationId xmlns:a16="http://schemas.microsoft.com/office/drawing/2014/main" id="{3E83D07A-2B3C-4BA8-9E2D-675D24285E2B}"/>
              </a:ext>
            </a:extLst>
          </p:cNvPr>
          <p:cNvSpPr txBox="1">
            <a:spLocks/>
          </p:cNvSpPr>
          <p:nvPr/>
        </p:nvSpPr>
        <p:spPr>
          <a:xfrm>
            <a:off x="6518945" y="2090853"/>
            <a:ext cx="5386432" cy="4259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u="sng" dirty="0">
                <a:solidFill>
                  <a:srgbClr val="C00000"/>
                </a:solidFill>
                <a:latin typeface="+mj-lt"/>
              </a:rPr>
              <a:t>SGDRegressor() in scikit Learn uses Gradient Descent</a:t>
            </a:r>
          </a:p>
          <a:p>
            <a:pPr marL="0" indent="0">
              <a:buFont typeface="Arial" panose="020B0604020202020204" pitchFamily="34" charset="0"/>
              <a:buNone/>
            </a:pPr>
            <a:endParaRPr lang="en-GB" sz="1400" u="sng" dirty="0">
              <a:solidFill>
                <a:srgbClr val="C00000"/>
              </a:solidFill>
              <a:latin typeface="+mj-lt"/>
            </a:endParaRPr>
          </a:p>
          <a:p>
            <a:pPr marL="0" indent="0">
              <a:buFont typeface="Arial" panose="020B0604020202020204" pitchFamily="34" charset="0"/>
              <a:buNone/>
            </a:pPr>
            <a:endParaRPr lang="en-GB" sz="1400" u="sng" dirty="0">
              <a:solidFill>
                <a:srgbClr val="FF0000"/>
              </a:solidFill>
              <a:latin typeface="+mj-lt"/>
            </a:endParaRPr>
          </a:p>
        </p:txBody>
      </p:sp>
      <p:sp>
        <p:nvSpPr>
          <p:cNvPr id="6" name="Content Placeholder 2">
            <a:extLst>
              <a:ext uri="{FF2B5EF4-FFF2-40B4-BE49-F238E27FC236}">
                <a16:creationId xmlns:a16="http://schemas.microsoft.com/office/drawing/2014/main" id="{8777F0A7-DAEB-4E85-8934-5E153F7E9534}"/>
              </a:ext>
            </a:extLst>
          </p:cNvPr>
          <p:cNvSpPr txBox="1">
            <a:spLocks/>
          </p:cNvSpPr>
          <p:nvPr/>
        </p:nvSpPr>
        <p:spPr>
          <a:xfrm>
            <a:off x="393583" y="1090568"/>
            <a:ext cx="10515600" cy="935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dirty="0">
                <a:latin typeface="+mj-lt"/>
              </a:rPr>
              <a:t>The Linear Regression Coefficients can be found in 2 ways-</a:t>
            </a:r>
          </a:p>
          <a:p>
            <a:pPr marL="342900" indent="-342900">
              <a:buFont typeface="Arial" panose="020B0604020202020204" pitchFamily="34" charset="0"/>
              <a:buAutoNum type="arabicPeriod"/>
            </a:pPr>
            <a:r>
              <a:rPr lang="en-GB" sz="1400" dirty="0">
                <a:latin typeface="+mj-lt"/>
              </a:rPr>
              <a:t>Using Ordinary Least Square</a:t>
            </a:r>
          </a:p>
          <a:p>
            <a:pPr marL="342900" indent="-342900">
              <a:buFont typeface="Arial" panose="020B0604020202020204" pitchFamily="34" charset="0"/>
              <a:buAutoNum type="arabicPeriod"/>
            </a:pPr>
            <a:r>
              <a:rPr lang="en-GB" sz="1400" dirty="0">
                <a:latin typeface="+mj-lt"/>
              </a:rPr>
              <a:t>Using Gradient Descent</a:t>
            </a:r>
          </a:p>
        </p:txBody>
      </p:sp>
      <p:cxnSp>
        <p:nvCxnSpPr>
          <p:cNvPr id="9" name="Straight Connector 8">
            <a:extLst>
              <a:ext uri="{FF2B5EF4-FFF2-40B4-BE49-F238E27FC236}">
                <a16:creationId xmlns:a16="http://schemas.microsoft.com/office/drawing/2014/main" id="{42ADB368-CAF9-48E0-BBDA-3A39FB753E03}"/>
              </a:ext>
            </a:extLst>
          </p:cNvPr>
          <p:cNvCxnSpPr>
            <a:cxnSpLocks/>
          </p:cNvCxnSpPr>
          <p:nvPr/>
        </p:nvCxnSpPr>
        <p:spPr>
          <a:xfrm>
            <a:off x="5967369" y="2025737"/>
            <a:ext cx="0" cy="4660289"/>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4C1A34E3-877D-4200-928F-2CF673DC5E0E}"/>
              </a:ext>
            </a:extLst>
          </p:cNvPr>
          <p:cNvPicPr>
            <a:picLocks noChangeAspect="1"/>
          </p:cNvPicPr>
          <p:nvPr/>
        </p:nvPicPr>
        <p:blipFill>
          <a:blip r:embed="rId2"/>
          <a:stretch>
            <a:fillRect/>
          </a:stretch>
        </p:blipFill>
        <p:spPr>
          <a:xfrm>
            <a:off x="433781" y="2652680"/>
            <a:ext cx="5386432" cy="3773282"/>
          </a:xfrm>
          <a:prstGeom prst="rect">
            <a:avLst/>
          </a:prstGeom>
        </p:spPr>
      </p:pic>
      <p:pic>
        <p:nvPicPr>
          <p:cNvPr id="14" name="Picture 13">
            <a:extLst>
              <a:ext uri="{FF2B5EF4-FFF2-40B4-BE49-F238E27FC236}">
                <a16:creationId xmlns:a16="http://schemas.microsoft.com/office/drawing/2014/main" id="{9B5C698B-36DD-4DFF-9892-50ECE5AA0801}"/>
              </a:ext>
            </a:extLst>
          </p:cNvPr>
          <p:cNvPicPr>
            <a:picLocks noChangeAspect="1"/>
          </p:cNvPicPr>
          <p:nvPr/>
        </p:nvPicPr>
        <p:blipFill>
          <a:blip r:embed="rId3"/>
          <a:stretch>
            <a:fillRect/>
          </a:stretch>
        </p:blipFill>
        <p:spPr>
          <a:xfrm>
            <a:off x="6230684" y="2652680"/>
            <a:ext cx="5567733" cy="3622283"/>
          </a:xfrm>
          <a:prstGeom prst="rect">
            <a:avLst/>
          </a:prstGeom>
        </p:spPr>
      </p:pic>
    </p:spTree>
    <p:extLst>
      <p:ext uri="{BB962C8B-B14F-4D97-AF65-F5344CB8AC3E}">
        <p14:creationId xmlns:p14="http://schemas.microsoft.com/office/powerpoint/2010/main" val="181482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865-5B14-4712-873E-0559A76C32BF}"/>
              </a:ext>
            </a:extLst>
          </p:cNvPr>
          <p:cNvSpPr>
            <a:spLocks noGrp="1"/>
          </p:cNvSpPr>
          <p:nvPr>
            <p:ph type="title"/>
          </p:nvPr>
        </p:nvSpPr>
        <p:spPr/>
        <p:txBody>
          <a:bodyPr>
            <a:normAutofit/>
          </a:bodyPr>
          <a:lstStyle/>
          <a:p>
            <a:r>
              <a:rPr lang="en-GB" sz="3600" u="sng" dirty="0"/>
              <a:t>Evaluation Metrics of a LR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0C2D54-BE40-44DE-A3EE-125A2FC13315}"/>
                  </a:ext>
                </a:extLst>
              </p:cNvPr>
              <p:cNvSpPr>
                <a:spLocks noGrp="1"/>
              </p:cNvSpPr>
              <p:nvPr>
                <p:ph idx="1"/>
              </p:nvPr>
            </p:nvSpPr>
            <p:spPr>
              <a:xfrm>
                <a:off x="645952" y="1434516"/>
                <a:ext cx="10707848" cy="5268287"/>
              </a:xfrm>
            </p:spPr>
            <p:txBody>
              <a:bodyPr>
                <a:normAutofit/>
              </a:bodyPr>
              <a:lstStyle/>
              <a:p>
                <a:r>
                  <a:rPr lang="en-GB" sz="1400" dirty="0">
                    <a:solidFill>
                      <a:srgbClr val="C00000"/>
                    </a:solidFill>
                    <a:latin typeface="+mj-lt"/>
                  </a:rPr>
                  <a:t>Mean Squared Error (MSE) </a:t>
                </a:r>
                <a:r>
                  <a:rPr lang="en-GB" sz="1400" dirty="0">
                    <a:latin typeface="+mj-lt"/>
                  </a:rPr>
                  <a:t>– To Minimize the Error between the Actual Values and the Predicted Values</a:t>
                </a:r>
              </a:p>
              <a:p>
                <a:pPr marL="0" indent="0">
                  <a:buNone/>
                </a:pPr>
                <a:endParaRPr lang="en-GB" sz="1400" dirty="0">
                  <a:latin typeface="+mj-lt"/>
                </a:endParaRPr>
              </a:p>
              <a:p>
                <a:pPr marL="0" indent="0">
                  <a:buNone/>
                </a:pPr>
                <a:endParaRPr lang="en-GB" sz="1400" dirty="0">
                  <a:latin typeface="+mj-lt"/>
                </a:endParaRPr>
              </a:p>
              <a:p>
                <a:r>
                  <a:rPr lang="en-GB" sz="1400" dirty="0">
                    <a:solidFill>
                      <a:srgbClr val="C00000"/>
                    </a:solidFill>
                    <a:latin typeface="+mj-lt"/>
                  </a:rPr>
                  <a:t>Mean Absolute Error (MAE)</a:t>
                </a:r>
                <a:r>
                  <a:rPr lang="en-GB" sz="1400" dirty="0">
                    <a:latin typeface="+mj-lt"/>
                  </a:rPr>
                  <a:t> – Not Suitable for Models which have outliers</a:t>
                </a:r>
              </a:p>
              <a:p>
                <a:pPr marL="0" indent="0">
                  <a:buNone/>
                </a:pPr>
                <a:endParaRPr lang="en-GB" sz="1400" dirty="0">
                  <a:latin typeface="+mj-lt"/>
                </a:endParaRPr>
              </a:p>
              <a:p>
                <a:pPr marL="0" indent="0">
                  <a:buNone/>
                </a:pPr>
                <a:endParaRPr lang="en-GB" sz="1400" dirty="0">
                  <a:latin typeface="+mj-lt"/>
                </a:endParaRPr>
              </a:p>
              <a:p>
                <a:pPr>
                  <a:lnSpc>
                    <a:spcPct val="150000"/>
                  </a:lnSpc>
                </a:pPr>
                <a:r>
                  <a:rPr lang="en-US" sz="1400" dirty="0">
                    <a:solidFill>
                      <a:srgbClr val="C00000"/>
                    </a:solidFill>
                    <a:latin typeface="+mj-lt"/>
                  </a:rPr>
                  <a:t>R-squared or Coefficient of Determination- </a:t>
                </a:r>
                <a14:m>
                  <m:oMath xmlns:m="http://schemas.openxmlformats.org/officeDocument/2006/math">
                    <m:sSup>
                      <m:sSupPr>
                        <m:ctrlPr>
                          <a:rPr lang="en-US" sz="1400" b="1" i="1" smtClean="0">
                            <a:solidFill>
                              <a:schemeClr val="tx1"/>
                            </a:solidFill>
                            <a:latin typeface="Cambria Math" panose="02040503050406030204" pitchFamily="18" charset="0"/>
                          </a:rPr>
                        </m:ctrlPr>
                      </m:sSupPr>
                      <m:e>
                        <m:r>
                          <a:rPr lang="en-US" sz="1400" b="1" i="1" smtClean="0">
                            <a:solidFill>
                              <a:schemeClr val="tx1"/>
                            </a:solidFill>
                            <a:latin typeface="Cambria Math" panose="02040503050406030204" pitchFamily="18" charset="0"/>
                          </a:rPr>
                          <m:t>𝑹</m:t>
                        </m:r>
                      </m:e>
                      <m:sup>
                        <m:r>
                          <a:rPr lang="en-US" sz="1400" b="1" i="1" smtClean="0">
                            <a:solidFill>
                              <a:schemeClr val="tx1"/>
                            </a:solidFill>
                            <a:latin typeface="Cambria Math" panose="02040503050406030204" pitchFamily="18" charset="0"/>
                          </a:rPr>
                          <m:t>𝟐</m:t>
                        </m:r>
                      </m:sup>
                    </m:sSup>
                  </m:oMath>
                </a14:m>
                <a:r>
                  <a:rPr lang="en-US" sz="1400" b="1" dirty="0">
                    <a:solidFill>
                      <a:schemeClr val="tx1"/>
                    </a:solidFill>
                    <a:latin typeface="+mj-lt"/>
                  </a:rPr>
                  <a:t> </a:t>
                </a:r>
                <a:r>
                  <a:rPr lang="en-US" sz="1400" dirty="0">
                    <a:latin typeface="+mj-lt"/>
                  </a:rPr>
                  <a:t>tells us how well the predictor variables can explain the variation in the response variable. Higher the value of R</a:t>
                </a:r>
                <a:r>
                  <a:rPr lang="en-US" sz="1400" baseline="30000" dirty="0">
                    <a:latin typeface="+mj-lt"/>
                  </a:rPr>
                  <a:t>2</a:t>
                </a:r>
                <a:r>
                  <a:rPr lang="en-US" sz="1400" dirty="0">
                    <a:latin typeface="+mj-lt"/>
                  </a:rPr>
                  <a:t> , the better the model is performing.</a:t>
                </a:r>
              </a:p>
              <a:p>
                <a:pPr>
                  <a:lnSpc>
                    <a:spcPct val="150000"/>
                  </a:lnSpc>
                </a:pPr>
                <a:endParaRPr lang="en-US" sz="1400" dirty="0">
                  <a:latin typeface="+mj-lt"/>
                </a:endParaRPr>
              </a:p>
              <a:p>
                <a:pPr>
                  <a:lnSpc>
                    <a:spcPct val="150000"/>
                  </a:lnSpc>
                </a:pPr>
                <a:r>
                  <a:rPr lang="en-US" sz="1400" b="1" i="0" dirty="0">
                    <a:solidFill>
                      <a:srgbClr val="C00000"/>
                    </a:solidFill>
                    <a:effectLst/>
                    <a:latin typeface="+mj-lt"/>
                  </a:rPr>
                  <a:t>Root Mean Squared Error (RMSE) </a:t>
                </a:r>
                <a:r>
                  <a:rPr lang="en-US" sz="1400" b="1" i="0" dirty="0">
                    <a:solidFill>
                      <a:srgbClr val="292929"/>
                    </a:solidFill>
                    <a:effectLst/>
                    <a:latin typeface="+mj-lt"/>
                  </a:rPr>
                  <a:t>– RMSE tells us the typical distance/ average deviation between the predicted value made by the regression model and the actual value. Lower the value of RMSE, better the model is performing</a:t>
                </a:r>
              </a:p>
              <a:p>
                <a:pPr>
                  <a:lnSpc>
                    <a:spcPct val="150000"/>
                  </a:lnSpc>
                </a:pPr>
                <a:endParaRPr lang="en-US" sz="1400" b="1" i="0" dirty="0">
                  <a:solidFill>
                    <a:srgbClr val="292929"/>
                  </a:solidFill>
                  <a:effectLst/>
                  <a:latin typeface="+mj-lt"/>
                </a:endParaRPr>
              </a:p>
              <a:p>
                <a:pPr>
                  <a:lnSpc>
                    <a:spcPct val="150000"/>
                  </a:lnSpc>
                </a:pPr>
                <a:endParaRPr lang="en-GB" sz="1400" dirty="0">
                  <a:latin typeface="+mj-lt"/>
                </a:endParaRPr>
              </a:p>
            </p:txBody>
          </p:sp>
        </mc:Choice>
        <mc:Fallback xmlns="">
          <p:sp>
            <p:nvSpPr>
              <p:cNvPr id="3" name="Content Placeholder 2">
                <a:extLst>
                  <a:ext uri="{FF2B5EF4-FFF2-40B4-BE49-F238E27FC236}">
                    <a16:creationId xmlns:a16="http://schemas.microsoft.com/office/drawing/2014/main" id="{200C2D54-BE40-44DE-A3EE-125A2FC13315}"/>
                  </a:ext>
                </a:extLst>
              </p:cNvPr>
              <p:cNvSpPr>
                <a:spLocks noGrp="1" noRot="1" noChangeAspect="1" noMove="1" noResize="1" noEditPoints="1" noAdjustHandles="1" noChangeArrowheads="1" noChangeShapeType="1" noTextEdit="1"/>
              </p:cNvSpPr>
              <p:nvPr>
                <p:ph idx="1"/>
              </p:nvPr>
            </p:nvSpPr>
            <p:spPr>
              <a:xfrm>
                <a:off x="645952" y="1434516"/>
                <a:ext cx="10707848" cy="5268287"/>
              </a:xfrm>
              <a:blipFill>
                <a:blip r:embed="rId2"/>
                <a:stretch>
                  <a:fillRect l="-114" t="-578" r="-62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706FE3C7-756A-426A-8410-E4D521ECFD8C}"/>
              </a:ext>
            </a:extLst>
          </p:cNvPr>
          <p:cNvPicPr>
            <a:picLocks noChangeAspect="1"/>
          </p:cNvPicPr>
          <p:nvPr/>
        </p:nvPicPr>
        <p:blipFill>
          <a:blip r:embed="rId3"/>
          <a:stretch>
            <a:fillRect/>
          </a:stretch>
        </p:blipFill>
        <p:spPr>
          <a:xfrm>
            <a:off x="3842158" y="1690688"/>
            <a:ext cx="3163698" cy="631057"/>
          </a:xfrm>
          <a:prstGeom prst="rect">
            <a:avLst/>
          </a:prstGeom>
        </p:spPr>
      </p:pic>
      <p:pic>
        <p:nvPicPr>
          <p:cNvPr id="7" name="Picture 6">
            <a:extLst>
              <a:ext uri="{FF2B5EF4-FFF2-40B4-BE49-F238E27FC236}">
                <a16:creationId xmlns:a16="http://schemas.microsoft.com/office/drawing/2014/main" id="{06DDF73B-507D-4671-ADC3-47C98FFEEBFC}"/>
              </a:ext>
            </a:extLst>
          </p:cNvPr>
          <p:cNvPicPr>
            <a:picLocks noChangeAspect="1"/>
          </p:cNvPicPr>
          <p:nvPr/>
        </p:nvPicPr>
        <p:blipFill>
          <a:blip r:embed="rId4"/>
          <a:stretch>
            <a:fillRect/>
          </a:stretch>
        </p:blipFill>
        <p:spPr>
          <a:xfrm>
            <a:off x="4001548" y="2653418"/>
            <a:ext cx="2711567" cy="673833"/>
          </a:xfrm>
          <a:prstGeom prst="rect">
            <a:avLst/>
          </a:prstGeom>
        </p:spPr>
      </p:pic>
      <p:pic>
        <p:nvPicPr>
          <p:cNvPr id="9" name="Picture 8">
            <a:extLst>
              <a:ext uri="{FF2B5EF4-FFF2-40B4-BE49-F238E27FC236}">
                <a16:creationId xmlns:a16="http://schemas.microsoft.com/office/drawing/2014/main" id="{F50D666B-4409-440D-A314-1054FC94BC60}"/>
              </a:ext>
            </a:extLst>
          </p:cNvPr>
          <p:cNvPicPr>
            <a:picLocks noChangeAspect="1"/>
          </p:cNvPicPr>
          <p:nvPr/>
        </p:nvPicPr>
        <p:blipFill>
          <a:blip r:embed="rId5"/>
          <a:stretch>
            <a:fillRect/>
          </a:stretch>
        </p:blipFill>
        <p:spPr>
          <a:xfrm>
            <a:off x="3917659" y="5330777"/>
            <a:ext cx="3593198" cy="1009049"/>
          </a:xfrm>
          <a:prstGeom prst="rect">
            <a:avLst/>
          </a:prstGeom>
        </p:spPr>
      </p:pic>
    </p:spTree>
    <p:extLst>
      <p:ext uri="{BB962C8B-B14F-4D97-AF65-F5344CB8AC3E}">
        <p14:creationId xmlns:p14="http://schemas.microsoft.com/office/powerpoint/2010/main" val="14527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hell Futura Font Theme">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TITLED.pptx" id="{555F5EC6-E943-4B18-A597-7694320331EF}" vid="{FC738706-1B6F-448E-92CE-D816FAB8C710}"/>
    </a:ext>
  </a:extLst>
</a:theme>
</file>

<file path=docProps/app.xml><?xml version="1.0" encoding="utf-8"?>
<Properties xmlns="http://schemas.openxmlformats.org/officeDocument/2006/extended-properties" xmlns:vt="http://schemas.openxmlformats.org/officeDocument/2006/docPropsVTypes">
  <Template>TM10001115[[fn=Parcel]]</Template>
  <TotalTime>1711</TotalTime>
  <Words>1157</Words>
  <Application>Microsoft Office PowerPoint</Application>
  <PresentationFormat>Widescreen</PresentationFormat>
  <Paragraphs>181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Cambria Math</vt:lpstr>
      <vt:lpstr>Futura Bold</vt:lpstr>
      <vt:lpstr>Futura Medium</vt:lpstr>
      <vt:lpstr>Wingdings</vt:lpstr>
      <vt:lpstr>Arial</vt:lpstr>
      <vt:lpstr>Office Theme</vt:lpstr>
      <vt:lpstr>Regression Analysis</vt:lpstr>
      <vt:lpstr>Learning Objectives</vt:lpstr>
      <vt:lpstr>Regression Modelling Steps</vt:lpstr>
      <vt:lpstr>Terminologies Related to Machine Learning</vt:lpstr>
      <vt:lpstr>Goal Of Regression Analysis</vt:lpstr>
      <vt:lpstr>Linear Regression</vt:lpstr>
      <vt:lpstr>Simple Linear Regression</vt:lpstr>
      <vt:lpstr>Python Implementation of SLR</vt:lpstr>
      <vt:lpstr>Evaluation Metrics of a LR Model</vt:lpstr>
      <vt:lpstr>Multiple Linear Regression</vt:lpstr>
      <vt:lpstr>OLS Assumptions</vt:lpstr>
      <vt:lpstr>Data Pre-Processing</vt:lpstr>
      <vt:lpstr>PowerPoint Presentation</vt:lpstr>
      <vt:lpstr>PowerPoint Presentation</vt:lpstr>
      <vt:lpstr>Step 6- Dimensionality Reduction :  a) Feature Selection: Reducing the dimensionality to a subset of the original dataset by dropping  variables that hold little information.  b) Feature Extraction: Combining features by identifying key information within each variable to create new  features.  Why we need to do Dimensionality Reduction in Linear Regression Analysis? 1. To Control Overfitting 2. To Reduce Multi-collinearity  3. To combat Computational Costs 4. To Interpret High Dimensional Data sets  Step 7- Renaming Feature Names and Changing the Data Type of some variables   EXERCISE –  You have been Provided with a Dataset “ 50_Startups“ . Perform Steps 1-5 and 7 on the Data wherever applicable using Python and Implement a Multiple Linear Regression Model to predict “Profit”.        </vt:lpstr>
      <vt:lpstr>Data Repository Sources and Hands On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Analysis</dc:title>
  <dc:creator>Chakraborty, Indrani SBOBNG-PTIY/DIH</dc:creator>
  <cp:lastModifiedBy>Biswas, Jayanta SBOBNG-PTIY/BFE</cp:lastModifiedBy>
  <cp:revision>10</cp:revision>
  <dcterms:created xsi:type="dcterms:W3CDTF">2022-06-27T06:20:29Z</dcterms:created>
  <dcterms:modified xsi:type="dcterms:W3CDTF">2022-08-01T06:43:55Z</dcterms:modified>
</cp:coreProperties>
</file>