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56" r:id="rId2"/>
    <p:sldId id="345" r:id="rId3"/>
    <p:sldId id="355" r:id="rId4"/>
    <p:sldId id="356" r:id="rId5"/>
    <p:sldId id="357" r:id="rId6"/>
    <p:sldId id="359" r:id="rId7"/>
    <p:sldId id="360" r:id="rId8"/>
    <p:sldId id="361" r:id="rId9"/>
    <p:sldId id="358" r:id="rId10"/>
    <p:sldId id="354" r:id="rId11"/>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Futura Medium" panose="00000400000000000000" pitchFamily="2"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D18D2-BFF4-42F9-A621-4ABCA44DD9E0}" type="datetimeFigureOut">
              <a:rPr lang="en-GB" smtClean="0">
                <a:latin typeface="Futura Medium" panose="00000400000000000000" pitchFamily="2" charset="0"/>
              </a:rPr>
              <a:t>11/03/2022</a:t>
            </a:fld>
            <a:endParaRPr lang="en-GB">
              <a:latin typeface="Futura Medium" panose="00000400000000000000" pitchFamily="2"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latin typeface="Futura Medium" panose="00000400000000000000" pitchFamily="2"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Futura Medium" panose="00000400000000000000" pitchFamily="2"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0256B-7679-4176-B1FD-CDFFC2F851FC}" type="slidenum">
              <a:rPr lang="en-GB" smtClean="0">
                <a:latin typeface="Futura Medium" panose="00000400000000000000" pitchFamily="2" charset="0"/>
              </a:rPr>
              <a:t>‹#›</a:t>
            </a:fld>
            <a:endParaRPr lang="en-GB">
              <a:latin typeface="Futura Medium" panose="00000400000000000000" pitchFamily="2" charset="0"/>
            </a:endParaRPr>
          </a:p>
        </p:txBody>
      </p:sp>
    </p:spTree>
    <p:extLst>
      <p:ext uri="{BB962C8B-B14F-4D97-AF65-F5344CB8AC3E}">
        <p14:creationId xmlns:p14="http://schemas.microsoft.com/office/powerpoint/2010/main" val="195848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9852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10</a:t>
            </a:fld>
            <a:endParaRPr lang="en-GB" dirty="0">
              <a:latin typeface="ShellMedium" panose="00000600000000000000" pitchFamily="50" charset="0"/>
            </a:endParaRPr>
          </a:p>
        </p:txBody>
      </p:sp>
    </p:spTree>
    <p:extLst>
      <p:ext uri="{BB962C8B-B14F-4D97-AF65-F5344CB8AC3E}">
        <p14:creationId xmlns:p14="http://schemas.microsoft.com/office/powerpoint/2010/main" val="2657241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3507192"/>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314272675"/>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ShellMedium" panose="00000600000000000000" pitchFamily="50"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3299317367"/>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3976482965"/>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55198215"/>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p>
        </p:txBody>
      </p:sp>
    </p:spTree>
    <p:extLst>
      <p:ext uri="{BB962C8B-B14F-4D97-AF65-F5344CB8AC3E}">
        <p14:creationId xmlns:p14="http://schemas.microsoft.com/office/powerpoint/2010/main" val="3930994169"/>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999060097"/>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Tree>
    <p:extLst>
      <p:ext uri="{BB962C8B-B14F-4D97-AF65-F5344CB8AC3E}">
        <p14:creationId xmlns:p14="http://schemas.microsoft.com/office/powerpoint/2010/main" val="735323706"/>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298319150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748052775"/>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111927418"/>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27808097"/>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18497966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139836169"/>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9347169"/>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05720800"/>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507637022"/>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Tree>
    <p:extLst>
      <p:ext uri="{BB962C8B-B14F-4D97-AF65-F5344CB8AC3E}">
        <p14:creationId xmlns:p14="http://schemas.microsoft.com/office/powerpoint/2010/main" val="1671567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Complexity Assessment for Development</a:t>
            </a:r>
          </a:p>
        </p:txBody>
      </p:sp>
      <p:sp>
        <p:nvSpPr>
          <p:cNvPr id="24" name="Text Placeholder 23"/>
          <p:cNvSpPr>
            <a:spLocks noGrp="1"/>
          </p:cNvSpPr>
          <p:nvPr>
            <p:ph type="body" sz="quarter" idx="10"/>
          </p:nvPr>
        </p:nvSpPr>
        <p:spPr/>
        <p:txBody>
          <a:bodyPr/>
          <a:lstStyle/>
          <a:p>
            <a:r>
              <a:rPr lang="en-GB" dirty="0"/>
              <a:t>Jayanta Biswas/Rakesh Swain</a:t>
            </a:r>
          </a:p>
        </p:txBody>
      </p:sp>
      <p:sp>
        <p:nvSpPr>
          <p:cNvPr id="25" name="Text Placeholder 24"/>
          <p:cNvSpPr>
            <a:spLocks noGrp="1"/>
          </p:cNvSpPr>
          <p:nvPr>
            <p:ph type="body" sz="quarter" idx="11"/>
          </p:nvPr>
        </p:nvSpPr>
        <p:spPr/>
        <p:txBody>
          <a:bodyPr/>
          <a:lstStyle/>
          <a:p>
            <a:r>
              <a:rPr lang="en-GB" dirty="0"/>
              <a:t>Design Authority/Delivery Lead</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Date Month 2016</a:t>
            </a:r>
          </a:p>
        </p:txBody>
      </p:sp>
      <p:sp>
        <p:nvSpPr>
          <p:cNvPr id="2" name="Footer Placeholder 1"/>
          <p:cNvSpPr>
            <a:spLocks noGrp="1"/>
          </p:cNvSpPr>
          <p:nvPr>
            <p:ph type="ftr" sz="quarter" idx="3"/>
          </p:nvPr>
        </p:nvSpPr>
        <p:spPr/>
        <p:txBody>
          <a:bodyPr/>
          <a:lstStyle/>
          <a:p>
            <a:r>
              <a:rPr lang="en-GB" noProof="1"/>
              <a:t>Footer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322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Parameters defining Complexity</a:t>
            </a:r>
          </a:p>
        </p:txBody>
      </p:sp>
      <p:sp>
        <p:nvSpPr>
          <p:cNvPr id="3" name="Content Placeholder 2"/>
          <p:cNvSpPr>
            <a:spLocks noGrp="1"/>
          </p:cNvSpPr>
          <p:nvPr>
            <p:ph sz="quarter" idx="11"/>
          </p:nvPr>
        </p:nvSpPr>
        <p:spPr>
          <a:xfrm>
            <a:off x="508000" y="1330961"/>
            <a:ext cx="11171238" cy="5028564"/>
          </a:xfrm>
        </p:spPr>
        <p:txBody>
          <a:bodyPr/>
          <a:lstStyle/>
          <a:p>
            <a:pPr marL="342900" indent="-342900">
              <a:buAutoNum type="arabicPeriod"/>
            </a:pPr>
            <a:r>
              <a:rPr lang="en-GB" b="1" dirty="0"/>
              <a:t>Process specific parameters </a:t>
            </a:r>
            <a:r>
              <a:rPr lang="en-GB" dirty="0"/>
              <a:t>– components of the process changing which can impact the complexity of the process. These parameter values are either directly or indirectly proportional to the complexity.</a:t>
            </a:r>
          </a:p>
          <a:p>
            <a:pPr marL="342900" indent="-342900">
              <a:buAutoNum type="arabicPeriod"/>
            </a:pPr>
            <a:endParaRPr lang="en-GB" dirty="0"/>
          </a:p>
          <a:p>
            <a:endParaRPr lang="en-GB" dirty="0"/>
          </a:p>
          <a:p>
            <a:endParaRPr lang="en-GB" dirty="0"/>
          </a:p>
          <a:p>
            <a:endParaRPr lang="en-GB" dirty="0"/>
          </a:p>
          <a:p>
            <a:endParaRPr lang="en-GB" dirty="0"/>
          </a:p>
          <a:p>
            <a:r>
              <a:rPr lang="en-GB" sz="900" dirty="0"/>
              <a:t>***FTE is a special process specific parameter which becomes an overriding parameter when &gt;=4</a:t>
            </a:r>
          </a:p>
          <a:p>
            <a:r>
              <a:rPr lang="en-GB" b="1" dirty="0"/>
              <a:t>2.	Overriding parameters </a:t>
            </a:r>
            <a:r>
              <a:rPr lang="en-GB" dirty="0"/>
              <a:t>– components of the process where either the presence or absence of them determines the complexity. </a:t>
            </a:r>
          </a:p>
          <a:p>
            <a:pPr marL="342900" indent="-342900">
              <a:buAutoNum type="arabicPeriod"/>
            </a:pPr>
            <a:endParaRPr lang="en-GB" dirty="0"/>
          </a:p>
          <a:p>
            <a:endParaRPr lang="en-GB" dirty="0"/>
          </a:p>
          <a:p>
            <a:pPr marL="342900" indent="-342900">
              <a:buAutoNum type="arabicPeriod"/>
            </a:pPr>
            <a:endParaRPr lang="en-GB" dirty="0"/>
          </a:p>
          <a:p>
            <a:endParaRPr lang="en-GB" dirty="0"/>
          </a:p>
        </p:txBody>
      </p:sp>
      <p:sp>
        <p:nvSpPr>
          <p:cNvPr id="4" name="Date Placeholder 3"/>
          <p:cNvSpPr>
            <a:spLocks noGrp="1"/>
          </p:cNvSpPr>
          <p:nvPr>
            <p:ph type="dt" sz="half" idx="2"/>
          </p:nvPr>
        </p:nvSpPr>
        <p:spPr/>
        <p:txBody>
          <a:bodyPr/>
          <a:lstStyle/>
          <a:p>
            <a:r>
              <a:rPr lang="en-GB" noProof="1"/>
              <a:t>Date Month 2016</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5" name="Footer Placeholder 4"/>
          <p:cNvSpPr>
            <a:spLocks noGrp="1"/>
          </p:cNvSpPr>
          <p:nvPr>
            <p:ph type="ftr" sz="quarter" idx="3"/>
          </p:nvPr>
        </p:nvSpPr>
        <p:spPr/>
        <p:txBody>
          <a:bodyPr/>
          <a:lstStyle/>
          <a:p>
            <a:r>
              <a:rPr lang="en-GB" noProof="1"/>
              <a:t>Footer </a:t>
            </a:r>
          </a:p>
        </p:txBody>
      </p:sp>
      <p:graphicFrame>
        <p:nvGraphicFramePr>
          <p:cNvPr id="9" name="Table 8">
            <a:extLst>
              <a:ext uri="{FF2B5EF4-FFF2-40B4-BE49-F238E27FC236}">
                <a16:creationId xmlns:a16="http://schemas.microsoft.com/office/drawing/2014/main" id="{178E8F94-5EFD-4787-8630-952C402E82A0}"/>
              </a:ext>
            </a:extLst>
          </p:cNvPr>
          <p:cNvGraphicFramePr>
            <a:graphicFrameLocks noGrp="1"/>
          </p:cNvGraphicFramePr>
          <p:nvPr>
            <p:extLst>
              <p:ext uri="{D42A27DB-BD31-4B8C-83A1-F6EECF244321}">
                <p14:modId xmlns:p14="http://schemas.microsoft.com/office/powerpoint/2010/main" val="3204387092"/>
              </p:ext>
            </p:extLst>
          </p:nvPr>
        </p:nvGraphicFramePr>
        <p:xfrm>
          <a:off x="912019" y="2327123"/>
          <a:ext cx="7400349" cy="1473200"/>
        </p:xfrm>
        <a:graphic>
          <a:graphicData uri="http://schemas.openxmlformats.org/drawingml/2006/table">
            <a:tbl>
              <a:tblPr/>
              <a:tblGrid>
                <a:gridCol w="7400349">
                  <a:extLst>
                    <a:ext uri="{9D8B030D-6E8A-4147-A177-3AD203B41FA5}">
                      <a16:colId xmlns:a16="http://schemas.microsoft.com/office/drawing/2014/main" val="559422386"/>
                    </a:ext>
                  </a:extLst>
                </a:gridCol>
              </a:tblGrid>
              <a:tr h="184150">
                <a:tc>
                  <a:txBody>
                    <a:bodyPr/>
                    <a:lstStyle/>
                    <a:p>
                      <a:pPr algn="l" fontAlgn="b"/>
                      <a:r>
                        <a:rPr lang="en-US" sz="1100" b="0" i="0" u="none" strike="noStrike">
                          <a:solidFill>
                            <a:srgbClr val="000000"/>
                          </a:solidFill>
                          <a:effectLst/>
                          <a:latin typeface="Calibri" panose="020F0502020204030204" pitchFamily="34" charset="0"/>
                        </a:rPr>
                        <a:t>Number of GUI screens to be traversed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512241"/>
                  </a:ext>
                </a:extLst>
              </a:tr>
              <a:tr h="184150">
                <a:tc>
                  <a:txBody>
                    <a:bodyPr/>
                    <a:lstStyle/>
                    <a:p>
                      <a:pPr algn="l" fontAlgn="b"/>
                      <a:r>
                        <a:rPr lang="en-US" sz="1100" b="0" i="0" u="none" strike="noStrike">
                          <a:solidFill>
                            <a:srgbClr val="000000"/>
                          </a:solidFill>
                          <a:effectLst/>
                          <a:latin typeface="Calibri" panose="020F0502020204030204" pitchFamily="34" charset="0"/>
                        </a:rPr>
                        <a:t>Number of Manual Steps (Click, Read and Write)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784138"/>
                  </a:ext>
                </a:extLst>
              </a:tr>
              <a:tr h="184150">
                <a:tc>
                  <a:txBody>
                    <a:bodyPr/>
                    <a:lstStyle/>
                    <a:p>
                      <a:pPr algn="l" fontAlgn="b"/>
                      <a:r>
                        <a:rPr lang="en-US" sz="1100" b="0" i="0" u="none" strike="noStrike">
                          <a:solidFill>
                            <a:srgbClr val="000000"/>
                          </a:solidFill>
                          <a:effectLst/>
                          <a:latin typeface="Calibri" panose="020F0502020204030204" pitchFamily="34" charset="0"/>
                        </a:rPr>
                        <a:t>Time taken for each transaction in minutes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485011"/>
                  </a:ext>
                </a:extLst>
              </a:tr>
              <a:tr h="184150">
                <a:tc>
                  <a:txBody>
                    <a:bodyPr/>
                    <a:lstStyle/>
                    <a:p>
                      <a:pPr algn="l" fontAlgn="b"/>
                      <a:r>
                        <a:rPr lang="en-US" sz="1100" b="0" i="0" u="none" strike="noStrike">
                          <a:solidFill>
                            <a:srgbClr val="000000"/>
                          </a:solidFill>
                          <a:effectLst/>
                          <a:latin typeface="Calibri" panose="020F0502020204030204" pitchFamily="34" charset="0"/>
                        </a:rPr>
                        <a:t>Expected Volume of Transactions per run (Average per run, divide by the number of transactions)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6254847"/>
                  </a:ext>
                </a:extLst>
              </a:tr>
              <a:tr h="184150">
                <a:tc>
                  <a:txBody>
                    <a:bodyPr/>
                    <a:lstStyle/>
                    <a:p>
                      <a:pPr algn="l" fontAlgn="b"/>
                      <a:r>
                        <a:rPr lang="en-US" sz="1100" b="0" i="0" u="none" strike="noStrike" dirty="0">
                          <a:solidFill>
                            <a:srgbClr val="000000"/>
                          </a:solidFill>
                          <a:effectLst/>
                          <a:latin typeface="Calibri" panose="020F0502020204030204" pitchFamily="34" charset="0"/>
                        </a:rPr>
                        <a:t>Expected FTE*** workload (1,2,3, etc.)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030260"/>
                  </a:ext>
                </a:extLst>
              </a:tr>
              <a:tr h="184150">
                <a:tc>
                  <a:txBody>
                    <a:bodyPr/>
                    <a:lstStyle/>
                    <a:p>
                      <a:pPr algn="l" fontAlgn="b"/>
                      <a:r>
                        <a:rPr lang="en-US" sz="1100" b="0" i="0" u="none" strike="noStrike">
                          <a:solidFill>
                            <a:srgbClr val="000000"/>
                          </a:solidFill>
                          <a:effectLst/>
                          <a:latin typeface="Calibri" panose="020F0502020204030204" pitchFamily="34" charset="0"/>
                        </a:rPr>
                        <a:t>End to End SLA (Turn around time in minutes) for each request (0 if there is no strict SLA, 1 if there is SLA)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834600"/>
                  </a:ext>
                </a:extLst>
              </a:tr>
              <a:tr h="184150">
                <a:tc>
                  <a:txBody>
                    <a:bodyPr/>
                    <a:lstStyle/>
                    <a:p>
                      <a:pPr algn="l" fontAlgn="b"/>
                      <a:r>
                        <a:rPr lang="en-US" sz="1100" b="0" i="0" u="none" strike="noStrike">
                          <a:solidFill>
                            <a:srgbClr val="000000"/>
                          </a:solidFill>
                          <a:effectLst/>
                          <a:latin typeface="Calibri" panose="020F0502020204030204" pitchFamily="34" charset="0"/>
                        </a:rPr>
                        <a:t>Number of known business workflows (Decision points that deviates from the main flow of the process with a different end state)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227339"/>
                  </a:ext>
                </a:extLst>
              </a:tr>
              <a:tr h="184150">
                <a:tc>
                  <a:txBody>
                    <a:bodyPr/>
                    <a:lstStyle/>
                    <a:p>
                      <a:pPr algn="l" fontAlgn="b"/>
                      <a:r>
                        <a:rPr lang="en-US" sz="1100" b="0" i="0" u="none" strike="noStrike" dirty="0">
                          <a:solidFill>
                            <a:srgbClr val="000000"/>
                          </a:solidFill>
                          <a:effectLst/>
                          <a:latin typeface="Calibri" panose="020F0502020204030204" pitchFamily="34" charset="0"/>
                        </a:rPr>
                        <a:t>Number of known business exceptions (Exceptions that are business or data driven that stops the process)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3576"/>
                  </a:ext>
                </a:extLst>
              </a:tr>
            </a:tbl>
          </a:graphicData>
        </a:graphic>
      </p:graphicFrame>
      <p:graphicFrame>
        <p:nvGraphicFramePr>
          <p:cNvPr id="11" name="Table 10">
            <a:extLst>
              <a:ext uri="{FF2B5EF4-FFF2-40B4-BE49-F238E27FC236}">
                <a16:creationId xmlns:a16="http://schemas.microsoft.com/office/drawing/2014/main" id="{8B4AD0A9-94D8-4B56-A810-4CF69BC8265A}"/>
              </a:ext>
            </a:extLst>
          </p:cNvPr>
          <p:cNvGraphicFramePr>
            <a:graphicFrameLocks noGrp="1"/>
          </p:cNvGraphicFramePr>
          <p:nvPr>
            <p:extLst>
              <p:ext uri="{D42A27DB-BD31-4B8C-83A1-F6EECF244321}">
                <p14:modId xmlns:p14="http://schemas.microsoft.com/office/powerpoint/2010/main" val="937714875"/>
              </p:ext>
            </p:extLst>
          </p:nvPr>
        </p:nvGraphicFramePr>
        <p:xfrm>
          <a:off x="912019" y="5158739"/>
          <a:ext cx="7400349" cy="736600"/>
        </p:xfrm>
        <a:graphic>
          <a:graphicData uri="http://schemas.openxmlformats.org/drawingml/2006/table">
            <a:tbl>
              <a:tblPr/>
              <a:tblGrid>
                <a:gridCol w="7400349">
                  <a:extLst>
                    <a:ext uri="{9D8B030D-6E8A-4147-A177-3AD203B41FA5}">
                      <a16:colId xmlns:a16="http://schemas.microsoft.com/office/drawing/2014/main" val="1719821859"/>
                    </a:ext>
                  </a:extLst>
                </a:gridCol>
              </a:tblGrid>
              <a:tr h="184150">
                <a:tc>
                  <a:txBody>
                    <a:bodyPr/>
                    <a:lstStyle/>
                    <a:p>
                      <a:pPr algn="l" fontAlgn="b"/>
                      <a:r>
                        <a:rPr lang="en-US" sz="1100" b="0" i="0" u="none" strike="noStrike" dirty="0">
                          <a:solidFill>
                            <a:srgbClr val="000000"/>
                          </a:solidFill>
                          <a:effectLst/>
                          <a:latin typeface="Calibri" panose="020F0502020204030204" pitchFamily="34" charset="0"/>
                        </a:rPr>
                        <a:t>One or more Applications in Exception List (Complex Application*)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244296"/>
                  </a:ext>
                </a:extLst>
              </a:tr>
              <a:tr h="184150">
                <a:tc>
                  <a:txBody>
                    <a:bodyPr/>
                    <a:lstStyle/>
                    <a:p>
                      <a:pPr algn="l" fontAlgn="b"/>
                      <a:r>
                        <a:rPr lang="en-US" sz="1100" b="0" i="0" u="none" strike="noStrike">
                          <a:solidFill>
                            <a:srgbClr val="000000"/>
                          </a:solidFill>
                          <a:effectLst/>
                          <a:latin typeface="Calibri" panose="020F0502020204030204" pitchFamily="34" charset="0"/>
                        </a:rPr>
                        <a:t>Type of Target Application Access (Direct = 0/Remote =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621382"/>
                  </a:ext>
                </a:extLst>
              </a:tr>
              <a:tr h="184150">
                <a:tc>
                  <a:txBody>
                    <a:bodyPr/>
                    <a:lstStyle/>
                    <a:p>
                      <a:pPr algn="l" fontAlgn="b"/>
                      <a:r>
                        <a:rPr lang="en-US" sz="1100" b="0" i="0" u="none" strike="noStrike">
                          <a:solidFill>
                            <a:srgbClr val="000000"/>
                          </a:solidFill>
                          <a:effectLst/>
                          <a:latin typeface="Calibri" panose="020F0502020204030204" pitchFamily="34" charset="0"/>
                        </a:rPr>
                        <a:t>Stability of the Target Applications (Subjective Low = 1,  high =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797057"/>
                  </a:ext>
                </a:extLst>
              </a:tr>
              <a:tr h="184150">
                <a:tc>
                  <a:txBody>
                    <a:bodyPr/>
                    <a:lstStyle/>
                    <a:p>
                      <a:pPr algn="l" fontAlgn="b"/>
                      <a:r>
                        <a:rPr lang="en-US" sz="1100" b="0" i="0" u="none" strike="noStrike" dirty="0">
                          <a:solidFill>
                            <a:srgbClr val="000000"/>
                          </a:solidFill>
                          <a:effectLst/>
                          <a:latin typeface="Calibri" panose="020F0502020204030204" pitchFamily="34" charset="0"/>
                        </a:rPr>
                        <a:t>Require NLP, ML, API, </a:t>
                      </a:r>
                      <a:r>
                        <a:rPr lang="en-US" sz="1100" b="0" i="0" u="none" strike="noStrike" dirty="0" err="1">
                          <a:solidFill>
                            <a:srgbClr val="000000"/>
                          </a:solidFill>
                          <a:effectLst/>
                          <a:latin typeface="Calibri" panose="020F0502020204030204" pitchFamily="34" charset="0"/>
                        </a:rPr>
                        <a:t>iOCR</a:t>
                      </a:r>
                      <a:r>
                        <a:rPr lang="en-US" sz="1100" b="0" i="0" u="none" strike="noStrike" dirty="0">
                          <a:solidFill>
                            <a:srgbClr val="000000"/>
                          </a:solidFill>
                          <a:effectLst/>
                          <a:latin typeface="Calibri" panose="020F0502020204030204" pitchFamily="34" charset="0"/>
                        </a:rPr>
                        <a:t>, Interact and other integration with RPA (No = 0, Yes =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88218"/>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Example – Medium Complexity use case </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graphicFrame>
        <p:nvGraphicFramePr>
          <p:cNvPr id="5" name="Table 4">
            <a:extLst>
              <a:ext uri="{FF2B5EF4-FFF2-40B4-BE49-F238E27FC236}">
                <a16:creationId xmlns:a16="http://schemas.microsoft.com/office/drawing/2014/main" id="{4A29C0C2-428A-4789-AF9D-6645667D1C9C}"/>
              </a:ext>
            </a:extLst>
          </p:cNvPr>
          <p:cNvGraphicFramePr>
            <a:graphicFrameLocks noGrp="1"/>
          </p:cNvGraphicFramePr>
          <p:nvPr>
            <p:extLst>
              <p:ext uri="{D42A27DB-BD31-4B8C-83A1-F6EECF244321}">
                <p14:modId xmlns:p14="http://schemas.microsoft.com/office/powerpoint/2010/main" val="2773343112"/>
              </p:ext>
            </p:extLst>
          </p:nvPr>
        </p:nvGraphicFramePr>
        <p:xfrm>
          <a:off x="508000" y="1387012"/>
          <a:ext cx="11171238" cy="3213258"/>
        </p:xfrm>
        <a:graphic>
          <a:graphicData uri="http://schemas.openxmlformats.org/drawingml/2006/table">
            <a:tbl>
              <a:tblPr/>
              <a:tblGrid>
                <a:gridCol w="6798912">
                  <a:extLst>
                    <a:ext uri="{9D8B030D-6E8A-4147-A177-3AD203B41FA5}">
                      <a16:colId xmlns:a16="http://schemas.microsoft.com/office/drawing/2014/main" val="875587343"/>
                    </a:ext>
                  </a:extLst>
                </a:gridCol>
                <a:gridCol w="1174154">
                  <a:extLst>
                    <a:ext uri="{9D8B030D-6E8A-4147-A177-3AD203B41FA5}">
                      <a16:colId xmlns:a16="http://schemas.microsoft.com/office/drawing/2014/main" val="2949236948"/>
                    </a:ext>
                  </a:extLst>
                </a:gridCol>
                <a:gridCol w="458479">
                  <a:extLst>
                    <a:ext uri="{9D8B030D-6E8A-4147-A177-3AD203B41FA5}">
                      <a16:colId xmlns:a16="http://schemas.microsoft.com/office/drawing/2014/main" val="656800762"/>
                    </a:ext>
                  </a:extLst>
                </a:gridCol>
                <a:gridCol w="547938">
                  <a:extLst>
                    <a:ext uri="{9D8B030D-6E8A-4147-A177-3AD203B41FA5}">
                      <a16:colId xmlns:a16="http://schemas.microsoft.com/office/drawing/2014/main" val="731850599"/>
                    </a:ext>
                  </a:extLst>
                </a:gridCol>
                <a:gridCol w="995236">
                  <a:extLst>
                    <a:ext uri="{9D8B030D-6E8A-4147-A177-3AD203B41FA5}">
                      <a16:colId xmlns:a16="http://schemas.microsoft.com/office/drawing/2014/main" val="3758189219"/>
                    </a:ext>
                  </a:extLst>
                </a:gridCol>
                <a:gridCol w="609442">
                  <a:extLst>
                    <a:ext uri="{9D8B030D-6E8A-4147-A177-3AD203B41FA5}">
                      <a16:colId xmlns:a16="http://schemas.microsoft.com/office/drawing/2014/main" val="31124788"/>
                    </a:ext>
                  </a:extLst>
                </a:gridCol>
                <a:gridCol w="587077">
                  <a:extLst>
                    <a:ext uri="{9D8B030D-6E8A-4147-A177-3AD203B41FA5}">
                      <a16:colId xmlns:a16="http://schemas.microsoft.com/office/drawing/2014/main" val="1568502060"/>
                    </a:ext>
                  </a:extLst>
                </a:gridCol>
              </a:tblGrid>
              <a:tr h="202608">
                <a:tc>
                  <a:txBody>
                    <a:bodyPr/>
                    <a:lstStyle/>
                    <a:p>
                      <a:pPr algn="ctr" fontAlgn="b"/>
                      <a:r>
                        <a:rPr lang="en-US" sz="900" b="1" i="0" u="none" strike="noStrike">
                          <a:solidFill>
                            <a:srgbClr val="000000"/>
                          </a:solidFill>
                          <a:effectLst/>
                          <a:latin typeface="Calibri" panose="020F0502020204030204" pitchFamily="34" charset="0"/>
                        </a:rPr>
                        <a:t>Pooja 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900" b="1" i="0" u="none" strike="noStrike">
                          <a:solidFill>
                            <a:srgbClr val="000000"/>
                          </a:solidFill>
                          <a:effectLst/>
                          <a:latin typeface="Calibri" panose="020F0502020204030204" pitchFamily="34" charset="0"/>
                        </a:rPr>
                        <a:t>PID_0012_US_Process_CPProformaCheck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1016012"/>
                  </a:ext>
                </a:extLst>
              </a:tr>
              <a:tr h="376746">
                <a:tc>
                  <a:txBody>
                    <a:bodyPr/>
                    <a:lstStyle/>
                    <a:p>
                      <a:pPr algn="l" fontAlgn="b"/>
                      <a:r>
                        <a:rPr lang="en-US" sz="900" b="1" i="0" u="none" strike="noStrike">
                          <a:solidFill>
                            <a:srgbClr val="000000"/>
                          </a:solidFill>
                          <a:effectLst/>
                          <a:latin typeface="Calibri" panose="020F0502020204030204" pitchFamily="34" charset="0"/>
                        </a:rPr>
                        <a:t>Criteria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1" i="0" u="none" strike="noStrike">
                          <a:solidFill>
                            <a:srgbClr val="000000"/>
                          </a:solidFill>
                          <a:effectLst/>
                          <a:latin typeface="Calibri" panose="020F0502020204030204" pitchFamily="34" charset="0"/>
                        </a:rPr>
                        <a:t>Overriding parameter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1" i="0" u="none" strike="noStrike">
                          <a:solidFill>
                            <a:srgbClr val="000000"/>
                          </a:solidFill>
                          <a:effectLst/>
                          <a:latin typeface="Calibri" panose="020F0502020204030204" pitchFamily="34" charset="0"/>
                        </a:rPr>
                        <a:t>Weight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rowSpan="14">
                  <a:txBody>
                    <a:bodyPr/>
                    <a:lstStyle/>
                    <a:p>
                      <a:pPr algn="just" fontAlgn="ctr"/>
                      <a:r>
                        <a:rPr lang="en-US" sz="900" b="1" i="0" u="none" strike="noStrike">
                          <a:solidFill>
                            <a:srgbClr val="000000"/>
                          </a:solidFill>
                          <a:effectLst/>
                          <a:latin typeface="Calibri" panose="020F0502020204030204" pitchFamily="34" charset="0"/>
                        </a:rPr>
                        <a:t>Gap</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900" b="1" i="0" u="none" strike="noStrike">
                          <a:solidFill>
                            <a:srgbClr val="000000"/>
                          </a:solidFill>
                          <a:effectLst/>
                          <a:latin typeface="Calibri" panose="020F0502020204030204" pitchFamily="34" charset="0"/>
                        </a:rPr>
                        <a:t>Response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1" i="0" u="none" strike="noStrike">
                          <a:solidFill>
                            <a:srgbClr val="000000"/>
                          </a:solidFill>
                          <a:effectLst/>
                          <a:latin typeface="Calibri" panose="020F0502020204030204" pitchFamily="34" charset="0"/>
                        </a:rPr>
                        <a:t>Response Values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1" i="0" u="none" strike="noStrike">
                          <a:solidFill>
                            <a:srgbClr val="000000"/>
                          </a:solidFill>
                          <a:effectLst/>
                          <a:latin typeface="Calibri" panose="020F0502020204030204" pitchFamily="34" charset="0"/>
                        </a:rPr>
                        <a:t>Override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770821123"/>
                  </a:ext>
                </a:extLst>
              </a:tr>
              <a:tr h="202608">
                <a:tc>
                  <a:txBody>
                    <a:bodyPr/>
                    <a:lstStyle/>
                    <a:p>
                      <a:pPr algn="l" fontAlgn="b"/>
                      <a:r>
                        <a:rPr lang="en-US" sz="900" b="0" i="0" u="none" strike="noStrike">
                          <a:solidFill>
                            <a:srgbClr val="000000"/>
                          </a:solidFill>
                          <a:effectLst/>
                          <a:latin typeface="Calibri" panose="020F0502020204030204" pitchFamily="34" charset="0"/>
                        </a:rPr>
                        <a:t>Number of Applications in Exception List (Complex Application*) - Provide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622755"/>
                  </a:ext>
                </a:extLst>
              </a:tr>
              <a:tr h="202608">
                <a:tc>
                  <a:txBody>
                    <a:bodyPr/>
                    <a:lstStyle/>
                    <a:p>
                      <a:pPr algn="l" fontAlgn="b"/>
                      <a:r>
                        <a:rPr lang="en-US" sz="900" b="0" i="0" u="none" strike="noStrike">
                          <a:solidFill>
                            <a:srgbClr val="000000"/>
                          </a:solidFill>
                          <a:effectLst/>
                          <a:latin typeface="Calibri" panose="020F0502020204030204" pitchFamily="34" charset="0"/>
                        </a:rPr>
                        <a:t>Number of GUI screens to be traversed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611173"/>
                  </a:ext>
                </a:extLst>
              </a:tr>
              <a:tr h="202608">
                <a:tc>
                  <a:txBody>
                    <a:bodyPr/>
                    <a:lstStyle/>
                    <a:p>
                      <a:pPr algn="l" fontAlgn="b"/>
                      <a:r>
                        <a:rPr lang="en-US" sz="900" b="0" i="0" u="none" strike="noStrike" dirty="0">
                          <a:solidFill>
                            <a:srgbClr val="000000"/>
                          </a:solidFill>
                          <a:effectLst/>
                          <a:latin typeface="Calibri" panose="020F0502020204030204" pitchFamily="34" charset="0"/>
                        </a:rPr>
                        <a:t>Number of Manual Steps (Click, Read and Write)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783551"/>
                  </a:ext>
                </a:extLst>
              </a:tr>
              <a:tr h="202608">
                <a:tc>
                  <a:txBody>
                    <a:bodyPr/>
                    <a:lstStyle/>
                    <a:p>
                      <a:pPr algn="l" fontAlgn="b"/>
                      <a:r>
                        <a:rPr lang="en-US" sz="900" b="0" i="0" u="none" strike="noStrike" dirty="0">
                          <a:solidFill>
                            <a:srgbClr val="000000"/>
                          </a:solidFill>
                          <a:effectLst/>
                          <a:latin typeface="Calibri" panose="020F0502020204030204" pitchFamily="34" charset="0"/>
                        </a:rPr>
                        <a:t>Time taken for each transaction in minutes (average out any pre and post activity with the number of transactions)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1845575"/>
                  </a:ext>
                </a:extLst>
              </a:tr>
              <a:tr h="202608">
                <a:tc>
                  <a:txBody>
                    <a:bodyPr/>
                    <a:lstStyle/>
                    <a:p>
                      <a:pPr algn="l" fontAlgn="b"/>
                      <a:r>
                        <a:rPr lang="en-US" sz="900" b="0" i="0" u="none" strike="noStrike">
                          <a:solidFill>
                            <a:srgbClr val="000000"/>
                          </a:solidFill>
                          <a:effectLst/>
                          <a:latin typeface="Calibri" panose="020F0502020204030204" pitchFamily="34" charset="0"/>
                        </a:rPr>
                        <a:t>Type of Target Application Access (Direct = 0/Remote =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432929"/>
                  </a:ext>
                </a:extLst>
              </a:tr>
              <a:tr h="202608">
                <a:tc>
                  <a:txBody>
                    <a:bodyPr/>
                    <a:lstStyle/>
                    <a:p>
                      <a:pPr algn="l" fontAlgn="b"/>
                      <a:r>
                        <a:rPr lang="en-US" sz="900" b="0" i="0" u="none" strike="noStrike">
                          <a:solidFill>
                            <a:srgbClr val="000000"/>
                          </a:solidFill>
                          <a:effectLst/>
                          <a:latin typeface="Calibri" panose="020F0502020204030204" pitchFamily="34" charset="0"/>
                        </a:rPr>
                        <a:t>Expected Volume of Transactions per run (Average per run, divide by the number of transactions)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562401"/>
                  </a:ext>
                </a:extLst>
              </a:tr>
              <a:tr h="202608">
                <a:tc>
                  <a:txBody>
                    <a:bodyPr/>
                    <a:lstStyle/>
                    <a:p>
                      <a:pPr algn="l" fontAlgn="b"/>
                      <a:r>
                        <a:rPr lang="en-US" sz="900" b="0" i="0" u="none" strike="noStrike">
                          <a:solidFill>
                            <a:srgbClr val="000000"/>
                          </a:solidFill>
                          <a:effectLst/>
                          <a:latin typeface="Calibri" panose="020F0502020204030204" pitchFamily="34" charset="0"/>
                        </a:rPr>
                        <a:t>Expected FTE workload (1,2,3, etc.)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923018"/>
                  </a:ext>
                </a:extLst>
              </a:tr>
              <a:tr h="202608">
                <a:tc>
                  <a:txBody>
                    <a:bodyPr/>
                    <a:lstStyle/>
                    <a:p>
                      <a:pPr algn="l" fontAlgn="b"/>
                      <a:r>
                        <a:rPr lang="en-US" sz="900" b="0" i="0" u="none" strike="noStrike">
                          <a:solidFill>
                            <a:srgbClr val="000000"/>
                          </a:solidFill>
                          <a:effectLst/>
                          <a:latin typeface="Calibri" panose="020F0502020204030204" pitchFamily="34" charset="0"/>
                        </a:rPr>
                        <a:t>End to End SLA (Turn around time in minutes) for each request (0 if there is no strict SLA, 1 if there is SLA)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560949"/>
                  </a:ext>
                </a:extLst>
              </a:tr>
              <a:tr h="202608">
                <a:tc>
                  <a:txBody>
                    <a:bodyPr/>
                    <a:lstStyle/>
                    <a:p>
                      <a:pPr algn="l" fontAlgn="b"/>
                      <a:r>
                        <a:rPr lang="en-US" sz="900" b="0" i="0" u="none" strike="noStrike">
                          <a:solidFill>
                            <a:srgbClr val="000000"/>
                          </a:solidFill>
                          <a:effectLst/>
                          <a:latin typeface="Calibri" panose="020F0502020204030204" pitchFamily="34" charset="0"/>
                        </a:rPr>
                        <a:t>Stability of the Target Applications (Subjective Low = 1,  high =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079551"/>
                  </a:ext>
                </a:extLst>
              </a:tr>
              <a:tr h="202608">
                <a:tc>
                  <a:txBody>
                    <a:bodyPr/>
                    <a:lstStyle/>
                    <a:p>
                      <a:pPr algn="l" fontAlgn="b"/>
                      <a:r>
                        <a:rPr lang="en-US" sz="900" b="0" i="0" u="none" strike="noStrike">
                          <a:solidFill>
                            <a:srgbClr val="000000"/>
                          </a:solidFill>
                          <a:effectLst/>
                          <a:latin typeface="Calibri" panose="020F0502020204030204" pitchFamily="34" charset="0"/>
                        </a:rPr>
                        <a:t>Number of known business workflows (Decision points that deviates from the main flow of the process with a different end state)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0255628"/>
                  </a:ext>
                </a:extLst>
              </a:tr>
              <a:tr h="202608">
                <a:tc>
                  <a:txBody>
                    <a:bodyPr/>
                    <a:lstStyle/>
                    <a:p>
                      <a:pPr algn="l" fontAlgn="b"/>
                      <a:r>
                        <a:rPr lang="en-US" sz="900" b="0" i="0" u="none" strike="noStrike">
                          <a:solidFill>
                            <a:srgbClr val="000000"/>
                          </a:solidFill>
                          <a:effectLst/>
                          <a:latin typeface="Calibri" panose="020F0502020204030204" pitchFamily="34" charset="0"/>
                        </a:rPr>
                        <a:t>Number of known business exceptions (Exceptions that are business or data driven that stops the process)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24320"/>
                  </a:ext>
                </a:extLst>
              </a:tr>
              <a:tr h="202608">
                <a:tc>
                  <a:txBody>
                    <a:bodyPr/>
                    <a:lstStyle/>
                    <a:p>
                      <a:pPr algn="l" fontAlgn="b"/>
                      <a:r>
                        <a:rPr lang="en-US" sz="900" b="0" i="0" u="none" strike="noStrike">
                          <a:solidFill>
                            <a:srgbClr val="000000"/>
                          </a:solidFill>
                          <a:effectLst/>
                          <a:latin typeface="Calibri" panose="020F0502020204030204" pitchFamily="34" charset="0"/>
                        </a:rPr>
                        <a:t>Require NLP, ML, API, iOCR, Interact and other integration with RPA (No = 0, Yes =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r" fontAlgn="b"/>
                      <a:r>
                        <a:rPr lang="en-US" sz="900" b="1"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vMerge="1">
                  <a:txBody>
                    <a:bodyPr/>
                    <a:lstStyle/>
                    <a:p>
                      <a:endParaRPr lang="en-GB"/>
                    </a:p>
                  </a:txBody>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240951"/>
                  </a:ext>
                </a:extLst>
              </a:tr>
              <a:tr h="202608">
                <a:tc>
                  <a:txBody>
                    <a:bodyPr/>
                    <a:lstStyle/>
                    <a:p>
                      <a:pPr algn="l" fontAlgn="b"/>
                      <a:r>
                        <a:rPr lang="en-US" sz="9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90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900" b="1"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vMerge="1">
                  <a:txBody>
                    <a:bodyPr/>
                    <a:lstStyle/>
                    <a:p>
                      <a:endParaRPr lang="en-GB"/>
                    </a:p>
                  </a:txBody>
                  <a:tcPr/>
                </a:tc>
                <a:tc>
                  <a:txBody>
                    <a:bodyPr/>
                    <a:lstStyle/>
                    <a:p>
                      <a:pPr algn="l" fontAlgn="b"/>
                      <a:r>
                        <a:rPr lang="en-US" sz="90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900" b="1" i="0" u="none" strike="noStrike">
                          <a:solidFill>
                            <a:srgbClr val="000000"/>
                          </a:solidFill>
                          <a:effectLst/>
                          <a:latin typeface="Calibri" panose="020F0502020204030204" pitchFamily="34" charset="0"/>
                        </a:rPr>
                        <a:t>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900" b="1"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157356753"/>
                  </a:ext>
                </a:extLst>
              </a:tr>
            </a:tbl>
          </a:graphicData>
        </a:graphic>
      </p:graphicFrame>
      <p:graphicFrame>
        <p:nvGraphicFramePr>
          <p:cNvPr id="6" name="Table 5">
            <a:extLst>
              <a:ext uri="{FF2B5EF4-FFF2-40B4-BE49-F238E27FC236}">
                <a16:creationId xmlns:a16="http://schemas.microsoft.com/office/drawing/2014/main" id="{143E4299-6CC9-4429-8207-8892150CCB85}"/>
              </a:ext>
            </a:extLst>
          </p:cNvPr>
          <p:cNvGraphicFramePr>
            <a:graphicFrameLocks noGrp="1"/>
          </p:cNvGraphicFramePr>
          <p:nvPr>
            <p:extLst>
              <p:ext uri="{D42A27DB-BD31-4B8C-83A1-F6EECF244321}">
                <p14:modId xmlns:p14="http://schemas.microsoft.com/office/powerpoint/2010/main" val="2757363990"/>
              </p:ext>
            </p:extLst>
          </p:nvPr>
        </p:nvGraphicFramePr>
        <p:xfrm>
          <a:off x="8936038" y="4991773"/>
          <a:ext cx="2743200" cy="736600"/>
        </p:xfrm>
        <a:graphic>
          <a:graphicData uri="http://schemas.openxmlformats.org/drawingml/2006/table">
            <a:tbl>
              <a:tblPr/>
              <a:tblGrid>
                <a:gridCol w="1701800">
                  <a:extLst>
                    <a:ext uri="{9D8B030D-6E8A-4147-A177-3AD203B41FA5}">
                      <a16:colId xmlns:a16="http://schemas.microsoft.com/office/drawing/2014/main" val="3427336915"/>
                    </a:ext>
                  </a:extLst>
                </a:gridCol>
                <a:gridCol w="1041400">
                  <a:extLst>
                    <a:ext uri="{9D8B030D-6E8A-4147-A177-3AD203B41FA5}">
                      <a16:colId xmlns:a16="http://schemas.microsoft.com/office/drawing/2014/main" val="176545194"/>
                    </a:ext>
                  </a:extLst>
                </a:gridCol>
              </a:tblGrid>
              <a:tr h="184150">
                <a:tc>
                  <a:txBody>
                    <a:bodyPr/>
                    <a:lstStyle/>
                    <a:p>
                      <a:pPr algn="l" fontAlgn="b"/>
                      <a:r>
                        <a:rPr lang="en-US" sz="1100" b="1" i="0" u="none" strike="noStrike">
                          <a:solidFill>
                            <a:srgbClr val="000000"/>
                          </a:solidFill>
                          <a:effectLst/>
                          <a:latin typeface="Calibri" panose="020F0502020204030204" pitchFamily="34" charset="0"/>
                        </a:rPr>
                        <a:t>Process Specific Parameters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48566"/>
                  </a:ext>
                </a:extLst>
              </a:tr>
              <a:tr h="184150">
                <a:tc>
                  <a:txBody>
                    <a:bodyPr/>
                    <a:lstStyle/>
                    <a:p>
                      <a:pPr algn="l" fontAlgn="b"/>
                      <a:r>
                        <a:rPr lang="en-US" sz="1100" b="1" i="0" u="none" strike="noStrike">
                          <a:solidFill>
                            <a:srgbClr val="000000"/>
                          </a:solidFill>
                          <a:effectLst/>
                          <a:latin typeface="Calibri" panose="020F0502020204030204" pitchFamily="34" charset="0"/>
                        </a:rPr>
                        <a:t>Overwritting parameters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34528"/>
                  </a:ext>
                </a:extLst>
              </a:tr>
              <a:tr h="184150">
                <a:tc>
                  <a:txBody>
                    <a:bodyPr/>
                    <a:lstStyle/>
                    <a:p>
                      <a:pPr algn="l" fontAlgn="b"/>
                      <a:r>
                        <a:rPr lang="en-US" sz="1100" b="1" i="0" u="none" strike="noStrike">
                          <a:solidFill>
                            <a:srgbClr val="000000"/>
                          </a:solidFill>
                          <a:effectLst/>
                          <a:latin typeface="Calibri" panose="020F0502020204030204" pitchFamily="34" charset="0"/>
                        </a:rPr>
                        <a:t>Overall Complexity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610207"/>
                  </a:ext>
                </a:extLst>
              </a:tr>
              <a:tr h="184150">
                <a:tc>
                  <a:txBody>
                    <a:bodyPr/>
                    <a:lstStyle/>
                    <a:p>
                      <a:pPr algn="l" fontAlgn="b"/>
                      <a:r>
                        <a:rPr lang="en-US" sz="1100" b="1" i="0" u="none" strike="noStrike">
                          <a:solidFill>
                            <a:srgbClr val="000000"/>
                          </a:solidFill>
                          <a:effectLst/>
                          <a:latin typeface="Calibri" panose="020F0502020204030204" pitchFamily="34" charset="0"/>
                        </a:rPr>
                        <a:t>Developer view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170388"/>
                  </a:ext>
                </a:extLst>
              </a:tr>
            </a:tbl>
          </a:graphicData>
        </a:graphic>
      </p:graphicFrame>
      <p:sp>
        <p:nvSpPr>
          <p:cNvPr id="7" name="TextBox 6">
            <a:extLst>
              <a:ext uri="{FF2B5EF4-FFF2-40B4-BE49-F238E27FC236}">
                <a16:creationId xmlns:a16="http://schemas.microsoft.com/office/drawing/2014/main" id="{614697CB-9AE1-4A0A-A127-6F1072F1CF3F}"/>
              </a:ext>
            </a:extLst>
          </p:cNvPr>
          <p:cNvSpPr txBox="1"/>
          <p:nvPr/>
        </p:nvSpPr>
        <p:spPr bwMode="auto">
          <a:xfrm>
            <a:off x="508000" y="4991773"/>
            <a:ext cx="7721600" cy="12642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t>Weight – Arbitrary values assigned for reference. The process specific parameters will be multiplied with the weights and the total will determine the complexity.</a:t>
            </a:r>
          </a:p>
          <a:p>
            <a:pPr defTabSz="357708">
              <a:lnSpc>
                <a:spcPct val="140000"/>
              </a:lnSpc>
              <a:buClr>
                <a:schemeClr val="accent2"/>
              </a:buClr>
              <a:buSzPct val="85000"/>
            </a:pPr>
            <a:endParaRPr lang="en-GB" sz="1200" dirty="0"/>
          </a:p>
          <a:p>
            <a:pPr defTabSz="357708">
              <a:lnSpc>
                <a:spcPct val="140000"/>
              </a:lnSpc>
              <a:buClr>
                <a:schemeClr val="accent2"/>
              </a:buClr>
              <a:buSzPct val="85000"/>
            </a:pPr>
            <a:r>
              <a:rPr lang="en-GB" sz="1200" dirty="0"/>
              <a:t>For process specific parameters &lt; 5 Simple, &lt; 10 Medium, others Complex</a:t>
            </a:r>
          </a:p>
          <a:p>
            <a:pPr defTabSz="357708">
              <a:lnSpc>
                <a:spcPct val="140000"/>
              </a:lnSpc>
              <a:buClr>
                <a:schemeClr val="accent2"/>
              </a:buClr>
              <a:buSzPct val="85000"/>
            </a:pPr>
            <a:r>
              <a:rPr lang="en-GB" sz="1200" dirty="0"/>
              <a:t>If there is an overriding parameter then the total value is irrelevant </a:t>
            </a:r>
          </a:p>
        </p:txBody>
      </p:sp>
    </p:spTree>
    <p:extLst>
      <p:ext uri="{BB962C8B-B14F-4D97-AF65-F5344CB8AC3E}">
        <p14:creationId xmlns:p14="http://schemas.microsoft.com/office/powerpoint/2010/main" val="29848978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The Complexity determination process (Short Term) </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sp>
        <p:nvSpPr>
          <p:cNvPr id="3" name="Oval 2">
            <a:extLst>
              <a:ext uri="{FF2B5EF4-FFF2-40B4-BE49-F238E27FC236}">
                <a16:creationId xmlns:a16="http://schemas.microsoft.com/office/drawing/2014/main" id="{3B30AFB2-A4A2-4289-88A1-25123AF3EF06}"/>
              </a:ext>
            </a:extLst>
          </p:cNvPr>
          <p:cNvSpPr/>
          <p:nvPr/>
        </p:nvSpPr>
        <p:spPr>
          <a:xfrm>
            <a:off x="680720" y="2271877"/>
            <a:ext cx="1859280" cy="467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Start</a:t>
            </a:r>
          </a:p>
        </p:txBody>
      </p:sp>
      <p:sp>
        <p:nvSpPr>
          <p:cNvPr id="9" name="Rectangle 8">
            <a:extLst>
              <a:ext uri="{FF2B5EF4-FFF2-40B4-BE49-F238E27FC236}">
                <a16:creationId xmlns:a16="http://schemas.microsoft.com/office/drawing/2014/main" id="{D6FB5040-9955-48EA-8108-9DBD278AAB59}"/>
              </a:ext>
            </a:extLst>
          </p:cNvPr>
          <p:cNvSpPr/>
          <p:nvPr/>
        </p:nvSpPr>
        <p:spPr>
          <a:xfrm>
            <a:off x="3190240" y="2169160"/>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LOB BA/CI fills the Complexity assessment form</a:t>
            </a:r>
          </a:p>
        </p:txBody>
      </p:sp>
      <p:sp>
        <p:nvSpPr>
          <p:cNvPr id="10" name="Rectangle 9">
            <a:extLst>
              <a:ext uri="{FF2B5EF4-FFF2-40B4-BE49-F238E27FC236}">
                <a16:creationId xmlns:a16="http://schemas.microsoft.com/office/drawing/2014/main" id="{26E7BB24-AC22-4125-A105-2463528707D6}"/>
              </a:ext>
            </a:extLst>
          </p:cNvPr>
          <p:cNvSpPr/>
          <p:nvPr/>
        </p:nvSpPr>
        <p:spPr>
          <a:xfrm>
            <a:off x="3190240" y="2164078"/>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LOB BA/CI fills the Complexity assessment form</a:t>
            </a:r>
          </a:p>
        </p:txBody>
      </p:sp>
      <p:sp>
        <p:nvSpPr>
          <p:cNvPr id="13" name="Diamond 12">
            <a:extLst>
              <a:ext uri="{FF2B5EF4-FFF2-40B4-BE49-F238E27FC236}">
                <a16:creationId xmlns:a16="http://schemas.microsoft.com/office/drawing/2014/main" id="{5B457CAF-E6BD-49D6-89A6-2DB6AF5E1226}"/>
              </a:ext>
            </a:extLst>
          </p:cNvPr>
          <p:cNvSpPr/>
          <p:nvPr/>
        </p:nvSpPr>
        <p:spPr>
          <a:xfrm>
            <a:off x="8176260" y="3970020"/>
            <a:ext cx="45720" cy="4572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5" name="Diamond 14">
            <a:extLst>
              <a:ext uri="{FF2B5EF4-FFF2-40B4-BE49-F238E27FC236}">
                <a16:creationId xmlns:a16="http://schemas.microsoft.com/office/drawing/2014/main" id="{B6C14D10-ADB4-4982-9F49-04BD37977135}"/>
              </a:ext>
            </a:extLst>
          </p:cNvPr>
          <p:cNvSpPr/>
          <p:nvPr/>
        </p:nvSpPr>
        <p:spPr>
          <a:xfrm>
            <a:off x="6558280" y="3220720"/>
            <a:ext cx="1818640" cy="124968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Senior developer review</a:t>
            </a:r>
          </a:p>
        </p:txBody>
      </p:sp>
      <p:sp>
        <p:nvSpPr>
          <p:cNvPr id="16" name="Rectangle 15">
            <a:extLst>
              <a:ext uri="{FF2B5EF4-FFF2-40B4-BE49-F238E27FC236}">
                <a16:creationId xmlns:a16="http://schemas.microsoft.com/office/drawing/2014/main" id="{6483CD85-67EB-45EF-A94D-891F96E57370}"/>
              </a:ext>
            </a:extLst>
          </p:cNvPr>
          <p:cNvSpPr/>
          <p:nvPr/>
        </p:nvSpPr>
        <p:spPr>
          <a:xfrm>
            <a:off x="4886960" y="4998720"/>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The Complexity is communicated</a:t>
            </a:r>
          </a:p>
        </p:txBody>
      </p:sp>
      <p:sp>
        <p:nvSpPr>
          <p:cNvPr id="17" name="Rectangle 16">
            <a:extLst>
              <a:ext uri="{FF2B5EF4-FFF2-40B4-BE49-F238E27FC236}">
                <a16:creationId xmlns:a16="http://schemas.microsoft.com/office/drawing/2014/main" id="{635BDAE0-D915-4D50-84F7-20665C51E31E}"/>
              </a:ext>
            </a:extLst>
          </p:cNvPr>
          <p:cNvSpPr/>
          <p:nvPr/>
        </p:nvSpPr>
        <p:spPr>
          <a:xfrm>
            <a:off x="9032241" y="3505200"/>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Review the process specific parameters and weightage. Update if required</a:t>
            </a:r>
          </a:p>
        </p:txBody>
      </p:sp>
      <p:cxnSp>
        <p:nvCxnSpPr>
          <p:cNvPr id="19" name="Connector: Elbow 18">
            <a:extLst>
              <a:ext uri="{FF2B5EF4-FFF2-40B4-BE49-F238E27FC236}">
                <a16:creationId xmlns:a16="http://schemas.microsoft.com/office/drawing/2014/main" id="{8C9EB28E-1E24-4031-A382-926F6FBB2C79}"/>
              </a:ext>
            </a:extLst>
          </p:cNvPr>
          <p:cNvCxnSpPr>
            <a:stCxn id="15" idx="1"/>
            <a:endCxn id="16" idx="0"/>
          </p:cNvCxnSpPr>
          <p:nvPr/>
        </p:nvCxnSpPr>
        <p:spPr>
          <a:xfrm rot="10800000" flipV="1">
            <a:off x="6177280" y="3845560"/>
            <a:ext cx="381000" cy="115316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035081-0A8D-41E3-B93A-94F48A39E2BC}"/>
              </a:ext>
            </a:extLst>
          </p:cNvPr>
          <p:cNvCxnSpPr>
            <a:stCxn id="15" idx="3"/>
            <a:endCxn id="17" idx="1"/>
          </p:cNvCxnSpPr>
          <p:nvPr/>
        </p:nvCxnSpPr>
        <p:spPr>
          <a:xfrm>
            <a:off x="8376920" y="3845560"/>
            <a:ext cx="65532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744063B-1679-4CFB-8237-607933A0B85D}"/>
              </a:ext>
            </a:extLst>
          </p:cNvPr>
          <p:cNvCxnSpPr>
            <a:cxnSpLocks/>
            <a:stCxn id="17" idx="2"/>
            <a:endCxn id="16" idx="3"/>
          </p:cNvCxnSpPr>
          <p:nvPr/>
        </p:nvCxnSpPr>
        <p:spPr>
          <a:xfrm rot="5400000">
            <a:off x="8318501" y="3335020"/>
            <a:ext cx="1153160" cy="285496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17C43C6-9136-41EC-A560-8161206B493E}"/>
              </a:ext>
            </a:extLst>
          </p:cNvPr>
          <p:cNvSpPr/>
          <p:nvPr/>
        </p:nvSpPr>
        <p:spPr>
          <a:xfrm>
            <a:off x="5247639" y="5974080"/>
            <a:ext cx="1859280" cy="467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End</a:t>
            </a:r>
          </a:p>
        </p:txBody>
      </p:sp>
      <p:cxnSp>
        <p:nvCxnSpPr>
          <p:cNvPr id="30" name="Straight Arrow Connector 29">
            <a:extLst>
              <a:ext uri="{FF2B5EF4-FFF2-40B4-BE49-F238E27FC236}">
                <a16:creationId xmlns:a16="http://schemas.microsoft.com/office/drawing/2014/main" id="{EF8CDE70-4BCE-4131-B9ED-75FCDF11DF6B}"/>
              </a:ext>
            </a:extLst>
          </p:cNvPr>
          <p:cNvCxnSpPr>
            <a:stCxn id="16" idx="2"/>
            <a:endCxn id="28" idx="0"/>
          </p:cNvCxnSpPr>
          <p:nvPr/>
        </p:nvCxnSpPr>
        <p:spPr>
          <a:xfrm flipH="1">
            <a:off x="6177279" y="5679440"/>
            <a:ext cx="1" cy="2946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73FB917-751D-4A9A-8A4A-BAEDCBFC5BC9}"/>
              </a:ext>
            </a:extLst>
          </p:cNvPr>
          <p:cNvCxnSpPr>
            <a:stCxn id="3" idx="6"/>
            <a:endCxn id="10" idx="1"/>
          </p:cNvCxnSpPr>
          <p:nvPr/>
        </p:nvCxnSpPr>
        <p:spPr>
          <a:xfrm flipV="1">
            <a:off x="2540000" y="2504438"/>
            <a:ext cx="650240" cy="11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D44ACDE-44B9-4085-8F53-65474F6D97D4}"/>
              </a:ext>
            </a:extLst>
          </p:cNvPr>
          <p:cNvSpPr txBox="1"/>
          <p:nvPr/>
        </p:nvSpPr>
        <p:spPr bwMode="auto">
          <a:xfrm>
            <a:off x="8376920" y="3579488"/>
            <a:ext cx="655321" cy="19178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000" dirty="0"/>
              <a:t>Disagree</a:t>
            </a:r>
          </a:p>
        </p:txBody>
      </p:sp>
      <p:sp>
        <p:nvSpPr>
          <p:cNvPr id="47" name="TextBox 46">
            <a:extLst>
              <a:ext uri="{FF2B5EF4-FFF2-40B4-BE49-F238E27FC236}">
                <a16:creationId xmlns:a16="http://schemas.microsoft.com/office/drawing/2014/main" id="{2DD4B9A2-3A22-4CAC-AFF2-D496C5E15869}"/>
              </a:ext>
            </a:extLst>
          </p:cNvPr>
          <p:cNvSpPr txBox="1"/>
          <p:nvPr/>
        </p:nvSpPr>
        <p:spPr bwMode="auto">
          <a:xfrm>
            <a:off x="5646419" y="4180838"/>
            <a:ext cx="655321" cy="19178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000" dirty="0"/>
              <a:t>Agree</a:t>
            </a:r>
          </a:p>
        </p:txBody>
      </p:sp>
      <p:cxnSp>
        <p:nvCxnSpPr>
          <p:cNvPr id="8" name="Connector: Elbow 7">
            <a:extLst>
              <a:ext uri="{FF2B5EF4-FFF2-40B4-BE49-F238E27FC236}">
                <a16:creationId xmlns:a16="http://schemas.microsoft.com/office/drawing/2014/main" id="{A01BB340-3266-41F9-93B5-C442680EE4B1}"/>
              </a:ext>
            </a:extLst>
          </p:cNvPr>
          <p:cNvCxnSpPr>
            <a:stCxn id="10" idx="3"/>
            <a:endCxn id="15" idx="0"/>
          </p:cNvCxnSpPr>
          <p:nvPr/>
        </p:nvCxnSpPr>
        <p:spPr>
          <a:xfrm>
            <a:off x="5770880" y="2504438"/>
            <a:ext cx="1696720" cy="71628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129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The Complexity determination process (Mid to Long Term) </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sp>
        <p:nvSpPr>
          <p:cNvPr id="3" name="Oval 2">
            <a:extLst>
              <a:ext uri="{FF2B5EF4-FFF2-40B4-BE49-F238E27FC236}">
                <a16:creationId xmlns:a16="http://schemas.microsoft.com/office/drawing/2014/main" id="{3B30AFB2-A4A2-4289-88A1-25123AF3EF06}"/>
              </a:ext>
            </a:extLst>
          </p:cNvPr>
          <p:cNvSpPr/>
          <p:nvPr/>
        </p:nvSpPr>
        <p:spPr>
          <a:xfrm>
            <a:off x="508000" y="1713077"/>
            <a:ext cx="1859280" cy="467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Start</a:t>
            </a:r>
          </a:p>
        </p:txBody>
      </p:sp>
      <p:sp>
        <p:nvSpPr>
          <p:cNvPr id="9" name="Rectangle 8">
            <a:extLst>
              <a:ext uri="{FF2B5EF4-FFF2-40B4-BE49-F238E27FC236}">
                <a16:creationId xmlns:a16="http://schemas.microsoft.com/office/drawing/2014/main" id="{D6FB5040-9955-48EA-8108-9DBD278AAB59}"/>
              </a:ext>
            </a:extLst>
          </p:cNvPr>
          <p:cNvSpPr/>
          <p:nvPr/>
        </p:nvSpPr>
        <p:spPr>
          <a:xfrm>
            <a:off x="3017520" y="1610360"/>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LOB BA/CI fills the Complexity assessment form</a:t>
            </a:r>
          </a:p>
        </p:txBody>
      </p:sp>
      <p:sp>
        <p:nvSpPr>
          <p:cNvPr id="10" name="Rectangle 9">
            <a:extLst>
              <a:ext uri="{FF2B5EF4-FFF2-40B4-BE49-F238E27FC236}">
                <a16:creationId xmlns:a16="http://schemas.microsoft.com/office/drawing/2014/main" id="{26E7BB24-AC22-4125-A105-2463528707D6}"/>
              </a:ext>
            </a:extLst>
          </p:cNvPr>
          <p:cNvSpPr/>
          <p:nvPr/>
        </p:nvSpPr>
        <p:spPr>
          <a:xfrm>
            <a:off x="3017520" y="1605278"/>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LOB BA/CI fills the Complexity assessment form</a:t>
            </a:r>
          </a:p>
        </p:txBody>
      </p:sp>
      <p:sp>
        <p:nvSpPr>
          <p:cNvPr id="13" name="Diamond 12">
            <a:extLst>
              <a:ext uri="{FF2B5EF4-FFF2-40B4-BE49-F238E27FC236}">
                <a16:creationId xmlns:a16="http://schemas.microsoft.com/office/drawing/2014/main" id="{5B457CAF-E6BD-49D6-89A6-2DB6AF5E1226}"/>
              </a:ext>
            </a:extLst>
          </p:cNvPr>
          <p:cNvSpPr/>
          <p:nvPr/>
        </p:nvSpPr>
        <p:spPr>
          <a:xfrm>
            <a:off x="8003540" y="3411220"/>
            <a:ext cx="45720" cy="4572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15" name="Diamond 14">
            <a:extLst>
              <a:ext uri="{FF2B5EF4-FFF2-40B4-BE49-F238E27FC236}">
                <a16:creationId xmlns:a16="http://schemas.microsoft.com/office/drawing/2014/main" id="{B6C14D10-ADB4-4982-9F49-04BD37977135}"/>
              </a:ext>
            </a:extLst>
          </p:cNvPr>
          <p:cNvSpPr/>
          <p:nvPr/>
        </p:nvSpPr>
        <p:spPr>
          <a:xfrm>
            <a:off x="6385560" y="2661920"/>
            <a:ext cx="1818640" cy="124968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Senior developer review</a:t>
            </a:r>
          </a:p>
        </p:txBody>
      </p:sp>
      <p:sp>
        <p:nvSpPr>
          <p:cNvPr id="16" name="Rectangle 15">
            <a:extLst>
              <a:ext uri="{FF2B5EF4-FFF2-40B4-BE49-F238E27FC236}">
                <a16:creationId xmlns:a16="http://schemas.microsoft.com/office/drawing/2014/main" id="{6483CD85-67EB-45EF-A94D-891F96E57370}"/>
              </a:ext>
            </a:extLst>
          </p:cNvPr>
          <p:cNvSpPr/>
          <p:nvPr/>
        </p:nvSpPr>
        <p:spPr>
          <a:xfrm>
            <a:off x="2794000" y="4706619"/>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The Complexity is communicated</a:t>
            </a:r>
          </a:p>
        </p:txBody>
      </p:sp>
      <p:sp>
        <p:nvSpPr>
          <p:cNvPr id="17" name="Rectangle 16">
            <a:extLst>
              <a:ext uri="{FF2B5EF4-FFF2-40B4-BE49-F238E27FC236}">
                <a16:creationId xmlns:a16="http://schemas.microsoft.com/office/drawing/2014/main" id="{635BDAE0-D915-4D50-84F7-20665C51E31E}"/>
              </a:ext>
            </a:extLst>
          </p:cNvPr>
          <p:cNvSpPr/>
          <p:nvPr/>
        </p:nvSpPr>
        <p:spPr>
          <a:xfrm>
            <a:off x="6004560" y="4196079"/>
            <a:ext cx="2580640" cy="680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Review the process specific parameters and push the Senior developer outcome to the Algo</a:t>
            </a:r>
          </a:p>
        </p:txBody>
      </p:sp>
      <p:cxnSp>
        <p:nvCxnSpPr>
          <p:cNvPr id="19" name="Connector: Elbow 18">
            <a:extLst>
              <a:ext uri="{FF2B5EF4-FFF2-40B4-BE49-F238E27FC236}">
                <a16:creationId xmlns:a16="http://schemas.microsoft.com/office/drawing/2014/main" id="{8C9EB28E-1E24-4031-A382-926F6FBB2C79}"/>
              </a:ext>
            </a:extLst>
          </p:cNvPr>
          <p:cNvCxnSpPr>
            <a:stCxn id="15" idx="1"/>
            <a:endCxn id="16" idx="0"/>
          </p:cNvCxnSpPr>
          <p:nvPr/>
        </p:nvCxnSpPr>
        <p:spPr>
          <a:xfrm rot="10800000" flipV="1">
            <a:off x="4084320" y="3286759"/>
            <a:ext cx="2301240" cy="14198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744063B-1679-4CFB-8237-607933A0B85D}"/>
              </a:ext>
            </a:extLst>
          </p:cNvPr>
          <p:cNvCxnSpPr>
            <a:cxnSpLocks/>
            <a:stCxn id="17" idx="2"/>
            <a:endCxn id="16" idx="3"/>
          </p:cNvCxnSpPr>
          <p:nvPr/>
        </p:nvCxnSpPr>
        <p:spPr>
          <a:xfrm rot="5400000">
            <a:off x="6249670" y="4001769"/>
            <a:ext cx="170180" cy="192024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17C43C6-9136-41EC-A560-8161206B493E}"/>
              </a:ext>
            </a:extLst>
          </p:cNvPr>
          <p:cNvSpPr/>
          <p:nvPr/>
        </p:nvSpPr>
        <p:spPr>
          <a:xfrm>
            <a:off x="3154679" y="5512560"/>
            <a:ext cx="1859280" cy="467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End</a:t>
            </a:r>
          </a:p>
        </p:txBody>
      </p:sp>
      <p:cxnSp>
        <p:nvCxnSpPr>
          <p:cNvPr id="30" name="Straight Arrow Connector 29">
            <a:extLst>
              <a:ext uri="{FF2B5EF4-FFF2-40B4-BE49-F238E27FC236}">
                <a16:creationId xmlns:a16="http://schemas.microsoft.com/office/drawing/2014/main" id="{EF8CDE70-4BCE-4131-B9ED-75FCDF11DF6B}"/>
              </a:ext>
            </a:extLst>
          </p:cNvPr>
          <p:cNvCxnSpPr>
            <a:stCxn id="16" idx="2"/>
            <a:endCxn id="28" idx="0"/>
          </p:cNvCxnSpPr>
          <p:nvPr/>
        </p:nvCxnSpPr>
        <p:spPr>
          <a:xfrm flipH="1">
            <a:off x="4084319" y="5387339"/>
            <a:ext cx="1" cy="125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73FB917-751D-4A9A-8A4A-BAEDCBFC5BC9}"/>
              </a:ext>
            </a:extLst>
          </p:cNvPr>
          <p:cNvCxnSpPr>
            <a:stCxn id="3" idx="6"/>
            <a:endCxn id="10" idx="1"/>
          </p:cNvCxnSpPr>
          <p:nvPr/>
        </p:nvCxnSpPr>
        <p:spPr>
          <a:xfrm flipV="1">
            <a:off x="2367280" y="1945638"/>
            <a:ext cx="650240" cy="11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25440C0-F2C3-4490-AEA1-66DED68FA04A}"/>
              </a:ext>
            </a:extLst>
          </p:cNvPr>
          <p:cNvCxnSpPr>
            <a:cxnSpLocks/>
            <a:stCxn id="10" idx="3"/>
            <a:endCxn id="54" idx="1"/>
          </p:cNvCxnSpPr>
          <p:nvPr/>
        </p:nvCxnSpPr>
        <p:spPr>
          <a:xfrm flipV="1">
            <a:off x="5598160" y="1942791"/>
            <a:ext cx="3642361" cy="2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C31746C-8881-4AD7-88DB-9ED3845A5B86}"/>
              </a:ext>
            </a:extLst>
          </p:cNvPr>
          <p:cNvCxnSpPr>
            <a:cxnSpLocks/>
            <a:stCxn id="54" idx="2"/>
          </p:cNvCxnSpPr>
          <p:nvPr/>
        </p:nvCxnSpPr>
        <p:spPr>
          <a:xfrm rot="5400000">
            <a:off x="8865717" y="1621637"/>
            <a:ext cx="1003610" cy="232663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813C96-EFB3-4E1E-B6D1-0B4241854C4C}"/>
              </a:ext>
            </a:extLst>
          </p:cNvPr>
          <p:cNvCxnSpPr>
            <a:cxnSpLocks/>
            <a:endCxn id="17" idx="0"/>
          </p:cNvCxnSpPr>
          <p:nvPr/>
        </p:nvCxnSpPr>
        <p:spPr>
          <a:xfrm>
            <a:off x="7294880" y="3911600"/>
            <a:ext cx="0" cy="2844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1E71E87-FA0F-4699-9604-4382F3AE0F22}"/>
              </a:ext>
            </a:extLst>
          </p:cNvPr>
          <p:cNvSpPr/>
          <p:nvPr/>
        </p:nvSpPr>
        <p:spPr>
          <a:xfrm>
            <a:off x="9240521" y="1602431"/>
            <a:ext cx="2580640" cy="68072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Run unsupervised algorithm to decide the complexity</a:t>
            </a:r>
          </a:p>
        </p:txBody>
      </p:sp>
      <p:sp>
        <p:nvSpPr>
          <p:cNvPr id="56" name="TextBox 55">
            <a:extLst>
              <a:ext uri="{FF2B5EF4-FFF2-40B4-BE49-F238E27FC236}">
                <a16:creationId xmlns:a16="http://schemas.microsoft.com/office/drawing/2014/main" id="{49508F47-21E6-4CB7-9648-745A7E740286}"/>
              </a:ext>
            </a:extLst>
          </p:cNvPr>
          <p:cNvSpPr txBox="1"/>
          <p:nvPr/>
        </p:nvSpPr>
        <p:spPr bwMode="auto">
          <a:xfrm>
            <a:off x="7348218" y="3930007"/>
            <a:ext cx="655321" cy="19178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000" dirty="0"/>
              <a:t>Disagree</a:t>
            </a:r>
          </a:p>
        </p:txBody>
      </p:sp>
      <p:sp>
        <p:nvSpPr>
          <p:cNvPr id="57" name="TextBox 56">
            <a:extLst>
              <a:ext uri="{FF2B5EF4-FFF2-40B4-BE49-F238E27FC236}">
                <a16:creationId xmlns:a16="http://schemas.microsoft.com/office/drawing/2014/main" id="{0E98860E-84AE-4FD7-995F-425EAA68E031}"/>
              </a:ext>
            </a:extLst>
          </p:cNvPr>
          <p:cNvSpPr txBox="1"/>
          <p:nvPr/>
        </p:nvSpPr>
        <p:spPr bwMode="auto">
          <a:xfrm>
            <a:off x="5158739" y="3291841"/>
            <a:ext cx="655321" cy="19178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000" dirty="0"/>
              <a:t>Agree</a:t>
            </a:r>
          </a:p>
        </p:txBody>
      </p:sp>
    </p:spTree>
    <p:extLst>
      <p:ext uri="{BB962C8B-B14F-4D97-AF65-F5344CB8AC3E}">
        <p14:creationId xmlns:p14="http://schemas.microsoft.com/office/powerpoint/2010/main" val="987750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Glossary (Process Specific Parameters)</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graphicFrame>
        <p:nvGraphicFramePr>
          <p:cNvPr id="3" name="Table 6">
            <a:extLst>
              <a:ext uri="{FF2B5EF4-FFF2-40B4-BE49-F238E27FC236}">
                <a16:creationId xmlns:a16="http://schemas.microsoft.com/office/drawing/2014/main" id="{24120FBA-6428-435B-8DB0-7E45EBE62900}"/>
              </a:ext>
            </a:extLst>
          </p:cNvPr>
          <p:cNvGraphicFramePr>
            <a:graphicFrameLocks noGrp="1"/>
          </p:cNvGraphicFramePr>
          <p:nvPr>
            <p:extLst>
              <p:ext uri="{D42A27DB-BD31-4B8C-83A1-F6EECF244321}">
                <p14:modId xmlns:p14="http://schemas.microsoft.com/office/powerpoint/2010/main" val="3232481615"/>
              </p:ext>
            </p:extLst>
          </p:nvPr>
        </p:nvGraphicFramePr>
        <p:xfrm>
          <a:off x="507999" y="1151914"/>
          <a:ext cx="11171238" cy="4872346"/>
        </p:xfrm>
        <a:graphic>
          <a:graphicData uri="http://schemas.openxmlformats.org/drawingml/2006/table">
            <a:tbl>
              <a:tblPr firstRow="1" bandRow="1">
                <a:tableStyleId>{5C22544A-7EE6-4342-B048-85BDC9FD1C3A}</a:tableStyleId>
              </a:tblPr>
              <a:tblGrid>
                <a:gridCol w="3129281">
                  <a:extLst>
                    <a:ext uri="{9D8B030D-6E8A-4147-A177-3AD203B41FA5}">
                      <a16:colId xmlns:a16="http://schemas.microsoft.com/office/drawing/2014/main" val="75346192"/>
                    </a:ext>
                  </a:extLst>
                </a:gridCol>
                <a:gridCol w="8041957">
                  <a:extLst>
                    <a:ext uri="{9D8B030D-6E8A-4147-A177-3AD203B41FA5}">
                      <a16:colId xmlns:a16="http://schemas.microsoft.com/office/drawing/2014/main" val="398103247"/>
                    </a:ext>
                  </a:extLst>
                </a:gridCol>
              </a:tblGrid>
              <a:tr h="298581">
                <a:tc>
                  <a:txBody>
                    <a:bodyPr/>
                    <a:lstStyle/>
                    <a:p>
                      <a:r>
                        <a:rPr lang="en-GB" sz="1200" dirty="0"/>
                        <a:t>Parameter</a:t>
                      </a:r>
                    </a:p>
                  </a:txBody>
                  <a:tcPr/>
                </a:tc>
                <a:tc>
                  <a:txBody>
                    <a:bodyPr/>
                    <a:lstStyle/>
                    <a:p>
                      <a:r>
                        <a:rPr lang="en-GB" sz="1200" dirty="0"/>
                        <a:t>Guidance</a:t>
                      </a:r>
                    </a:p>
                  </a:txBody>
                  <a:tcPr/>
                </a:tc>
                <a:extLst>
                  <a:ext uri="{0D108BD9-81ED-4DB2-BD59-A6C34878D82A}">
                    <a16:rowId xmlns:a16="http://schemas.microsoft.com/office/drawing/2014/main" val="147435542"/>
                  </a:ext>
                </a:extLst>
              </a:tr>
              <a:tr h="5307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Number of GUI screens to be traversed</a:t>
                      </a:r>
                    </a:p>
                    <a:p>
                      <a:endParaRPr lang="en-GB" sz="1200" dirty="0"/>
                    </a:p>
                  </a:txBody>
                  <a:tcPr/>
                </a:tc>
                <a:tc>
                  <a:txBody>
                    <a:bodyPr/>
                    <a:lstStyle/>
                    <a:p>
                      <a:r>
                        <a:rPr lang="en-GB" sz="1200" dirty="0"/>
                        <a:t>An approximate number of independent screens traversed by the process SME while manual execution. Traversing a screen more than one in a process will not add to the total count.</a:t>
                      </a:r>
                    </a:p>
                  </a:txBody>
                  <a:tcPr/>
                </a:tc>
                <a:extLst>
                  <a:ext uri="{0D108BD9-81ED-4DB2-BD59-A6C34878D82A}">
                    <a16:rowId xmlns:a16="http://schemas.microsoft.com/office/drawing/2014/main" val="2190537418"/>
                  </a:ext>
                </a:extLst>
              </a:tr>
              <a:tr h="530705">
                <a:tc>
                  <a:txBody>
                    <a:bodyPr/>
                    <a:lstStyle/>
                    <a:p>
                      <a:r>
                        <a:rPr lang="en-GB" sz="1200" dirty="0"/>
                        <a:t>Number of manual steps (Click, Read, Write)</a:t>
                      </a:r>
                    </a:p>
                  </a:txBody>
                  <a:tcPr/>
                </a:tc>
                <a:tc>
                  <a:txBody>
                    <a:bodyPr/>
                    <a:lstStyle/>
                    <a:p>
                      <a:r>
                        <a:rPr lang="en-GB" sz="1200" dirty="0"/>
                        <a:t>An approximate number of read, write and click activity done manually by the process SME to process each transaction.</a:t>
                      </a:r>
                    </a:p>
                  </a:txBody>
                  <a:tcPr/>
                </a:tc>
                <a:extLst>
                  <a:ext uri="{0D108BD9-81ED-4DB2-BD59-A6C34878D82A}">
                    <a16:rowId xmlns:a16="http://schemas.microsoft.com/office/drawing/2014/main" val="338209028"/>
                  </a:ext>
                </a:extLst>
              </a:tr>
              <a:tr h="530705">
                <a:tc>
                  <a:txBody>
                    <a:bodyPr/>
                    <a:lstStyle/>
                    <a:p>
                      <a:r>
                        <a:rPr lang="en-GB" sz="1200" dirty="0"/>
                        <a:t>Time taken for each transaction in minutes</a:t>
                      </a:r>
                    </a:p>
                  </a:txBody>
                  <a:tcPr/>
                </a:tc>
                <a:tc>
                  <a:txBody>
                    <a:bodyPr/>
                    <a:lstStyle/>
                    <a:p>
                      <a:r>
                        <a:rPr lang="en-GB" sz="1200" dirty="0"/>
                        <a:t>An approximate manual time in minutes for one transaction to be processed. Example, in a process of creating multiple POs record the time taken to create one PO. If the process does not process transactions then enter the value of end to end manual activity.</a:t>
                      </a:r>
                    </a:p>
                  </a:txBody>
                  <a:tcPr/>
                </a:tc>
                <a:extLst>
                  <a:ext uri="{0D108BD9-81ED-4DB2-BD59-A6C34878D82A}">
                    <a16:rowId xmlns:a16="http://schemas.microsoft.com/office/drawing/2014/main" val="1710210246"/>
                  </a:ext>
                </a:extLst>
              </a:tr>
              <a:tr h="530705">
                <a:tc>
                  <a:txBody>
                    <a:bodyPr/>
                    <a:lstStyle/>
                    <a:p>
                      <a:r>
                        <a:rPr lang="en-GB" sz="1200" dirty="0"/>
                        <a:t>Expected volume of transaction per run</a:t>
                      </a:r>
                    </a:p>
                  </a:txBody>
                  <a:tcPr/>
                </a:tc>
                <a:tc>
                  <a:txBody>
                    <a:bodyPr/>
                    <a:lstStyle/>
                    <a:p>
                      <a:r>
                        <a:rPr lang="en-GB" sz="1200" dirty="0"/>
                        <a:t>If the manual activity is performed daily then provide an average volume of transactions by dividing it with the number of process runs expected in a day. If the manual activity is performed randomly, weekly or monthly etc. then provide the expected volume processed in one run. Keep the values on the higher side.</a:t>
                      </a:r>
                    </a:p>
                  </a:txBody>
                  <a:tcPr/>
                </a:tc>
                <a:extLst>
                  <a:ext uri="{0D108BD9-81ED-4DB2-BD59-A6C34878D82A}">
                    <a16:rowId xmlns:a16="http://schemas.microsoft.com/office/drawing/2014/main" val="1996864080"/>
                  </a:ext>
                </a:extLst>
              </a:tr>
              <a:tr h="530705">
                <a:tc>
                  <a:txBody>
                    <a:bodyPr/>
                    <a:lstStyle/>
                    <a:p>
                      <a:r>
                        <a:rPr lang="en-GB" sz="1200" dirty="0"/>
                        <a:t>Expected FTE workload</a:t>
                      </a:r>
                    </a:p>
                  </a:txBody>
                  <a:tcPr/>
                </a:tc>
                <a:tc>
                  <a:txBody>
                    <a:bodyPr/>
                    <a:lstStyle/>
                    <a:p>
                      <a:r>
                        <a:rPr lang="en-GB" sz="1200" dirty="0"/>
                        <a:t>Simply mention the number of FTE expected to be saved by automating this process. Please note that FTE value of 4 or above will make this an overriding parameter and the process will be marked as “Complex”</a:t>
                      </a:r>
                    </a:p>
                  </a:txBody>
                  <a:tcPr/>
                </a:tc>
                <a:extLst>
                  <a:ext uri="{0D108BD9-81ED-4DB2-BD59-A6C34878D82A}">
                    <a16:rowId xmlns:a16="http://schemas.microsoft.com/office/drawing/2014/main" val="2901499060"/>
                  </a:ext>
                </a:extLst>
              </a:tr>
              <a:tr h="530705">
                <a:tc>
                  <a:txBody>
                    <a:bodyPr/>
                    <a:lstStyle/>
                    <a:p>
                      <a:r>
                        <a:rPr lang="en-US" sz="1200" dirty="0"/>
                        <a:t>Number of known business workflows</a:t>
                      </a:r>
                    </a:p>
                  </a:txBody>
                  <a:tcPr/>
                </a:tc>
                <a:tc>
                  <a:txBody>
                    <a:bodyPr/>
                    <a:lstStyle/>
                    <a:p>
                      <a:r>
                        <a:rPr lang="en-US" sz="1200" dirty="0"/>
                        <a:t>An approximate number of Decision points that deviates from the main flow of the process with a different end state. This end state is NOT a business exception state but a different outcome. Example, if x = 1 create order else create quotation. If file = A, download from CRM and if File = B download from SAP</a:t>
                      </a:r>
                      <a:endParaRPr lang="en-GB" sz="1200" dirty="0"/>
                    </a:p>
                  </a:txBody>
                  <a:tcPr/>
                </a:tc>
                <a:extLst>
                  <a:ext uri="{0D108BD9-81ED-4DB2-BD59-A6C34878D82A}">
                    <a16:rowId xmlns:a16="http://schemas.microsoft.com/office/drawing/2014/main" val="3420574224"/>
                  </a:ext>
                </a:extLst>
              </a:tr>
              <a:tr h="530705">
                <a:tc>
                  <a:txBody>
                    <a:bodyPr/>
                    <a:lstStyle/>
                    <a:p>
                      <a:r>
                        <a:rPr lang="en-US" sz="1200" dirty="0"/>
                        <a:t>Number of known business exceptions</a:t>
                      </a:r>
                    </a:p>
                  </a:txBody>
                  <a:tcPr/>
                </a:tc>
                <a:tc>
                  <a:txBody>
                    <a:bodyPr/>
                    <a:lstStyle/>
                    <a:p>
                      <a:r>
                        <a:rPr lang="en-US" sz="1200" dirty="0"/>
                        <a:t>An approximate number of Exceptions that are business or data driven that stops the process. The process may complete but without any outcome. Example – File not present, Date format incorrect.</a:t>
                      </a:r>
                      <a:endParaRPr lang="en-GB" sz="1200" dirty="0"/>
                    </a:p>
                  </a:txBody>
                  <a:tcPr/>
                </a:tc>
                <a:extLst>
                  <a:ext uri="{0D108BD9-81ED-4DB2-BD59-A6C34878D82A}">
                    <a16:rowId xmlns:a16="http://schemas.microsoft.com/office/drawing/2014/main" val="3645794674"/>
                  </a:ext>
                </a:extLst>
              </a:tr>
              <a:tr h="530705">
                <a:tc>
                  <a:txBody>
                    <a:bodyPr/>
                    <a:lstStyle/>
                    <a:p>
                      <a:r>
                        <a:rPr lang="en-US" sz="1200" dirty="0"/>
                        <a:t>End to End SLA (0 if there is no strict SLA, 1 if there is SLA)</a:t>
                      </a:r>
                    </a:p>
                  </a:txBody>
                  <a:tcPr/>
                </a:tc>
                <a:tc>
                  <a:txBody>
                    <a:bodyPr/>
                    <a:lstStyle/>
                    <a:p>
                      <a:r>
                        <a:rPr lang="en-GB" sz="1200" dirty="0"/>
                        <a:t>If the expectation is that the process should pick up the requested items within a short period of time and complete the process within a defined amount of time then mark it as 1.</a:t>
                      </a:r>
                    </a:p>
                  </a:txBody>
                  <a:tcPr/>
                </a:tc>
                <a:extLst>
                  <a:ext uri="{0D108BD9-81ED-4DB2-BD59-A6C34878D82A}">
                    <a16:rowId xmlns:a16="http://schemas.microsoft.com/office/drawing/2014/main" val="1259144619"/>
                  </a:ext>
                </a:extLst>
              </a:tr>
            </a:tbl>
          </a:graphicData>
        </a:graphic>
      </p:graphicFrame>
    </p:spTree>
    <p:extLst>
      <p:ext uri="{BB962C8B-B14F-4D97-AF65-F5344CB8AC3E}">
        <p14:creationId xmlns:p14="http://schemas.microsoft.com/office/powerpoint/2010/main" val="28544292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Glossary (Overriding parameters)</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graphicFrame>
        <p:nvGraphicFramePr>
          <p:cNvPr id="3" name="Table 6">
            <a:extLst>
              <a:ext uri="{FF2B5EF4-FFF2-40B4-BE49-F238E27FC236}">
                <a16:creationId xmlns:a16="http://schemas.microsoft.com/office/drawing/2014/main" id="{24120FBA-6428-435B-8DB0-7E45EBE62900}"/>
              </a:ext>
            </a:extLst>
          </p:cNvPr>
          <p:cNvGraphicFramePr>
            <a:graphicFrameLocks noGrp="1"/>
          </p:cNvGraphicFramePr>
          <p:nvPr>
            <p:extLst>
              <p:ext uri="{D42A27DB-BD31-4B8C-83A1-F6EECF244321}">
                <p14:modId xmlns:p14="http://schemas.microsoft.com/office/powerpoint/2010/main" val="2662017655"/>
              </p:ext>
            </p:extLst>
          </p:nvPr>
        </p:nvGraphicFramePr>
        <p:xfrm>
          <a:off x="507999" y="1151914"/>
          <a:ext cx="11171238" cy="2640151"/>
        </p:xfrm>
        <a:graphic>
          <a:graphicData uri="http://schemas.openxmlformats.org/drawingml/2006/table">
            <a:tbl>
              <a:tblPr firstRow="1" bandRow="1">
                <a:tableStyleId>{5C22544A-7EE6-4342-B048-85BDC9FD1C3A}</a:tableStyleId>
              </a:tblPr>
              <a:tblGrid>
                <a:gridCol w="3129281">
                  <a:extLst>
                    <a:ext uri="{9D8B030D-6E8A-4147-A177-3AD203B41FA5}">
                      <a16:colId xmlns:a16="http://schemas.microsoft.com/office/drawing/2014/main" val="75346192"/>
                    </a:ext>
                  </a:extLst>
                </a:gridCol>
                <a:gridCol w="8041957">
                  <a:extLst>
                    <a:ext uri="{9D8B030D-6E8A-4147-A177-3AD203B41FA5}">
                      <a16:colId xmlns:a16="http://schemas.microsoft.com/office/drawing/2014/main" val="398103247"/>
                    </a:ext>
                  </a:extLst>
                </a:gridCol>
              </a:tblGrid>
              <a:tr h="298581">
                <a:tc>
                  <a:txBody>
                    <a:bodyPr/>
                    <a:lstStyle/>
                    <a:p>
                      <a:r>
                        <a:rPr lang="en-GB" sz="1200" dirty="0"/>
                        <a:t>Parameter</a:t>
                      </a:r>
                    </a:p>
                  </a:txBody>
                  <a:tcPr/>
                </a:tc>
                <a:tc>
                  <a:txBody>
                    <a:bodyPr/>
                    <a:lstStyle/>
                    <a:p>
                      <a:r>
                        <a:rPr lang="en-GB" sz="1200" dirty="0"/>
                        <a:t>Guidance</a:t>
                      </a:r>
                    </a:p>
                  </a:txBody>
                  <a:tcPr/>
                </a:tc>
                <a:extLst>
                  <a:ext uri="{0D108BD9-81ED-4DB2-BD59-A6C34878D82A}">
                    <a16:rowId xmlns:a16="http://schemas.microsoft.com/office/drawing/2014/main" val="147435542"/>
                  </a:ext>
                </a:extLst>
              </a:tr>
              <a:tr h="5307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Application in Exception List (Complex Application*) - if yes = 1, else=  0 </a:t>
                      </a:r>
                    </a:p>
                    <a:p>
                      <a:endParaRPr lang="en-GB" sz="1200" dirty="0"/>
                    </a:p>
                  </a:txBody>
                  <a:tcPr/>
                </a:tc>
                <a:tc>
                  <a:txBody>
                    <a:bodyPr/>
                    <a:lstStyle/>
                    <a:p>
                      <a:r>
                        <a:rPr lang="en-GB" sz="1200" dirty="0"/>
                        <a:t>CoE will maintain an exception list based on the inputs from all the developers and business. If an application from the exception list is to be automated, the process will be marked as “Complex”</a:t>
                      </a:r>
                    </a:p>
                  </a:txBody>
                  <a:tcPr/>
                </a:tc>
                <a:extLst>
                  <a:ext uri="{0D108BD9-81ED-4DB2-BD59-A6C34878D82A}">
                    <a16:rowId xmlns:a16="http://schemas.microsoft.com/office/drawing/2014/main" val="2190537418"/>
                  </a:ext>
                </a:extLst>
              </a:tr>
              <a:tr h="530705">
                <a:tc>
                  <a:txBody>
                    <a:bodyPr/>
                    <a:lstStyle/>
                    <a:p>
                      <a:r>
                        <a:rPr lang="en-US" sz="1200" dirty="0"/>
                        <a:t>Type of Target Application Access (Direct = 0/Remote = 1)</a:t>
                      </a:r>
                    </a:p>
                    <a:p>
                      <a:endParaRPr lang="en-GB" sz="1200" dirty="0"/>
                    </a:p>
                  </a:txBody>
                  <a:tcPr/>
                </a:tc>
                <a:tc>
                  <a:txBody>
                    <a:bodyPr/>
                    <a:lstStyle/>
                    <a:p>
                      <a:r>
                        <a:rPr lang="en-GB" sz="1200" dirty="0"/>
                        <a:t>If the access to the target application is through remote desktop or Citrix, then the process will be marked as “Complex”</a:t>
                      </a:r>
                    </a:p>
                  </a:txBody>
                  <a:tcPr/>
                </a:tc>
                <a:extLst>
                  <a:ext uri="{0D108BD9-81ED-4DB2-BD59-A6C34878D82A}">
                    <a16:rowId xmlns:a16="http://schemas.microsoft.com/office/drawing/2014/main" val="338209028"/>
                  </a:ext>
                </a:extLst>
              </a:tr>
              <a:tr h="530705">
                <a:tc>
                  <a:txBody>
                    <a:bodyPr/>
                    <a:lstStyle/>
                    <a:p>
                      <a:r>
                        <a:rPr lang="en-US" sz="1200" dirty="0"/>
                        <a:t>Require NLP, ML, </a:t>
                      </a:r>
                      <a:r>
                        <a:rPr lang="en-US" sz="1200" dirty="0" err="1"/>
                        <a:t>iOCR</a:t>
                      </a:r>
                      <a:r>
                        <a:rPr lang="en-US" sz="1200" dirty="0"/>
                        <a:t>, Interact and other integration with RPA (No = 0, Yes = 1)</a:t>
                      </a:r>
                    </a:p>
                  </a:txBody>
                  <a:tcPr/>
                </a:tc>
                <a:tc>
                  <a:txBody>
                    <a:bodyPr/>
                    <a:lstStyle/>
                    <a:p>
                      <a:r>
                        <a:rPr lang="en-GB" sz="1200" dirty="0"/>
                        <a:t>If the process is not pure RPA and it needs interaction with the third party then the process will be marked as “Complex”</a:t>
                      </a:r>
                    </a:p>
                  </a:txBody>
                  <a:tcPr/>
                </a:tc>
                <a:extLst>
                  <a:ext uri="{0D108BD9-81ED-4DB2-BD59-A6C34878D82A}">
                    <a16:rowId xmlns:a16="http://schemas.microsoft.com/office/drawing/2014/main" val="1710210246"/>
                  </a:ext>
                </a:extLst>
              </a:tr>
              <a:tr h="530705">
                <a:tc>
                  <a:txBody>
                    <a:bodyPr/>
                    <a:lstStyle/>
                    <a:p>
                      <a:r>
                        <a:rPr lang="en-US" sz="1200" dirty="0"/>
                        <a:t>Scripting required to support automation</a:t>
                      </a:r>
                    </a:p>
                  </a:txBody>
                  <a:tcPr/>
                </a:tc>
                <a:tc>
                  <a:txBody>
                    <a:bodyPr/>
                    <a:lstStyle/>
                    <a:p>
                      <a:r>
                        <a:rPr lang="en-GB" sz="1200" dirty="0"/>
                        <a:t>If global level scripts are required to support excel operations, Extensive use of Java scripting or power shell (including any other scripting) required then the process will be marked as “Complex”</a:t>
                      </a:r>
                    </a:p>
                  </a:txBody>
                  <a:tcPr/>
                </a:tc>
                <a:extLst>
                  <a:ext uri="{0D108BD9-81ED-4DB2-BD59-A6C34878D82A}">
                    <a16:rowId xmlns:a16="http://schemas.microsoft.com/office/drawing/2014/main" val="926820274"/>
                  </a:ext>
                </a:extLst>
              </a:tr>
            </a:tbl>
          </a:graphicData>
        </a:graphic>
      </p:graphicFrame>
    </p:spTree>
    <p:extLst>
      <p:ext uri="{BB962C8B-B14F-4D97-AF65-F5344CB8AC3E}">
        <p14:creationId xmlns:p14="http://schemas.microsoft.com/office/powerpoint/2010/main" val="32448150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a:xfrm>
            <a:off x="510381" y="598805"/>
            <a:ext cx="11171238" cy="752475"/>
          </a:xfrm>
        </p:spPr>
        <p:txBody>
          <a:bodyPr/>
          <a:lstStyle/>
          <a:p>
            <a:r>
              <a:rPr lang="en-GB" dirty="0"/>
              <a:t>Change Request of Scope Change Management</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sp>
        <p:nvSpPr>
          <p:cNvPr id="5" name="TextBox 4">
            <a:extLst>
              <a:ext uri="{FF2B5EF4-FFF2-40B4-BE49-F238E27FC236}">
                <a16:creationId xmlns:a16="http://schemas.microsoft.com/office/drawing/2014/main" id="{10C7BCB0-529F-4FE0-A4D2-64F12FE3488C}"/>
              </a:ext>
            </a:extLst>
          </p:cNvPr>
          <p:cNvSpPr txBox="1"/>
          <p:nvPr/>
        </p:nvSpPr>
        <p:spPr bwMode="auto">
          <a:xfrm>
            <a:off x="510380" y="1178242"/>
            <a:ext cx="10950099" cy="509306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400" b="1" dirty="0"/>
              <a:t>Scope Change for New development </a:t>
            </a:r>
            <a:r>
              <a:rPr lang="en-GB" sz="1400" dirty="0"/>
              <a:t>– There are cases where scope of automation changes after the initial requirements are signed off. This would mean that the complexity is already derived and the development is in progress. At this point the complexity might change because of the new/change in requirements. </a:t>
            </a:r>
          </a:p>
          <a:p>
            <a:pPr defTabSz="357708">
              <a:lnSpc>
                <a:spcPct val="140000"/>
              </a:lnSpc>
              <a:buClr>
                <a:schemeClr val="accent2"/>
              </a:buClr>
              <a:buSzPct val="85000"/>
            </a:pPr>
            <a:r>
              <a:rPr lang="en-GB" sz="1400" b="1" dirty="0"/>
              <a:t>Will the complexity be re-calculated? </a:t>
            </a:r>
          </a:p>
          <a:p>
            <a:pPr defTabSz="357708">
              <a:lnSpc>
                <a:spcPct val="140000"/>
              </a:lnSpc>
              <a:buClr>
                <a:schemeClr val="accent2"/>
              </a:buClr>
              <a:buSzPct val="85000"/>
            </a:pPr>
            <a:r>
              <a:rPr lang="en-GB" sz="1400" dirty="0"/>
              <a:t>No, as the development team is already decided and is in progress, there is no need to re-calculate the complexity. Also the development team will not change. The Senior developer should make note of the process changes and share a verdict on the impact on complexity. The automation tool will not be used but its parameters can be changed/modified in light of the new inputs/information available.</a:t>
            </a:r>
          </a:p>
          <a:p>
            <a:pPr defTabSz="357708">
              <a:lnSpc>
                <a:spcPct val="140000"/>
              </a:lnSpc>
              <a:buClr>
                <a:schemeClr val="accent2"/>
              </a:buClr>
              <a:buSzPct val="85000"/>
            </a:pPr>
            <a:endParaRPr lang="en-GB" sz="1400" dirty="0"/>
          </a:p>
          <a:p>
            <a:pPr defTabSz="357708">
              <a:lnSpc>
                <a:spcPct val="140000"/>
              </a:lnSpc>
              <a:buClr>
                <a:schemeClr val="accent2"/>
              </a:buClr>
              <a:buSzPct val="85000"/>
            </a:pPr>
            <a:r>
              <a:rPr lang="en-GB" sz="1400" b="1" dirty="0"/>
              <a:t>Major or minor CR to a deployed process </a:t>
            </a:r>
            <a:r>
              <a:rPr lang="en-GB" sz="1400" dirty="0"/>
              <a:t>– The Change requests to an already deployed process may impact the complexity. </a:t>
            </a:r>
          </a:p>
          <a:p>
            <a:pPr defTabSz="357708">
              <a:lnSpc>
                <a:spcPct val="140000"/>
              </a:lnSpc>
              <a:buClr>
                <a:schemeClr val="accent2"/>
              </a:buClr>
              <a:buSzPct val="85000"/>
            </a:pPr>
            <a:r>
              <a:rPr lang="en-GB" sz="1400" b="1" dirty="0"/>
              <a:t>Will the complexity be recalculated?</a:t>
            </a:r>
          </a:p>
          <a:p>
            <a:pPr defTabSz="357708">
              <a:lnSpc>
                <a:spcPct val="140000"/>
              </a:lnSpc>
              <a:buClr>
                <a:schemeClr val="accent2"/>
              </a:buClr>
              <a:buSzPct val="85000"/>
            </a:pPr>
            <a:r>
              <a:rPr lang="en-GB" sz="1400" dirty="0"/>
              <a:t>Complexity may be revaluated for a major change but it will not lead to transition of process for development to the IT. This approach will be revisited later. </a:t>
            </a:r>
          </a:p>
          <a:p>
            <a:pPr defTabSz="357708">
              <a:lnSpc>
                <a:spcPct val="140000"/>
              </a:lnSpc>
              <a:buClr>
                <a:schemeClr val="accent2"/>
              </a:buClr>
              <a:buSzPct val="85000"/>
            </a:pPr>
            <a:endParaRPr lang="en-GB" sz="1400" dirty="0"/>
          </a:p>
          <a:p>
            <a:pPr defTabSz="357708">
              <a:lnSpc>
                <a:spcPct val="140000"/>
              </a:lnSpc>
              <a:buClr>
                <a:schemeClr val="accent2"/>
              </a:buClr>
              <a:buSzPct val="85000"/>
            </a:pPr>
            <a:endParaRPr lang="en-GB" sz="1400" dirty="0"/>
          </a:p>
          <a:p>
            <a:pPr defTabSz="357708">
              <a:lnSpc>
                <a:spcPct val="140000"/>
              </a:lnSpc>
              <a:buClr>
                <a:schemeClr val="accent2"/>
              </a:buClr>
              <a:buSzPct val="85000"/>
            </a:pPr>
            <a:endParaRPr lang="en-GB" sz="1400" dirty="0"/>
          </a:p>
          <a:p>
            <a:pPr defTabSz="357708">
              <a:lnSpc>
                <a:spcPct val="140000"/>
              </a:lnSpc>
              <a:buClr>
                <a:schemeClr val="accent2"/>
              </a:buClr>
              <a:buSzPct val="85000"/>
            </a:pPr>
            <a:endParaRPr lang="en-GB" sz="1400" dirty="0"/>
          </a:p>
          <a:p>
            <a:pPr defTabSz="357708">
              <a:lnSpc>
                <a:spcPct val="140000"/>
              </a:lnSpc>
              <a:buClr>
                <a:schemeClr val="accent2"/>
              </a:buClr>
              <a:buSzPct val="85000"/>
            </a:pPr>
            <a:endParaRPr lang="en-GB" sz="1400" dirty="0"/>
          </a:p>
        </p:txBody>
      </p:sp>
    </p:spTree>
    <p:extLst>
      <p:ext uri="{BB962C8B-B14F-4D97-AF65-F5344CB8AC3E}">
        <p14:creationId xmlns:p14="http://schemas.microsoft.com/office/powerpoint/2010/main" val="18977272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E9A8-5810-48D4-B803-3B8B62D2BAF7}"/>
              </a:ext>
            </a:extLst>
          </p:cNvPr>
          <p:cNvSpPr>
            <a:spLocks noGrp="1"/>
          </p:cNvSpPr>
          <p:nvPr>
            <p:ph type="title"/>
          </p:nvPr>
        </p:nvSpPr>
        <p:spPr/>
        <p:txBody>
          <a:bodyPr/>
          <a:lstStyle/>
          <a:p>
            <a:r>
              <a:rPr lang="en-GB" dirty="0"/>
              <a:t>The unsupervised learning Algorithm</a:t>
            </a:r>
          </a:p>
        </p:txBody>
      </p:sp>
      <p:sp>
        <p:nvSpPr>
          <p:cNvPr id="4" name="Date Placeholder 3">
            <a:extLst>
              <a:ext uri="{FF2B5EF4-FFF2-40B4-BE49-F238E27FC236}">
                <a16:creationId xmlns:a16="http://schemas.microsoft.com/office/drawing/2014/main" id="{4ECCF8D9-C0F9-4955-808D-B6FE4A1426E1}"/>
              </a:ext>
            </a:extLst>
          </p:cNvPr>
          <p:cNvSpPr>
            <a:spLocks noGrp="1"/>
          </p:cNvSpPr>
          <p:nvPr>
            <p:ph type="dt" sz="half" idx="2"/>
          </p:nvPr>
        </p:nvSpPr>
        <p:spPr/>
        <p:txBody>
          <a:bodyPr/>
          <a:lstStyle/>
          <a:p>
            <a:pPr>
              <a:defRPr/>
            </a:pPr>
            <a:r>
              <a:rPr lang="en-GB" noProof="1"/>
              <a:t>Date Month 2016</a:t>
            </a:r>
          </a:p>
        </p:txBody>
      </p:sp>
      <p:sp>
        <p:nvSpPr>
          <p:cNvPr id="5" name="TextBox 4">
            <a:extLst>
              <a:ext uri="{FF2B5EF4-FFF2-40B4-BE49-F238E27FC236}">
                <a16:creationId xmlns:a16="http://schemas.microsoft.com/office/drawing/2014/main" id="{9497C866-51B1-409C-8AFD-8374E797CD76}"/>
              </a:ext>
            </a:extLst>
          </p:cNvPr>
          <p:cNvSpPr txBox="1"/>
          <p:nvPr/>
        </p:nvSpPr>
        <p:spPr bwMode="auto">
          <a:xfrm>
            <a:off x="599440" y="1564640"/>
            <a:ext cx="10210800" cy="168571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342900" indent="-342900" defTabSz="357708">
              <a:lnSpc>
                <a:spcPct val="140000"/>
              </a:lnSpc>
              <a:buClr>
                <a:schemeClr val="accent2"/>
              </a:buClr>
              <a:buSzPct val="85000"/>
              <a:buAutoNum type="arabicPeriod"/>
            </a:pPr>
            <a:r>
              <a:rPr lang="en-GB" sz="1600" dirty="0"/>
              <a:t>Clustering algorithms used to cluster the processes in three groups – Simple, Medium and Complex</a:t>
            </a:r>
          </a:p>
          <a:p>
            <a:pPr marL="342900" indent="-342900" defTabSz="357708">
              <a:lnSpc>
                <a:spcPct val="140000"/>
              </a:lnSpc>
              <a:buClr>
                <a:schemeClr val="accent2"/>
              </a:buClr>
              <a:buSzPct val="85000"/>
              <a:buAutoNum type="arabicPeriod"/>
            </a:pPr>
            <a:r>
              <a:rPr lang="en-GB" sz="1600" dirty="0"/>
              <a:t>While training 31 processes were evaluated out of which 10 deviations were reported while 21 matched the senior developer review</a:t>
            </a:r>
          </a:p>
          <a:p>
            <a:pPr marL="342900" indent="-342900" defTabSz="357708">
              <a:lnSpc>
                <a:spcPct val="140000"/>
              </a:lnSpc>
              <a:buClr>
                <a:schemeClr val="accent2"/>
              </a:buClr>
              <a:buSzPct val="85000"/>
              <a:buAutoNum type="arabicPeriod"/>
            </a:pPr>
            <a:r>
              <a:rPr lang="en-GB" sz="1600" dirty="0"/>
              <a:t>The test was done on 13 processes, 3 deviations were reported and 10 matched the senior developer review.</a:t>
            </a:r>
          </a:p>
        </p:txBody>
      </p:sp>
    </p:spTree>
    <p:extLst>
      <p:ext uri="{BB962C8B-B14F-4D97-AF65-F5344CB8AC3E}">
        <p14:creationId xmlns:p14="http://schemas.microsoft.com/office/powerpoint/2010/main" val="2658943145"/>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9" id="{DFB8123C-4141-4B8D-A5E7-15EB6DF13861}" vid="{88D46E77-55E6-498A-A832-C3DA8F2CBD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 Widescreen Shell template - 16x9</Template>
  <TotalTime>575</TotalTime>
  <Words>1631</Words>
  <Application>Microsoft Office PowerPoint</Application>
  <PresentationFormat>Widescreen</PresentationFormat>
  <Paragraphs>211</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Futura Medium</vt:lpstr>
      <vt:lpstr>ShellBold</vt:lpstr>
      <vt:lpstr>ShellMedium</vt:lpstr>
      <vt:lpstr>Wingdings</vt:lpstr>
      <vt:lpstr>Shell layouts with footer</vt:lpstr>
      <vt:lpstr>Complexity Assessment for Development</vt:lpstr>
      <vt:lpstr>Types of Parameters defining Complexity</vt:lpstr>
      <vt:lpstr>Example – Medium Complexity use case </vt:lpstr>
      <vt:lpstr>The Complexity determination process (Short Term) </vt:lpstr>
      <vt:lpstr>The Complexity determination process (Mid to Long Term) </vt:lpstr>
      <vt:lpstr>Glossary (Process Specific Parameters)</vt:lpstr>
      <vt:lpstr>Glossary (Overriding parameters)</vt:lpstr>
      <vt:lpstr>Change Request of Scope Change Management</vt:lpstr>
      <vt:lpstr>The unsupervised learning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Biswas, Jayanta SBOBNG-PTIY/BFE</dc:creator>
  <cp:lastModifiedBy>Biswas, Jayanta SBOBNG-PTIY/BFE</cp:lastModifiedBy>
  <cp:revision>20</cp:revision>
  <dcterms:created xsi:type="dcterms:W3CDTF">2021-09-22T08:01:08Z</dcterms:created>
  <dcterms:modified xsi:type="dcterms:W3CDTF">2022-03-11T10:21:06Z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