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93C3D6-8473-4C16-AE49-5E4B6F1D0C7B}">
  <a:tblStyle styleId="{4393C3D6-8473-4C16-AE49-5E4B6F1D0C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c089025b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c089025b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c089025b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c089025b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c089025b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c089025b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c089025b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c089025b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c089025b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c089025b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83aa9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83aa9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c089025b1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c089025b1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345ff9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345ff9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345ff97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345ff97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4a6470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4a6470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4a64707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4a64707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4a64707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4a64707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c089025b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c089025b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c089025b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c089025b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c089025b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c089025b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c089025b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c089025b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4a64707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4a64707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c089025b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c089025b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s://github.com/jayantakumar/MusicRecommendationSyste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l.acm.org/doi/pdf/10.1145/371920.37207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3LBgiFch4_g&amp;t=872s" TargetMode="External"/><Relationship Id="rId4" Type="http://schemas.openxmlformats.org/officeDocument/2006/relationships/hyperlink" Target="https://medium.com/radon-dev/als-implicit-collaborative-filtering-5ed653ba39fe" TargetMode="External"/><Relationship Id="rId11" Type="http://schemas.openxmlformats.org/officeDocument/2006/relationships/hyperlink" Target="https://link.springer.com/chapter/10.1007/978-3-540-72079-9_9" TargetMode="External"/><Relationship Id="rId10" Type="http://schemas.openxmlformats.org/officeDocument/2006/relationships/hyperlink" Target="https://link.springer.com/chapter/10.1007/978-3-540-72079-9_9#auth-Shilad-Sen" TargetMode="External"/><Relationship Id="rId9" Type="http://schemas.openxmlformats.org/officeDocument/2006/relationships/hyperlink" Target="https://link.springer.com/chapter/10.1007/978-3-540-72079-9_9#auth-Jon-Herlocker" TargetMode="External"/><Relationship Id="rId5" Type="http://schemas.openxmlformats.org/officeDocument/2006/relationships/hyperlink" Target="https://medium.com/rahasak/collaborative-filtering-based-book-recommendation-system-with-spark-ml-and-scala-1e5980ceba5e" TargetMode="External"/><Relationship Id="rId6" Type="http://schemas.openxmlformats.org/officeDocument/2006/relationships/hyperlink" Target="https://medium.com/modeling-music/the-intersection-between-music-and-computation-or-commonly-referred-to-as-computational-music-49d3311a95e2" TargetMode="External"/><Relationship Id="rId7" Type="http://schemas.openxmlformats.org/officeDocument/2006/relationships/hyperlink" Target="https://link.springer.com/chapter/10.1007/978-3-540-72079-9_9#auth-J__Ben-Schafer" TargetMode="External"/><Relationship Id="rId8" Type="http://schemas.openxmlformats.org/officeDocument/2006/relationships/hyperlink" Target="https://link.springer.com/chapter/10.1007/978-3-540-72079-9_9#auth-Dan-Frankowsk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ink.springer.com/article/10.1007/s11042-018-5745-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illionsongdataset.com/tastepro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B20204 - Jayantakumar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decide the hyperparameters?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simply ran a cross validator with 16 </a:t>
            </a:r>
            <a:r>
              <a:rPr lang="en"/>
              <a:t>different</a:t>
            </a:r>
            <a:r>
              <a:rPr lang="en"/>
              <a:t> models and picked the one with the least RMSE.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our model the configuration that we got was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075" y="2425800"/>
            <a:ext cx="2779500" cy="1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a bad decision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Count as a direct parameter means that we are now biased towards recommending overly popular songs.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make sure we </a:t>
            </a:r>
            <a:r>
              <a:rPr lang="en"/>
              <a:t>don't</a:t>
            </a:r>
            <a:r>
              <a:rPr lang="en"/>
              <a:t> fall into this trap , we normalise the play count of every song with its total listening 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improved our results by a huge margin!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result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</a:t>
            </a:r>
            <a:r>
              <a:rPr lang="en"/>
              <a:t>recommendation</a:t>
            </a:r>
            <a:r>
              <a:rPr lang="en"/>
              <a:t> by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+-----------+-----------+----------+--------------------+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   songId|     userId|    rating|           songTitle|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+-----------+-----------+----------+--------------------+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618915878|-2125095252|0.46518123|        </a:t>
            </a:r>
            <a:r>
              <a:rPr lang="en">
                <a:highlight>
                  <a:srgbClr val="FFFF00"/>
                </a:highlight>
              </a:rPr>
              <a:t>Por quererte</a:t>
            </a:r>
            <a:r>
              <a:rPr lang="en"/>
              <a:t>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-344769466|-2125095252|0.39064926|               </a:t>
            </a:r>
            <a:r>
              <a:rPr lang="en">
                <a:highlight>
                  <a:srgbClr val="FFFF00"/>
                </a:highlight>
              </a:rPr>
              <a:t> What</a:t>
            </a:r>
            <a:r>
              <a:rPr lang="en"/>
              <a:t>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|-1092166790|-2125095252|0.32093266|              </a:t>
            </a:r>
            <a:r>
              <a:rPr lang="en">
                <a:highlight>
                  <a:srgbClr val="FFFF00"/>
                </a:highlight>
              </a:rPr>
              <a:t>Besame|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174191907|-2125095252|0.27977067|         Remember Me|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-582761021|-2125095252|0.26700243|      Under Pressure|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|-1407064031|-2125095252|0.26247233|        </a:t>
            </a:r>
            <a:r>
              <a:rPr lang="en">
                <a:highlight>
                  <a:srgbClr val="FFFF00"/>
                </a:highlight>
              </a:rPr>
              <a:t>Dile al amor</a:t>
            </a:r>
            <a:r>
              <a:rPr lang="en"/>
              <a:t>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1580252322|-2125095252|0.24478583|</a:t>
            </a:r>
            <a:r>
              <a:rPr lang="en">
                <a:highlight>
                  <a:srgbClr val="FFFF00"/>
                </a:highlight>
              </a:rPr>
              <a:t>Guerrilla Monsoon...|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2109294155|-2125095252|0.24304876|  My Little Red Book|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|-1375191242|-2125095252|0.23820923|Don't Cry (Original)|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-265443618|-2125095252|0.21124649|      Intermission 1|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+-----------+-----------+----------+--------------------+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playCount of the user in real world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+-----------+-----------+---------+--------------------+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   songId|     userId|playCount|           songTitle|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+-----------+-----------+---------+--------------------+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618915878|-2125095252|       10|        Por quererte|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1200624010|-2125095252|        6|    Solo Dejate Amar|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-344769466|-2125095252|        6|                What|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|-1092166790|-2125095252|        6|              Besame|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1580252322|-2125095252|        5|Guerrilla Monsoon...|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|-1407064031|-2125095252|        5|        Dile al amor|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|-2024781075|-2125095252|        5|The Christmas Son...|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623026281|-2125095252|        4|        Fruta Fresca|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-569916139|-2125095252|        3|   Fique Em Silencio|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-14492029|-2125095252|        3|Ojalá que llueva ...|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+-----------+-----------+---------+--------------------+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 </a:t>
            </a:r>
            <a:r>
              <a:rPr lang="en"/>
              <a:t>recommendation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strategy</a:t>
            </a:r>
            <a:r>
              <a:rPr lang="en"/>
              <a:t> used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a very similar process to that of song recommendation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PySpark to preprocess the data so as to get artist and user relations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Groupby s and little bit of filtering boils us down to the Utility matrix of the Artist recommendation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00" y="81950"/>
            <a:ext cx="3154350" cy="31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75" y="3333100"/>
            <a:ext cx="3115200" cy="17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150" y="114000"/>
            <a:ext cx="4818149" cy="491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Comparison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+-----------+----------+------------------+-------------+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   userId|    rating|          ArtistId|   ArtistName|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+-----------+----------+------------------+-------------+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|-2130942721| 0.9124969|ARHAEXZ1187FB54F3C|     N.E.R.D.|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|-2130942721| 0.8111042|ARBCZ031187B9B9CB9|     Colossal|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|-2130942721|0.76041245|ARUJZFJ1187B9B135F| Shania Twain|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|-2130942721| 0.7055794|ARFCWSZ123526A0AFD|Justin Bieber|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|-2130942721| 0.7019551|AREHKZU122E5C4FC81|  Mike Posner|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+-----------+----------+------------------+-------------+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Recommendation systems recommended Artists</a:t>
            </a:r>
            <a:endParaRPr/>
          </a:p>
        </p:txBody>
      </p:sp>
      <p:sp>
        <p:nvSpPr>
          <p:cNvPr id="154" name="Google Shape;154;p2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+------------------+-----------+--------------+---------------+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          ArtistId|     userId|sum(playCount)|     ArtistName|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+------------------+-----------+--------------+---------------+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|AREHKZU122E5C4FC81|-2130942721|             7|    Mike Posner|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|ARBCZ031187B9B9CB9|-2130942721|             6|       Colossal|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|ARZO9UQ1187FB4D261|-2130942721|             3|Alliance Ethnik|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|ARUJZFJ1187B9B135F|-2130942721|             2|   Shania Twain|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|ARHAEXZ1187FB54F3C|-2130942721|             1|       N.E.R.D.|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|ARNSECX11E2835DB52|-2130942721|             1|  Amity in fame|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|ARFCWSZ123526A0AFD|-2130942721|             1|  Justin Bieber|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+------------------+-----------+--------------+---------------+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Users Actual Artists ordered by play count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188" y="0"/>
            <a:ext cx="85030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 Time</a:t>
            </a:r>
            <a:endParaRPr sz="3000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Jayantakumar</a:t>
            </a:r>
            <a:br>
              <a:rPr b="1" lang="en" sz="1400"/>
            </a:br>
            <a:r>
              <a:rPr lang="en"/>
              <a:t>b20204@students.iitmandi.ac.in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set available at</a:t>
            </a:r>
            <a:br>
              <a:rPr lang="en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https://github.com/jayantakumar/MusicRecommendationSystem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555600"/>
            <a:ext cx="518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and Future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389600"/>
            <a:ext cx="5184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Tried to do it in flink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Flink great for data streams , but was a pain to set 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had a ALS package is earlier versions , but have moved the ML packages into a </a:t>
            </a:r>
            <a:r>
              <a:rPr lang="en" sz="1400"/>
              <a:t>separate</a:t>
            </a:r>
            <a:r>
              <a:rPr lang="en" sz="1400"/>
              <a:t> repo and is not included in the normal installation version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tried going till trying to manually compile their old ML libraries for use , and was </a:t>
            </a:r>
            <a:r>
              <a:rPr lang="en" sz="1400"/>
              <a:t>successful</a:t>
            </a:r>
            <a:r>
              <a:rPr lang="en" sz="1400"/>
              <a:t> to some extent , but a lot of interdependencies between new versions and old versions meant we could not do </a:t>
            </a:r>
            <a:r>
              <a:rPr lang="en" sz="1400"/>
              <a:t>achieve 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lot of learnings from the process nevertheless. 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how can we improve this further.</a:t>
            </a:r>
            <a:endParaRPr sz="1400"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3100" r="-3100" t="0"/>
          <a:stretch/>
        </p:blipFill>
        <p:spPr>
          <a:xfrm>
            <a:off x="5630125" y="-18575"/>
            <a:ext cx="5598101" cy="51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555600"/>
            <a:ext cx="6781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 forward and questions that came up to me!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389600"/>
            <a:ext cx="7259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we have done is a extremely simple recommendation system that uses Matrix factorisation and a very crude model for the rating system in our case the play count itself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Building novel Recommendation and similarity feature set </a:t>
            </a:r>
            <a:r>
              <a:rPr lang="en"/>
              <a:t>: </a:t>
            </a:r>
            <a:r>
              <a:rPr lang="en"/>
              <a:t>we can go deeper in developing a rating system that takes in account not only the play count , but the play time , regional and seasonal trends and other meta factors to come up with a better recommendation system.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Heterogeneous</a:t>
            </a:r>
            <a:r>
              <a:rPr b="1" lang="en"/>
              <a:t> systems are the way forward</a:t>
            </a:r>
            <a:r>
              <a:rPr lang="en"/>
              <a:t> ( leading firms like Spotify , Amazon are going that path 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Podcasts and how do you go about dealing with them ? </a:t>
            </a:r>
            <a:r>
              <a:rPr lang="en"/>
              <a:t> different type of content and is not replayed often , so how do you implicitly try to model them?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Implement a clustering based recommender :  </a:t>
            </a:r>
            <a:r>
              <a:rPr lang="en"/>
              <a:t>Spotify does make playlists out of mood , </a:t>
            </a:r>
            <a:r>
              <a:rPr lang="en"/>
              <a:t>genre</a:t>
            </a:r>
            <a:r>
              <a:rPr lang="en"/>
              <a:t> and region and has a system that recommends user the right group , this needs content metadata.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Doing the reverse</a:t>
            </a:r>
            <a:r>
              <a:rPr lang="en"/>
              <a:t> : Item based </a:t>
            </a:r>
            <a:r>
              <a:rPr lang="en"/>
              <a:t>Collaborative</a:t>
            </a:r>
            <a:r>
              <a:rPr lang="en"/>
              <a:t> filtering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Item-based collaborative filtering recommendation algorithms</a:t>
            </a:r>
            <a:r>
              <a:rPr lang="en"/>
              <a:t> , paper on this idea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University of Minnesota</a:t>
            </a:r>
            <a:r>
              <a:rPr lang="en"/>
              <a:t>) ), curated </a:t>
            </a:r>
            <a:r>
              <a:rPr lang="en"/>
              <a:t>playlists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recommendation system?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Recommender System is an information filtering tool that seeks to predict which product a user will like, and based on that, recommends a few products to the users.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Examples include Netflix for </a:t>
            </a:r>
            <a:r>
              <a:rPr lang="en">
                <a:solidFill>
                  <a:srgbClr val="292929"/>
                </a:solidFill>
              </a:rPr>
              <a:t>movie recommendations , Amazon for product recommendation , Spotify for music . Other types of recommendations might include news recommendation , Advertisement recommendation etc.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92929"/>
                </a:solidFill>
              </a:rPr>
              <a:t>So how can we model something like a recommendation system? , like always the answer lies in two things , one the philosophy of similarity and two the underlying mathematics to use.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389600"/>
            <a:ext cx="7552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39"/>
              <a:t>How Spotify used spark and als in its recommendation system back in 2014?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7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Music Recommendations at Scale with Spark - Christopher Johnson (Spotify)</a:t>
            </a:r>
            <a:endParaRPr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39"/>
              <a:t>Need to implement the math yourself , this is a beautiful article on ALS by victor.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7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https://medium.com/radon-dev/als-implicit-collaborative-filtering-5ed653ba39fe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39"/>
              <a:t>Spark and ALS , and how to go about using it?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7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https://medium.com/rahasak/collaborative-filtering-based-book-recommendation-system-with-spark-ml-and-scala-1e5980ceba5e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39"/>
              <a:t>Need a Quick intro to the million songs dataset , look right here!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7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 Closer Look at the Million Song Dataset | by Jeremy | Modeling Music | Medium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39"/>
              <a:t>Chapter on Collaborative filtering recommendation systems: (</a:t>
            </a:r>
            <a:r>
              <a:rPr lang="en" sz="939" u="sng">
                <a:solidFill>
                  <a:srgbClr val="A345C9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J. Ben Schafer</a:t>
            </a:r>
            <a:r>
              <a:rPr lang="en" sz="939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939" u="sng">
                <a:solidFill>
                  <a:srgbClr val="A345C9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 Frankowski</a:t>
            </a:r>
            <a:r>
              <a:rPr lang="en" sz="939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lang="en" sz="939" u="sng">
                <a:solidFill>
                  <a:srgbClr val="A345C9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Jon Herlocker</a:t>
            </a:r>
            <a:r>
              <a:rPr lang="en" sz="939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&amp;  </a:t>
            </a:r>
            <a:r>
              <a:rPr lang="en" sz="939" u="sng">
                <a:solidFill>
                  <a:srgbClr val="A345C9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Shilad Sen</a:t>
            </a:r>
            <a:r>
              <a:rPr lang="en" sz="939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939"/>
              <a:t>)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87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https://link.springer.com/chapter/10.1007/978-3-540-72079-9_9</a:t>
            </a:r>
            <a:endParaRPr b="1" sz="9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939"/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555600"/>
            <a:ext cx="7282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that were extremely useful and recommended for you to look up!!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555600"/>
            <a:ext cx="802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links if you are </a:t>
            </a:r>
            <a:r>
              <a:rPr lang="en"/>
              <a:t>interested</a:t>
            </a:r>
            <a:r>
              <a:rPr lang="en"/>
              <a:t> in the way forward and into handling big data and music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389600"/>
            <a:ext cx="6436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/>
              <a:t>Improving music recommendation by incorporating social influence ,</a:t>
            </a:r>
            <a:r>
              <a:rPr b="1" lang="en"/>
              <a:t>Jinpeng Chen, Pinguang Ying &amp; Ming Zou  ( Recommendation systems on top of social networks)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Improving music recommendation by incorporating social influence | SpringerLink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Spotify and the democratisation of music - </a:t>
            </a:r>
            <a:r>
              <a:rPr b="1" lang="en"/>
              <a:t>Thomas</a:t>
            </a:r>
            <a:r>
              <a:rPr b="1" lang="en"/>
              <a:t> Hodgson</a:t>
            </a:r>
            <a:r>
              <a:rPr lang="en"/>
              <a:t> ( Part of my term paper , great read on the social dynamics associated with developing a large scale recommendation system 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Writing a Big Data history of music - Stephen Rose,  Sandra Tuppen,  Loukia Drosopoulou - </a:t>
            </a:r>
            <a:r>
              <a:rPr lang="en"/>
              <a:t>Quantitative analysis of Ethnomusicology and how it reveals </a:t>
            </a:r>
            <a:r>
              <a:rPr lang="en"/>
              <a:t>cultural</a:t>
            </a:r>
            <a:r>
              <a:rPr lang="en"/>
              <a:t> transitions.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512700" y="877825"/>
            <a:ext cx="8118600" cy="25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Tons of learnings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 , can ask some q/A if u have any </a:t>
            </a:r>
            <a:r>
              <a:rPr lang="en"/>
              <a:t>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Philosophies and math!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system of users and their preferences with respect to the items , we have two ways to approach things.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</a:t>
            </a:r>
            <a:r>
              <a:rPr lang="en"/>
              <a:t> based on similarity between users - </a:t>
            </a:r>
            <a:r>
              <a:rPr lang="en"/>
              <a:t>Collaborative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based on similarity between items - Content based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 you get user preferences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- ask them for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Implicit - extract implicit ratings by using metadata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Utility matrix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Utility matrix is a n*m matrix where n is the number of users and m is the number of items.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entry U</a:t>
            </a:r>
            <a:r>
              <a:rPr baseline="-25000" lang="en"/>
              <a:t>ij </a:t>
            </a:r>
            <a:r>
              <a:rPr lang="en"/>
              <a:t>contains</a:t>
            </a:r>
            <a:r>
              <a:rPr lang="en"/>
              <a:t> the rating of the j th item by the i th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52500" y="257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{4393C3D6-8473-4C16-AE49-5E4B6F1D0C7B}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5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User/Item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Biriyani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Paneer</a:t>
                      </a:r>
                      <a:r>
                        <a:rPr lang="en"/>
                        <a:t> Tikka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Gulab Jamun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Ice Cream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Objective?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 would be to predict the values of U_ij for a given user i , if we can come up with a way to fill the </a:t>
            </a:r>
            <a:r>
              <a:rPr lang="en"/>
              <a:t>entries</a:t>
            </a:r>
            <a:r>
              <a:rPr lang="en"/>
              <a:t> of this matrix , then we have figured a way to recommend items to our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collaborative filtering we will do this process of filling the matrix by looking into the entries of other users and trying to find users with similar taste.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use the idea of matrix factorisation , and then by </a:t>
            </a:r>
            <a:r>
              <a:rPr lang="en"/>
              <a:t>multiplying</a:t>
            </a:r>
            <a:r>
              <a:rPr lang="en"/>
              <a:t> them will try to retune the factors so as to minimise the Root mean square error , in this manner we have an </a:t>
            </a:r>
            <a:r>
              <a:rPr lang="en"/>
              <a:t>iterative</a:t>
            </a:r>
            <a:r>
              <a:rPr lang="en"/>
              <a:t> </a:t>
            </a:r>
            <a:r>
              <a:rPr lang="en"/>
              <a:t>heuristic</a:t>
            </a:r>
            <a:r>
              <a:rPr lang="en"/>
              <a:t> that might help us fill the utility matrix.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Alternating least square model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478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exactly the idea behind Alternating least square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5" y="1770053"/>
            <a:ext cx="6153676" cy="25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Scribed by Haoming Li, Bangzheng He, Michael Lublin, Yonathan Perez.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408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done?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the The Echonest Taste profile subset dataset.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dataset contains real user - play counts from undisclosed partners, all songs already matched to the MSD. 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Echo Nest Taste profile subset, the official user data collection for the Million Song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Dataset, 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http://millionsongdataset.com/tasteprofile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first hand idea was to use the play count as an implicit rating by the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