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sldIdLst>
    <p:sldId id="256" r:id="rId5"/>
    <p:sldId id="296" r:id="rId6"/>
    <p:sldId id="276" r:id="rId7"/>
    <p:sldId id="294" r:id="rId8"/>
    <p:sldId id="275" r:id="rId9"/>
    <p:sldId id="281" r:id="rId10"/>
    <p:sldId id="298" r:id="rId11"/>
    <p:sldId id="300" r:id="rId12"/>
    <p:sldId id="302" r:id="rId13"/>
    <p:sldId id="303" r:id="rId14"/>
    <p:sldId id="295" r:id="rId15"/>
    <p:sldId id="297" r:id="rId16"/>
    <p:sldId id="279" r:id="rId17"/>
    <p:sldId id="282" r:id="rId18"/>
    <p:sldId id="290" r:id="rId19"/>
    <p:sldId id="292" r:id="rId20"/>
    <p:sldId id="29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290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ar Bharatkar" initials="SB" lastIdx="1" clrIdx="0"/>
  <p:cmAuthor id="2" name="Rajni" initials="R"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74"/>
        <p:guide pos="29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87D08-5922-43D7-9C26-A8C9957B4350}" type="doc">
      <dgm:prSet loTypeId="urn:microsoft.com/office/officeart/2005/8/layout/hierarchy3" loCatId="hierarchy" qsTypeId="urn:microsoft.com/office/officeart/2005/8/quickstyle/3d2" qsCatId="3D" csTypeId="urn:microsoft.com/office/officeart/2005/8/colors/accent3_2" csCatId="accent3" phldr="1"/>
      <dgm:spPr/>
      <dgm:t>
        <a:bodyPr/>
        <a:lstStyle/>
        <a:p>
          <a:endParaRPr lang="en-IN"/>
        </a:p>
      </dgm:t>
    </dgm:pt>
    <dgm:pt modelId="{D7BA609D-7E79-4CC9-9DDF-CC106F07FEAE}">
      <dgm:prSet phldrT="[Text]" custT="1"/>
      <dgm:spPr/>
      <dgm:t>
        <a:bodyPr/>
        <a:lstStyle/>
        <a:p>
          <a:r>
            <a:rPr lang="en-IN" sz="2400" dirty="0"/>
            <a:t>PROBLEM STATEMENT </a:t>
          </a:r>
        </a:p>
      </dgm:t>
    </dgm:pt>
    <dgm:pt modelId="{633A47C4-DD67-483A-9D4C-3031FADF0089}" type="parTrans" cxnId="{83B173C0-D946-4AF3-839E-D86E27466CEB}">
      <dgm:prSet/>
      <dgm:spPr/>
      <dgm:t>
        <a:bodyPr/>
        <a:lstStyle/>
        <a:p>
          <a:endParaRPr lang="en-IN"/>
        </a:p>
      </dgm:t>
    </dgm:pt>
    <dgm:pt modelId="{7E5C5F5F-89E9-4263-9343-95D0279B05E0}" type="sibTrans" cxnId="{83B173C0-D946-4AF3-839E-D86E27466CEB}">
      <dgm:prSet/>
      <dgm:spPr/>
      <dgm:t>
        <a:bodyPr/>
        <a:lstStyle/>
        <a:p>
          <a:endParaRPr lang="en-IN"/>
        </a:p>
      </dgm:t>
    </dgm:pt>
    <dgm:pt modelId="{A4AA726C-D980-425B-A9A3-DECC7C69C358}">
      <dgm:prSet phldrT="[Text]" custT="1"/>
      <dgm:spPr/>
      <dgm:t>
        <a:bodyPr/>
        <a:lstStyle/>
        <a:p>
          <a:pPr algn="just"/>
          <a:r>
            <a:rPr lang="en-US" sz="1800" b="1" i="0" dirty="0"/>
            <a:t>Prototype electronics development process relies on conventional PCB tracing, which stages of including printing circuit layouts on paper, using laser printers for toner transfer, and subsequent ironing.</a:t>
          </a:r>
        </a:p>
      </dgm:t>
    </dgm:pt>
    <dgm:pt modelId="{4F0FCE8C-DB82-4DDE-8F17-249E4F7A244E}" type="parTrans" cxnId="{015EB9A7-C89D-4095-91AE-0AB0EB3F6A67}">
      <dgm:prSet/>
      <dgm:spPr/>
      <dgm:t>
        <a:bodyPr/>
        <a:lstStyle/>
        <a:p>
          <a:endParaRPr lang="en-IN"/>
        </a:p>
      </dgm:t>
    </dgm:pt>
    <dgm:pt modelId="{948915EF-0F4D-463E-AB66-6B7045246AFA}" type="sibTrans" cxnId="{015EB9A7-C89D-4095-91AE-0AB0EB3F6A67}">
      <dgm:prSet/>
      <dgm:spPr/>
      <dgm:t>
        <a:bodyPr/>
        <a:lstStyle/>
        <a:p>
          <a:endParaRPr lang="en-IN"/>
        </a:p>
      </dgm:t>
    </dgm:pt>
    <dgm:pt modelId="{C458D014-8678-495E-9C8D-ACF01F4E58C7}">
      <dgm:prSet phldrT="[Text]" custT="1"/>
      <dgm:spPr/>
      <dgm:t>
        <a:bodyPr/>
        <a:lstStyle/>
        <a:p>
          <a:pPr algn="just"/>
          <a:r>
            <a:rPr lang="en-US" sz="1800" b="1" i="0" dirty="0"/>
            <a:t>The Z-axis spindle is susceptible to damage due to the absence of a loading effect feedback mechanism. The current setup lacks the ability to provide real-time feedback on the loading conditions experienced by the spindle.</a:t>
          </a:r>
          <a:endParaRPr lang="en-IN" sz="1800" b="1" dirty="0"/>
        </a:p>
      </dgm:t>
    </dgm:pt>
    <dgm:pt modelId="{FFCF2A77-CBBE-4CC7-AFA1-B5C881F5DC77}" type="parTrans" cxnId="{9F4C7842-0E58-4736-B9A4-785550F6F173}">
      <dgm:prSet/>
      <dgm:spPr/>
      <dgm:t>
        <a:bodyPr/>
        <a:lstStyle/>
        <a:p>
          <a:endParaRPr lang="en-IN"/>
        </a:p>
      </dgm:t>
    </dgm:pt>
    <dgm:pt modelId="{D8185035-9132-499C-95BB-F6F7084834F1}" type="sibTrans" cxnId="{9F4C7842-0E58-4736-B9A4-785550F6F173}">
      <dgm:prSet/>
      <dgm:spPr/>
      <dgm:t>
        <a:bodyPr/>
        <a:lstStyle/>
        <a:p>
          <a:endParaRPr lang="en-IN"/>
        </a:p>
      </dgm:t>
    </dgm:pt>
    <dgm:pt modelId="{D9AD402D-DCE9-46FA-84FE-78F5105B8A66}" type="pres">
      <dgm:prSet presAssocID="{4A087D08-5922-43D7-9C26-A8C9957B4350}" presName="diagram" presStyleCnt="0">
        <dgm:presLayoutVars>
          <dgm:chPref val="1"/>
          <dgm:dir/>
          <dgm:animOne val="branch"/>
          <dgm:animLvl val="lvl"/>
          <dgm:resizeHandles/>
        </dgm:presLayoutVars>
      </dgm:prSet>
      <dgm:spPr/>
    </dgm:pt>
    <dgm:pt modelId="{6DC7DBB1-718A-401F-B681-38DB7950EBD9}" type="pres">
      <dgm:prSet presAssocID="{D7BA609D-7E79-4CC9-9DDF-CC106F07FEAE}" presName="root" presStyleCnt="0"/>
      <dgm:spPr/>
    </dgm:pt>
    <dgm:pt modelId="{53297C9D-6C33-4537-9802-2AD226A3EEEC}" type="pres">
      <dgm:prSet presAssocID="{D7BA609D-7E79-4CC9-9DDF-CC106F07FEAE}" presName="rootComposite" presStyleCnt="0"/>
      <dgm:spPr/>
    </dgm:pt>
    <dgm:pt modelId="{F873C146-5B21-4C26-9741-3145A4BFF9B2}" type="pres">
      <dgm:prSet presAssocID="{D7BA609D-7E79-4CC9-9DDF-CC106F07FEAE}" presName="rootText" presStyleLbl="node1" presStyleIdx="0" presStyleCnt="1" custScaleX="121000" custScaleY="65815"/>
      <dgm:spPr/>
    </dgm:pt>
    <dgm:pt modelId="{9AABB849-0CFF-4AC8-B49E-DE6FE69AA2F7}" type="pres">
      <dgm:prSet presAssocID="{D7BA609D-7E79-4CC9-9DDF-CC106F07FEAE}" presName="rootConnector" presStyleLbl="node1" presStyleIdx="0" presStyleCnt="1"/>
      <dgm:spPr/>
    </dgm:pt>
    <dgm:pt modelId="{0D812B60-277A-4BAA-9FF3-78A37A9A87BC}" type="pres">
      <dgm:prSet presAssocID="{D7BA609D-7E79-4CC9-9DDF-CC106F07FEAE}" presName="childShape" presStyleCnt="0"/>
      <dgm:spPr/>
    </dgm:pt>
    <dgm:pt modelId="{F9A388E0-C8B7-4315-9F20-A9B88C1C0B6A}" type="pres">
      <dgm:prSet presAssocID="{4F0FCE8C-DB82-4DDE-8F17-249E4F7A244E}" presName="Name13" presStyleLbl="parChTrans1D2" presStyleIdx="0" presStyleCnt="2"/>
      <dgm:spPr/>
    </dgm:pt>
    <dgm:pt modelId="{56A364DE-6516-4C6C-BF6F-345375DBAD36}" type="pres">
      <dgm:prSet presAssocID="{A4AA726C-D980-425B-A9A3-DECC7C69C358}" presName="childText" presStyleLbl="bgAcc1" presStyleIdx="0" presStyleCnt="2" custScaleX="364972" custScaleY="69566">
        <dgm:presLayoutVars>
          <dgm:bulletEnabled val="1"/>
        </dgm:presLayoutVars>
      </dgm:prSet>
      <dgm:spPr/>
    </dgm:pt>
    <dgm:pt modelId="{ED427AC4-250D-44E7-873B-10F2331F81F1}" type="pres">
      <dgm:prSet presAssocID="{FFCF2A77-CBBE-4CC7-AFA1-B5C881F5DC77}" presName="Name13" presStyleLbl="parChTrans1D2" presStyleIdx="1" presStyleCnt="2"/>
      <dgm:spPr/>
    </dgm:pt>
    <dgm:pt modelId="{5D2BD081-FEE3-4C52-9EE9-EDE12EC52D2A}" type="pres">
      <dgm:prSet presAssocID="{C458D014-8678-495E-9C8D-ACF01F4E58C7}" presName="childText" presStyleLbl="bgAcc1" presStyleIdx="1" presStyleCnt="2" custScaleX="367260" custScaleY="82553">
        <dgm:presLayoutVars>
          <dgm:bulletEnabled val="1"/>
        </dgm:presLayoutVars>
      </dgm:prSet>
      <dgm:spPr/>
    </dgm:pt>
  </dgm:ptLst>
  <dgm:cxnLst>
    <dgm:cxn modelId="{11040115-9753-424F-BF31-31944B6AAD2F}" type="presOf" srcId="{4F0FCE8C-DB82-4DDE-8F17-249E4F7A244E}" destId="{F9A388E0-C8B7-4315-9F20-A9B88C1C0B6A}" srcOrd="0" destOrd="0" presId="urn:microsoft.com/office/officeart/2005/8/layout/hierarchy3"/>
    <dgm:cxn modelId="{4761D65D-CC63-4807-A66B-879AA973FDBE}" type="presOf" srcId="{C458D014-8678-495E-9C8D-ACF01F4E58C7}" destId="{5D2BD081-FEE3-4C52-9EE9-EDE12EC52D2A}" srcOrd="0" destOrd="0" presId="urn:microsoft.com/office/officeart/2005/8/layout/hierarchy3"/>
    <dgm:cxn modelId="{9F4C7842-0E58-4736-B9A4-785550F6F173}" srcId="{D7BA609D-7E79-4CC9-9DDF-CC106F07FEAE}" destId="{C458D014-8678-495E-9C8D-ACF01F4E58C7}" srcOrd="1" destOrd="0" parTransId="{FFCF2A77-CBBE-4CC7-AFA1-B5C881F5DC77}" sibTransId="{D8185035-9132-499C-95BB-F6F7084834F1}"/>
    <dgm:cxn modelId="{EF7A7946-E2CE-4186-A3E3-8162363DD687}" type="presOf" srcId="{D7BA609D-7E79-4CC9-9DDF-CC106F07FEAE}" destId="{9AABB849-0CFF-4AC8-B49E-DE6FE69AA2F7}" srcOrd="1" destOrd="0" presId="urn:microsoft.com/office/officeart/2005/8/layout/hierarchy3"/>
    <dgm:cxn modelId="{C3C03477-7948-452C-825D-5EA955ED4F18}" type="presOf" srcId="{D7BA609D-7E79-4CC9-9DDF-CC106F07FEAE}" destId="{F873C146-5B21-4C26-9741-3145A4BFF9B2}" srcOrd="0" destOrd="0" presId="urn:microsoft.com/office/officeart/2005/8/layout/hierarchy3"/>
    <dgm:cxn modelId="{C0AA967C-7EB8-47CC-B135-DEE55A247F6C}" type="presOf" srcId="{A4AA726C-D980-425B-A9A3-DECC7C69C358}" destId="{56A364DE-6516-4C6C-BF6F-345375DBAD36}" srcOrd="0" destOrd="0" presId="urn:microsoft.com/office/officeart/2005/8/layout/hierarchy3"/>
    <dgm:cxn modelId="{015EB9A7-C89D-4095-91AE-0AB0EB3F6A67}" srcId="{D7BA609D-7E79-4CC9-9DDF-CC106F07FEAE}" destId="{A4AA726C-D980-425B-A9A3-DECC7C69C358}" srcOrd="0" destOrd="0" parTransId="{4F0FCE8C-DB82-4DDE-8F17-249E4F7A244E}" sibTransId="{948915EF-0F4D-463E-AB66-6B7045246AFA}"/>
    <dgm:cxn modelId="{540BAABF-62A9-44C0-8ADC-D000BC745150}" type="presOf" srcId="{4A087D08-5922-43D7-9C26-A8C9957B4350}" destId="{D9AD402D-DCE9-46FA-84FE-78F5105B8A66}" srcOrd="0" destOrd="0" presId="urn:microsoft.com/office/officeart/2005/8/layout/hierarchy3"/>
    <dgm:cxn modelId="{83B173C0-D946-4AF3-839E-D86E27466CEB}" srcId="{4A087D08-5922-43D7-9C26-A8C9957B4350}" destId="{D7BA609D-7E79-4CC9-9DDF-CC106F07FEAE}" srcOrd="0" destOrd="0" parTransId="{633A47C4-DD67-483A-9D4C-3031FADF0089}" sibTransId="{7E5C5F5F-89E9-4263-9343-95D0279B05E0}"/>
    <dgm:cxn modelId="{1782AFD7-D63B-4403-B988-1A4BB3BEA72D}" type="presOf" srcId="{FFCF2A77-CBBE-4CC7-AFA1-B5C881F5DC77}" destId="{ED427AC4-250D-44E7-873B-10F2331F81F1}" srcOrd="0" destOrd="0" presId="urn:microsoft.com/office/officeart/2005/8/layout/hierarchy3"/>
    <dgm:cxn modelId="{99C477C0-DF28-40D3-9F1D-F610C571CFDB}" type="presParOf" srcId="{D9AD402D-DCE9-46FA-84FE-78F5105B8A66}" destId="{6DC7DBB1-718A-401F-B681-38DB7950EBD9}" srcOrd="0" destOrd="0" presId="urn:microsoft.com/office/officeart/2005/8/layout/hierarchy3"/>
    <dgm:cxn modelId="{53C57B0A-1880-4522-84A0-CA343C4BE65F}" type="presParOf" srcId="{6DC7DBB1-718A-401F-B681-38DB7950EBD9}" destId="{53297C9D-6C33-4537-9802-2AD226A3EEEC}" srcOrd="0" destOrd="0" presId="urn:microsoft.com/office/officeart/2005/8/layout/hierarchy3"/>
    <dgm:cxn modelId="{884F1A65-F1D3-4D86-A205-32239391E2E7}" type="presParOf" srcId="{53297C9D-6C33-4537-9802-2AD226A3EEEC}" destId="{F873C146-5B21-4C26-9741-3145A4BFF9B2}" srcOrd="0" destOrd="0" presId="urn:microsoft.com/office/officeart/2005/8/layout/hierarchy3"/>
    <dgm:cxn modelId="{FDCB0201-8E85-4022-BC9A-FBCE771D16C3}" type="presParOf" srcId="{53297C9D-6C33-4537-9802-2AD226A3EEEC}" destId="{9AABB849-0CFF-4AC8-B49E-DE6FE69AA2F7}" srcOrd="1" destOrd="0" presId="urn:microsoft.com/office/officeart/2005/8/layout/hierarchy3"/>
    <dgm:cxn modelId="{ADF954FD-A1D2-4774-9FB4-4E7134903110}" type="presParOf" srcId="{6DC7DBB1-718A-401F-B681-38DB7950EBD9}" destId="{0D812B60-277A-4BAA-9FF3-78A37A9A87BC}" srcOrd="1" destOrd="0" presId="urn:microsoft.com/office/officeart/2005/8/layout/hierarchy3"/>
    <dgm:cxn modelId="{A661F771-8FAC-4F7C-B11B-8E3271331C51}" type="presParOf" srcId="{0D812B60-277A-4BAA-9FF3-78A37A9A87BC}" destId="{F9A388E0-C8B7-4315-9F20-A9B88C1C0B6A}" srcOrd="0" destOrd="0" presId="urn:microsoft.com/office/officeart/2005/8/layout/hierarchy3"/>
    <dgm:cxn modelId="{9B4D9220-9925-4E71-B0E8-EEA79C03E9EA}" type="presParOf" srcId="{0D812B60-277A-4BAA-9FF3-78A37A9A87BC}" destId="{56A364DE-6516-4C6C-BF6F-345375DBAD36}" srcOrd="1" destOrd="0" presId="urn:microsoft.com/office/officeart/2005/8/layout/hierarchy3"/>
    <dgm:cxn modelId="{609CBC3E-E7FB-496D-B7AC-7C8E3D94B738}" type="presParOf" srcId="{0D812B60-277A-4BAA-9FF3-78A37A9A87BC}" destId="{ED427AC4-250D-44E7-873B-10F2331F81F1}" srcOrd="2" destOrd="0" presId="urn:microsoft.com/office/officeart/2005/8/layout/hierarchy3"/>
    <dgm:cxn modelId="{40BF8800-EAE5-4F52-8B4B-F1B18BEE99BF}" type="presParOf" srcId="{0D812B60-277A-4BAA-9FF3-78A37A9A87BC}" destId="{5D2BD081-FEE3-4C52-9EE9-EDE12EC52D2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087D08-5922-43D7-9C26-A8C9957B4350}" type="doc">
      <dgm:prSet loTypeId="urn:microsoft.com/office/officeart/2005/8/layout/hierarchy3" loCatId="hierarchy" qsTypeId="urn:microsoft.com/office/officeart/2005/8/quickstyle/3d2" qsCatId="3D" csTypeId="urn:microsoft.com/office/officeart/2005/8/colors/accent3_2" csCatId="accent3" phldr="1"/>
      <dgm:spPr/>
      <dgm:t>
        <a:bodyPr/>
        <a:lstStyle/>
        <a:p>
          <a:endParaRPr lang="en-IN"/>
        </a:p>
      </dgm:t>
    </dgm:pt>
    <dgm:pt modelId="{D7BA609D-7E79-4CC9-9DDF-CC106F07FEAE}">
      <dgm:prSet phldrT="[Text]" custT="1"/>
      <dgm:spPr/>
      <dgm:t>
        <a:bodyPr/>
        <a:lstStyle/>
        <a:p>
          <a:r>
            <a:rPr lang="en-IN" sz="2400" b="0" dirty="0"/>
            <a:t>Solution </a:t>
          </a:r>
        </a:p>
      </dgm:t>
    </dgm:pt>
    <dgm:pt modelId="{633A47C4-DD67-483A-9D4C-3031FADF0089}" type="parTrans" cxnId="{83B173C0-D946-4AF3-839E-D86E27466CEB}">
      <dgm:prSet/>
      <dgm:spPr/>
      <dgm:t>
        <a:bodyPr/>
        <a:lstStyle/>
        <a:p>
          <a:endParaRPr lang="en-IN"/>
        </a:p>
      </dgm:t>
    </dgm:pt>
    <dgm:pt modelId="{7E5C5F5F-89E9-4263-9343-95D0279B05E0}" type="sibTrans" cxnId="{83B173C0-D946-4AF3-839E-D86E27466CEB}">
      <dgm:prSet/>
      <dgm:spPr/>
      <dgm:t>
        <a:bodyPr/>
        <a:lstStyle/>
        <a:p>
          <a:endParaRPr lang="en-IN"/>
        </a:p>
      </dgm:t>
    </dgm:pt>
    <dgm:pt modelId="{A4AA726C-D980-425B-A9A3-DECC7C69C358}">
      <dgm:prSet phldrT="[Text]" custT="1"/>
      <dgm:spPr/>
      <dgm:t>
        <a:bodyPr/>
        <a:lstStyle/>
        <a:p>
          <a:pPr algn="just"/>
          <a:r>
            <a:rPr lang="en-IN" sz="1800" b="1" dirty="0"/>
            <a:t>Use of CNC plotter mechanism for PCB trace designing</a:t>
          </a:r>
          <a:endParaRPr lang="en-IN" sz="1800" dirty="0"/>
        </a:p>
      </dgm:t>
    </dgm:pt>
    <dgm:pt modelId="{4F0FCE8C-DB82-4DDE-8F17-249E4F7A244E}" type="parTrans" cxnId="{015EB9A7-C89D-4095-91AE-0AB0EB3F6A67}">
      <dgm:prSet/>
      <dgm:spPr/>
      <dgm:t>
        <a:bodyPr/>
        <a:lstStyle/>
        <a:p>
          <a:endParaRPr lang="en-IN"/>
        </a:p>
      </dgm:t>
    </dgm:pt>
    <dgm:pt modelId="{948915EF-0F4D-463E-AB66-6B7045246AFA}" type="sibTrans" cxnId="{015EB9A7-C89D-4095-91AE-0AB0EB3F6A67}">
      <dgm:prSet/>
      <dgm:spPr/>
      <dgm:t>
        <a:bodyPr/>
        <a:lstStyle/>
        <a:p>
          <a:endParaRPr lang="en-IN"/>
        </a:p>
      </dgm:t>
    </dgm:pt>
    <dgm:pt modelId="{C458D014-8678-495E-9C8D-ACF01F4E58C7}">
      <dgm:prSet phldrT="[Text]" custT="1"/>
      <dgm:spPr/>
      <dgm:t>
        <a:bodyPr/>
        <a:lstStyle/>
        <a:p>
          <a:pPr algn="just"/>
          <a:r>
            <a:rPr lang="en-IN" sz="1800" b="1" dirty="0"/>
            <a:t>Portability easy control via Bluetooth</a:t>
          </a:r>
        </a:p>
      </dgm:t>
    </dgm:pt>
    <dgm:pt modelId="{D8185035-9132-499C-95BB-F6F7084834F1}" type="sibTrans" cxnId="{9F4C7842-0E58-4736-B9A4-785550F6F173}">
      <dgm:prSet/>
      <dgm:spPr/>
      <dgm:t>
        <a:bodyPr/>
        <a:lstStyle/>
        <a:p>
          <a:endParaRPr lang="en-IN"/>
        </a:p>
      </dgm:t>
    </dgm:pt>
    <dgm:pt modelId="{FFCF2A77-CBBE-4CC7-AFA1-B5C881F5DC77}" type="parTrans" cxnId="{9F4C7842-0E58-4736-B9A4-785550F6F173}">
      <dgm:prSet/>
      <dgm:spPr/>
      <dgm:t>
        <a:bodyPr/>
        <a:lstStyle/>
        <a:p>
          <a:endParaRPr lang="en-IN"/>
        </a:p>
      </dgm:t>
    </dgm:pt>
    <dgm:pt modelId="{ADF1AAEF-43E1-4E2A-8E01-2D2EC197365B}">
      <dgm:prSet custT="1"/>
      <dgm:spPr/>
      <dgm:t>
        <a:bodyPr/>
        <a:lstStyle/>
        <a:p>
          <a:pPr algn="l"/>
          <a:r>
            <a:rPr lang="en-US" sz="1800" b="1" dirty="0"/>
            <a:t>Advance feedback methodology  for Z axis by strain gauge for spindle</a:t>
          </a:r>
        </a:p>
      </dgm:t>
    </dgm:pt>
    <dgm:pt modelId="{4E4F2C3E-87B6-42A6-83A7-91746659AAF2}" type="parTrans" cxnId="{A72C53B5-B0E6-44E8-A194-137B691BA49C}">
      <dgm:prSet/>
      <dgm:spPr/>
      <dgm:t>
        <a:bodyPr/>
        <a:lstStyle/>
        <a:p>
          <a:endParaRPr lang="en-US"/>
        </a:p>
      </dgm:t>
    </dgm:pt>
    <dgm:pt modelId="{865D6CEA-C650-46D8-A5AC-237A6017EEB9}" type="sibTrans" cxnId="{A72C53B5-B0E6-44E8-A194-137B691BA49C}">
      <dgm:prSet/>
      <dgm:spPr/>
      <dgm:t>
        <a:bodyPr/>
        <a:lstStyle/>
        <a:p>
          <a:endParaRPr lang="en-US"/>
        </a:p>
      </dgm:t>
    </dgm:pt>
    <dgm:pt modelId="{D9AD402D-DCE9-46FA-84FE-78F5105B8A66}" type="pres">
      <dgm:prSet presAssocID="{4A087D08-5922-43D7-9C26-A8C9957B4350}" presName="diagram" presStyleCnt="0">
        <dgm:presLayoutVars>
          <dgm:chPref val="1"/>
          <dgm:dir/>
          <dgm:animOne val="branch"/>
          <dgm:animLvl val="lvl"/>
          <dgm:resizeHandles/>
        </dgm:presLayoutVars>
      </dgm:prSet>
      <dgm:spPr/>
    </dgm:pt>
    <dgm:pt modelId="{6DC7DBB1-718A-401F-B681-38DB7950EBD9}" type="pres">
      <dgm:prSet presAssocID="{D7BA609D-7E79-4CC9-9DDF-CC106F07FEAE}" presName="root" presStyleCnt="0"/>
      <dgm:spPr/>
    </dgm:pt>
    <dgm:pt modelId="{53297C9D-6C33-4537-9802-2AD226A3EEEC}" type="pres">
      <dgm:prSet presAssocID="{D7BA609D-7E79-4CC9-9DDF-CC106F07FEAE}" presName="rootComposite" presStyleCnt="0"/>
      <dgm:spPr/>
    </dgm:pt>
    <dgm:pt modelId="{F873C146-5B21-4C26-9741-3145A4BFF9B2}" type="pres">
      <dgm:prSet presAssocID="{D7BA609D-7E79-4CC9-9DDF-CC106F07FEAE}" presName="rootText" presStyleLbl="node1" presStyleIdx="0" presStyleCnt="1" custScaleX="58081" custScaleY="26698" custLinFactNeighborX="-601" custLinFactNeighborY="0"/>
      <dgm:spPr/>
    </dgm:pt>
    <dgm:pt modelId="{9AABB849-0CFF-4AC8-B49E-DE6FE69AA2F7}" type="pres">
      <dgm:prSet presAssocID="{D7BA609D-7E79-4CC9-9DDF-CC106F07FEAE}" presName="rootConnector" presStyleLbl="node1" presStyleIdx="0" presStyleCnt="1"/>
      <dgm:spPr/>
    </dgm:pt>
    <dgm:pt modelId="{0D812B60-277A-4BAA-9FF3-78A37A9A87BC}" type="pres">
      <dgm:prSet presAssocID="{D7BA609D-7E79-4CC9-9DDF-CC106F07FEAE}" presName="childShape" presStyleCnt="0"/>
      <dgm:spPr/>
    </dgm:pt>
    <dgm:pt modelId="{F9A388E0-C8B7-4315-9F20-A9B88C1C0B6A}" type="pres">
      <dgm:prSet presAssocID="{4F0FCE8C-DB82-4DDE-8F17-249E4F7A244E}" presName="Name13" presStyleLbl="parChTrans1D2" presStyleIdx="0" presStyleCnt="3"/>
      <dgm:spPr/>
    </dgm:pt>
    <dgm:pt modelId="{56A364DE-6516-4C6C-BF6F-345375DBAD36}" type="pres">
      <dgm:prSet presAssocID="{A4AA726C-D980-425B-A9A3-DECC7C69C358}" presName="childText" presStyleLbl="bgAcc1" presStyleIdx="0" presStyleCnt="3" custScaleX="97151" custScaleY="28960">
        <dgm:presLayoutVars>
          <dgm:bulletEnabled val="1"/>
        </dgm:presLayoutVars>
      </dgm:prSet>
      <dgm:spPr/>
    </dgm:pt>
    <dgm:pt modelId="{2231FEAC-6C9A-49FB-AA46-E1E5AB85078F}" type="pres">
      <dgm:prSet presAssocID="{4E4F2C3E-87B6-42A6-83A7-91746659AAF2}" presName="Name13" presStyleLbl="parChTrans1D2" presStyleIdx="1" presStyleCnt="3"/>
      <dgm:spPr/>
    </dgm:pt>
    <dgm:pt modelId="{C20D4564-5937-4C73-87F9-C8F444FF8924}" type="pres">
      <dgm:prSet presAssocID="{ADF1AAEF-43E1-4E2A-8E01-2D2EC197365B}" presName="childText" presStyleLbl="bgAcc1" presStyleIdx="1" presStyleCnt="3" custScaleY="28258">
        <dgm:presLayoutVars>
          <dgm:bulletEnabled val="1"/>
        </dgm:presLayoutVars>
      </dgm:prSet>
      <dgm:spPr/>
    </dgm:pt>
    <dgm:pt modelId="{7C5811DB-354A-4D8C-B4A8-D6D06E582E9B}" type="pres">
      <dgm:prSet presAssocID="{FFCF2A77-CBBE-4CC7-AFA1-B5C881F5DC77}" presName="Name13" presStyleLbl="parChTrans1D2" presStyleIdx="2" presStyleCnt="3"/>
      <dgm:spPr/>
    </dgm:pt>
    <dgm:pt modelId="{EE3E291B-B6B3-4BE6-9B06-7E1DCAE011FD}" type="pres">
      <dgm:prSet presAssocID="{C458D014-8678-495E-9C8D-ACF01F4E58C7}" presName="childText" presStyleLbl="bgAcc1" presStyleIdx="2" presStyleCnt="3" custScaleY="24938" custLinFactNeighborX="-732" custLinFactNeighborY="760">
        <dgm:presLayoutVars>
          <dgm:bulletEnabled val="1"/>
        </dgm:presLayoutVars>
      </dgm:prSet>
      <dgm:spPr/>
    </dgm:pt>
  </dgm:ptLst>
  <dgm:cxnLst>
    <dgm:cxn modelId="{57CA1813-02C3-49EF-8AC6-556870216FA0}" type="presOf" srcId="{4F0FCE8C-DB82-4DDE-8F17-249E4F7A244E}" destId="{F9A388E0-C8B7-4315-9F20-A9B88C1C0B6A}" srcOrd="0" destOrd="0" presId="urn:microsoft.com/office/officeart/2005/8/layout/hierarchy3"/>
    <dgm:cxn modelId="{9F4C7842-0E58-4736-B9A4-785550F6F173}" srcId="{D7BA609D-7E79-4CC9-9DDF-CC106F07FEAE}" destId="{C458D014-8678-495E-9C8D-ACF01F4E58C7}" srcOrd="2" destOrd="0" parTransId="{FFCF2A77-CBBE-4CC7-AFA1-B5C881F5DC77}" sibTransId="{D8185035-9132-499C-95BB-F6F7084834F1}"/>
    <dgm:cxn modelId="{99327F46-15E8-49B6-994B-4F761841606E}" type="presOf" srcId="{ADF1AAEF-43E1-4E2A-8E01-2D2EC197365B}" destId="{C20D4564-5937-4C73-87F9-C8F444FF8924}" srcOrd="0" destOrd="0" presId="urn:microsoft.com/office/officeart/2005/8/layout/hierarchy3"/>
    <dgm:cxn modelId="{5C5D3650-62F7-485E-BFC0-C1D870A67976}" type="presOf" srcId="{D7BA609D-7E79-4CC9-9DDF-CC106F07FEAE}" destId="{F873C146-5B21-4C26-9741-3145A4BFF9B2}" srcOrd="0" destOrd="0" presId="urn:microsoft.com/office/officeart/2005/8/layout/hierarchy3"/>
    <dgm:cxn modelId="{9DDE4877-546B-4DDA-8AE0-12AB1F7DA47D}" type="presOf" srcId="{FFCF2A77-CBBE-4CC7-AFA1-B5C881F5DC77}" destId="{7C5811DB-354A-4D8C-B4A8-D6D06E582E9B}" srcOrd="0" destOrd="0" presId="urn:microsoft.com/office/officeart/2005/8/layout/hierarchy3"/>
    <dgm:cxn modelId="{015EB9A7-C89D-4095-91AE-0AB0EB3F6A67}" srcId="{D7BA609D-7E79-4CC9-9DDF-CC106F07FEAE}" destId="{A4AA726C-D980-425B-A9A3-DECC7C69C358}" srcOrd="0" destOrd="0" parTransId="{4F0FCE8C-DB82-4DDE-8F17-249E4F7A244E}" sibTransId="{948915EF-0F4D-463E-AB66-6B7045246AFA}"/>
    <dgm:cxn modelId="{A72C53B5-B0E6-44E8-A194-137B691BA49C}" srcId="{D7BA609D-7E79-4CC9-9DDF-CC106F07FEAE}" destId="{ADF1AAEF-43E1-4E2A-8E01-2D2EC197365B}" srcOrd="1" destOrd="0" parTransId="{4E4F2C3E-87B6-42A6-83A7-91746659AAF2}" sibTransId="{865D6CEA-C650-46D8-A5AC-237A6017EEB9}"/>
    <dgm:cxn modelId="{56CAD1B9-45B1-426B-BC08-AE6BCC7B645D}" type="presOf" srcId="{A4AA726C-D980-425B-A9A3-DECC7C69C358}" destId="{56A364DE-6516-4C6C-BF6F-345375DBAD36}" srcOrd="0" destOrd="0" presId="urn:microsoft.com/office/officeart/2005/8/layout/hierarchy3"/>
    <dgm:cxn modelId="{83B173C0-D946-4AF3-839E-D86E27466CEB}" srcId="{4A087D08-5922-43D7-9C26-A8C9957B4350}" destId="{D7BA609D-7E79-4CC9-9DDF-CC106F07FEAE}" srcOrd="0" destOrd="0" parTransId="{633A47C4-DD67-483A-9D4C-3031FADF0089}" sibTransId="{7E5C5F5F-89E9-4263-9343-95D0279B05E0}"/>
    <dgm:cxn modelId="{4FED9DC1-6824-42D5-BD0B-B87483C164BC}" type="presOf" srcId="{D7BA609D-7E79-4CC9-9DDF-CC106F07FEAE}" destId="{9AABB849-0CFF-4AC8-B49E-DE6FE69AA2F7}" srcOrd="1" destOrd="0" presId="urn:microsoft.com/office/officeart/2005/8/layout/hierarchy3"/>
    <dgm:cxn modelId="{5FF269D1-543D-4B6E-8CD1-98B1FD531B39}" type="presOf" srcId="{C458D014-8678-495E-9C8D-ACF01F4E58C7}" destId="{EE3E291B-B6B3-4BE6-9B06-7E1DCAE011FD}" srcOrd="0" destOrd="0" presId="urn:microsoft.com/office/officeart/2005/8/layout/hierarchy3"/>
    <dgm:cxn modelId="{2FA86BE8-7FA1-4245-82AA-D98D1DFEC768}" type="presOf" srcId="{4A087D08-5922-43D7-9C26-A8C9957B4350}" destId="{D9AD402D-DCE9-46FA-84FE-78F5105B8A66}" srcOrd="0" destOrd="0" presId="urn:microsoft.com/office/officeart/2005/8/layout/hierarchy3"/>
    <dgm:cxn modelId="{98F654FD-D748-4258-84D9-42A98AD801F6}" type="presOf" srcId="{4E4F2C3E-87B6-42A6-83A7-91746659AAF2}" destId="{2231FEAC-6C9A-49FB-AA46-E1E5AB85078F}" srcOrd="0" destOrd="0" presId="urn:microsoft.com/office/officeart/2005/8/layout/hierarchy3"/>
    <dgm:cxn modelId="{A06EDCE0-640E-465C-92A4-0D9767515F3A}" type="presParOf" srcId="{D9AD402D-DCE9-46FA-84FE-78F5105B8A66}" destId="{6DC7DBB1-718A-401F-B681-38DB7950EBD9}" srcOrd="0" destOrd="0" presId="urn:microsoft.com/office/officeart/2005/8/layout/hierarchy3"/>
    <dgm:cxn modelId="{B431743F-A0E4-499E-968F-DEE60EF89670}" type="presParOf" srcId="{6DC7DBB1-718A-401F-B681-38DB7950EBD9}" destId="{53297C9D-6C33-4537-9802-2AD226A3EEEC}" srcOrd="0" destOrd="0" presId="urn:microsoft.com/office/officeart/2005/8/layout/hierarchy3"/>
    <dgm:cxn modelId="{C9FD9D80-31CF-4A82-8719-36053EC6B83F}" type="presParOf" srcId="{53297C9D-6C33-4537-9802-2AD226A3EEEC}" destId="{F873C146-5B21-4C26-9741-3145A4BFF9B2}" srcOrd="0" destOrd="0" presId="urn:microsoft.com/office/officeart/2005/8/layout/hierarchy3"/>
    <dgm:cxn modelId="{7BF272E3-BD8F-40AE-8608-43F652F183CC}" type="presParOf" srcId="{53297C9D-6C33-4537-9802-2AD226A3EEEC}" destId="{9AABB849-0CFF-4AC8-B49E-DE6FE69AA2F7}" srcOrd="1" destOrd="0" presId="urn:microsoft.com/office/officeart/2005/8/layout/hierarchy3"/>
    <dgm:cxn modelId="{AB38A500-1A2D-4ED3-ACB9-3F947FADB89D}" type="presParOf" srcId="{6DC7DBB1-718A-401F-B681-38DB7950EBD9}" destId="{0D812B60-277A-4BAA-9FF3-78A37A9A87BC}" srcOrd="1" destOrd="0" presId="urn:microsoft.com/office/officeart/2005/8/layout/hierarchy3"/>
    <dgm:cxn modelId="{B4D87AFB-0ED2-4463-8067-40C1A2680C72}" type="presParOf" srcId="{0D812B60-277A-4BAA-9FF3-78A37A9A87BC}" destId="{F9A388E0-C8B7-4315-9F20-A9B88C1C0B6A}" srcOrd="0" destOrd="0" presId="urn:microsoft.com/office/officeart/2005/8/layout/hierarchy3"/>
    <dgm:cxn modelId="{7DBCE2DA-7AED-4B3C-9F0D-732C5E5AD8FF}" type="presParOf" srcId="{0D812B60-277A-4BAA-9FF3-78A37A9A87BC}" destId="{56A364DE-6516-4C6C-BF6F-345375DBAD36}" srcOrd="1" destOrd="0" presId="urn:microsoft.com/office/officeart/2005/8/layout/hierarchy3"/>
    <dgm:cxn modelId="{F1D8287D-0EA1-4D58-A8ED-749B9318D0A0}" type="presParOf" srcId="{0D812B60-277A-4BAA-9FF3-78A37A9A87BC}" destId="{2231FEAC-6C9A-49FB-AA46-E1E5AB85078F}" srcOrd="2" destOrd="0" presId="urn:microsoft.com/office/officeart/2005/8/layout/hierarchy3"/>
    <dgm:cxn modelId="{F0F5ACD3-5CCE-40E2-AEDD-B705AAC0550D}" type="presParOf" srcId="{0D812B60-277A-4BAA-9FF3-78A37A9A87BC}" destId="{C20D4564-5937-4C73-87F9-C8F444FF8924}" srcOrd="3" destOrd="0" presId="urn:microsoft.com/office/officeart/2005/8/layout/hierarchy3"/>
    <dgm:cxn modelId="{4BB68B76-5242-47E5-9E5E-35FB0DA1629C}" type="presParOf" srcId="{0D812B60-277A-4BAA-9FF3-78A37A9A87BC}" destId="{7C5811DB-354A-4D8C-B4A8-D6D06E582E9B}" srcOrd="4" destOrd="0" presId="urn:microsoft.com/office/officeart/2005/8/layout/hierarchy3"/>
    <dgm:cxn modelId="{6088A14B-F0EF-45D6-BFCF-E86F96302B66}" type="presParOf" srcId="{0D812B60-277A-4BAA-9FF3-78A37A9A87BC}" destId="{EE3E291B-B6B3-4BE6-9B06-7E1DCAE011F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3C146-5B21-4C26-9741-3145A4BFF9B2}">
      <dsp:nvSpPr>
        <dsp:cNvPr id="0" name=""/>
        <dsp:cNvSpPr/>
      </dsp:nvSpPr>
      <dsp:spPr>
        <a:xfrm>
          <a:off x="59" y="809987"/>
          <a:ext cx="3276232" cy="89101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PROBLEM STATEMENT </a:t>
          </a:r>
        </a:p>
      </dsp:txBody>
      <dsp:txXfrm>
        <a:off x="26156" y="836084"/>
        <a:ext cx="3224038" cy="838819"/>
      </dsp:txXfrm>
    </dsp:sp>
    <dsp:sp modelId="{F9A388E0-C8B7-4315-9F20-A9B88C1C0B6A}">
      <dsp:nvSpPr>
        <dsp:cNvPr id="0" name=""/>
        <dsp:cNvSpPr/>
      </dsp:nvSpPr>
      <dsp:spPr>
        <a:xfrm>
          <a:off x="327683" y="1701000"/>
          <a:ext cx="327623" cy="809351"/>
        </a:xfrm>
        <a:custGeom>
          <a:avLst/>
          <a:gdLst/>
          <a:ahLst/>
          <a:cxnLst/>
          <a:rect l="0" t="0" r="0" b="0"/>
          <a:pathLst>
            <a:path>
              <a:moveTo>
                <a:pt x="0" y="0"/>
              </a:moveTo>
              <a:lnTo>
                <a:pt x="0" y="809351"/>
              </a:lnTo>
              <a:lnTo>
                <a:pt x="327623" y="809351"/>
              </a:lnTo>
            </a:path>
          </a:pathLst>
        </a:custGeom>
        <a:noFill/>
        <a:ln w="25400" cap="flat" cmpd="sng" algn="ctr">
          <a:solidFill>
            <a:schemeClr val="accent3">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6A364DE-6516-4C6C-BF6F-345375DBAD36}">
      <dsp:nvSpPr>
        <dsp:cNvPr id="0" name=""/>
        <dsp:cNvSpPr/>
      </dsp:nvSpPr>
      <dsp:spPr>
        <a:xfrm>
          <a:off x="655306" y="2039454"/>
          <a:ext cx="7905673" cy="9417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US" sz="1800" b="1" i="0" kern="1200" dirty="0"/>
            <a:t>Prototype electronics development process relies on conventional PCB tracing, which stages of including printing circuit layouts on paper, using laser printers for toner transfer, and subsequent ironing.</a:t>
          </a:r>
        </a:p>
      </dsp:txBody>
      <dsp:txXfrm>
        <a:off x="682890" y="2067038"/>
        <a:ext cx="7850505" cy="886626"/>
      </dsp:txXfrm>
    </dsp:sp>
    <dsp:sp modelId="{ED427AC4-250D-44E7-873B-10F2331F81F1}">
      <dsp:nvSpPr>
        <dsp:cNvPr id="0" name=""/>
        <dsp:cNvSpPr/>
      </dsp:nvSpPr>
      <dsp:spPr>
        <a:xfrm>
          <a:off x="327683" y="1701000"/>
          <a:ext cx="327623" cy="2177509"/>
        </a:xfrm>
        <a:custGeom>
          <a:avLst/>
          <a:gdLst/>
          <a:ahLst/>
          <a:cxnLst/>
          <a:rect l="0" t="0" r="0" b="0"/>
          <a:pathLst>
            <a:path>
              <a:moveTo>
                <a:pt x="0" y="0"/>
              </a:moveTo>
              <a:lnTo>
                <a:pt x="0" y="2177509"/>
              </a:lnTo>
              <a:lnTo>
                <a:pt x="327623" y="2177509"/>
              </a:lnTo>
            </a:path>
          </a:pathLst>
        </a:custGeom>
        <a:noFill/>
        <a:ln w="25400" cap="flat" cmpd="sng" algn="ctr">
          <a:solidFill>
            <a:schemeClr val="accent3">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D2BD081-FEE3-4C52-9EE9-EDE12EC52D2A}">
      <dsp:nvSpPr>
        <dsp:cNvPr id="0" name=""/>
        <dsp:cNvSpPr/>
      </dsp:nvSpPr>
      <dsp:spPr>
        <a:xfrm>
          <a:off x="655306" y="3319702"/>
          <a:ext cx="7955233" cy="111761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US" sz="1800" b="1" i="0" kern="1200" dirty="0"/>
            <a:t>The Z-axis spindle is susceptible to damage due to the absence of a loading effect feedback mechanism. The current setup lacks the ability to provide real-time feedback on the loading conditions experienced by the spindle.</a:t>
          </a:r>
          <a:endParaRPr lang="en-IN" sz="1800" b="1" kern="1200" dirty="0"/>
        </a:p>
      </dsp:txBody>
      <dsp:txXfrm>
        <a:off x="688040" y="3352436"/>
        <a:ext cx="7889765" cy="1052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3C146-5B21-4C26-9741-3145A4BFF9B2}">
      <dsp:nvSpPr>
        <dsp:cNvPr id="0" name=""/>
        <dsp:cNvSpPr/>
      </dsp:nvSpPr>
      <dsp:spPr>
        <a:xfrm>
          <a:off x="1320033" y="1498"/>
          <a:ext cx="3116193" cy="716207"/>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N" sz="2400" b="0" kern="1200" dirty="0"/>
            <a:t>Solution </a:t>
          </a:r>
        </a:p>
      </dsp:txBody>
      <dsp:txXfrm>
        <a:off x="1341010" y="22475"/>
        <a:ext cx="3074239" cy="674253"/>
      </dsp:txXfrm>
    </dsp:sp>
    <dsp:sp modelId="{F9A388E0-C8B7-4315-9F20-A9B88C1C0B6A}">
      <dsp:nvSpPr>
        <dsp:cNvPr id="0" name=""/>
        <dsp:cNvSpPr/>
      </dsp:nvSpPr>
      <dsp:spPr>
        <a:xfrm>
          <a:off x="1631653" y="717706"/>
          <a:ext cx="343864" cy="1059101"/>
        </a:xfrm>
        <a:custGeom>
          <a:avLst/>
          <a:gdLst/>
          <a:ahLst/>
          <a:cxnLst/>
          <a:rect l="0" t="0" r="0" b="0"/>
          <a:pathLst>
            <a:path>
              <a:moveTo>
                <a:pt x="0" y="0"/>
              </a:moveTo>
              <a:lnTo>
                <a:pt x="0" y="1059101"/>
              </a:lnTo>
              <a:lnTo>
                <a:pt x="343864" y="1059101"/>
              </a:lnTo>
            </a:path>
          </a:pathLst>
        </a:custGeom>
        <a:noFill/>
        <a:ln w="25400" cap="flat" cmpd="sng" algn="ctr">
          <a:solidFill>
            <a:schemeClr val="accent3">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6A364DE-6516-4C6C-BF6F-345375DBAD36}">
      <dsp:nvSpPr>
        <dsp:cNvPr id="0" name=""/>
        <dsp:cNvSpPr/>
      </dsp:nvSpPr>
      <dsp:spPr>
        <a:xfrm>
          <a:off x="1975517" y="1388363"/>
          <a:ext cx="4169918" cy="776888"/>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IN" sz="1800" b="1" kern="1200" dirty="0"/>
            <a:t>Use of CNC plotter mechanism for PCB trace designing</a:t>
          </a:r>
          <a:endParaRPr lang="en-IN" sz="1800" kern="1200" dirty="0"/>
        </a:p>
      </dsp:txBody>
      <dsp:txXfrm>
        <a:off x="1998271" y="1411117"/>
        <a:ext cx="4124410" cy="731380"/>
      </dsp:txXfrm>
    </dsp:sp>
    <dsp:sp modelId="{2231FEAC-6C9A-49FB-AA46-E1E5AB85078F}">
      <dsp:nvSpPr>
        <dsp:cNvPr id="0" name=""/>
        <dsp:cNvSpPr/>
      </dsp:nvSpPr>
      <dsp:spPr>
        <a:xfrm>
          <a:off x="1631653" y="717706"/>
          <a:ext cx="343864" cy="2497230"/>
        </a:xfrm>
        <a:custGeom>
          <a:avLst/>
          <a:gdLst/>
          <a:ahLst/>
          <a:cxnLst/>
          <a:rect l="0" t="0" r="0" b="0"/>
          <a:pathLst>
            <a:path>
              <a:moveTo>
                <a:pt x="0" y="0"/>
              </a:moveTo>
              <a:lnTo>
                <a:pt x="0" y="2497230"/>
              </a:lnTo>
              <a:lnTo>
                <a:pt x="343864" y="2497230"/>
              </a:lnTo>
            </a:path>
          </a:pathLst>
        </a:custGeom>
        <a:noFill/>
        <a:ln w="25400" cap="flat" cmpd="sng" algn="ctr">
          <a:solidFill>
            <a:schemeClr val="accent3">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20D4564-5937-4C73-87F9-C8F444FF8924}">
      <dsp:nvSpPr>
        <dsp:cNvPr id="0" name=""/>
        <dsp:cNvSpPr/>
      </dsp:nvSpPr>
      <dsp:spPr>
        <a:xfrm>
          <a:off x="1975517" y="2835908"/>
          <a:ext cx="4292203" cy="75805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n-US" sz="1800" b="1" kern="1200" dirty="0"/>
            <a:t>Advance feedback methodology  for Z axis by strain gauge for spindle</a:t>
          </a:r>
        </a:p>
      </dsp:txBody>
      <dsp:txXfrm>
        <a:off x="1997720" y="2858111"/>
        <a:ext cx="4247797" cy="713650"/>
      </dsp:txXfrm>
    </dsp:sp>
    <dsp:sp modelId="{7C5811DB-354A-4D8C-B4A8-D6D06E582E9B}">
      <dsp:nvSpPr>
        <dsp:cNvPr id="0" name=""/>
        <dsp:cNvSpPr/>
      </dsp:nvSpPr>
      <dsp:spPr>
        <a:xfrm>
          <a:off x="1631653" y="717706"/>
          <a:ext cx="312445" cy="3882910"/>
        </a:xfrm>
        <a:custGeom>
          <a:avLst/>
          <a:gdLst/>
          <a:ahLst/>
          <a:cxnLst/>
          <a:rect l="0" t="0" r="0" b="0"/>
          <a:pathLst>
            <a:path>
              <a:moveTo>
                <a:pt x="0" y="0"/>
              </a:moveTo>
              <a:lnTo>
                <a:pt x="0" y="3882910"/>
              </a:lnTo>
              <a:lnTo>
                <a:pt x="312445" y="3882910"/>
              </a:lnTo>
            </a:path>
          </a:pathLst>
        </a:custGeom>
        <a:noFill/>
        <a:ln w="25400" cap="flat" cmpd="sng" algn="ctr">
          <a:solidFill>
            <a:schemeClr val="accent3">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E3E291B-B6B3-4BE6-9B06-7E1DCAE011FD}">
      <dsp:nvSpPr>
        <dsp:cNvPr id="0" name=""/>
        <dsp:cNvSpPr/>
      </dsp:nvSpPr>
      <dsp:spPr>
        <a:xfrm>
          <a:off x="1944098" y="4266120"/>
          <a:ext cx="4292203" cy="66899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IN" sz="1800" b="1" kern="1200" dirty="0"/>
            <a:t>Portability easy control via Bluetooth</a:t>
          </a:r>
        </a:p>
      </dsp:txBody>
      <dsp:txXfrm>
        <a:off x="1963692" y="4285714"/>
        <a:ext cx="4253015" cy="6298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DECB5-B87E-492E-8C94-AE48E83F943A}" type="datetimeFigureOut">
              <a:rPr lang="en-IN" smtClean="0"/>
              <a:pPr/>
              <a:t>22-11-2023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7421C5-0F7A-40AA-9FE7-ECED17F148D0}" type="slidenum">
              <a:rPr lang="en-IN" smtClean="0"/>
              <a:pPr/>
              <a:t>‹#›</a:t>
            </a:fld>
            <a:endParaRPr lang="en-IN"/>
          </a:p>
        </p:txBody>
      </p:sp>
    </p:spTree>
    <p:extLst>
      <p:ext uri="{BB962C8B-B14F-4D97-AF65-F5344CB8AC3E}">
        <p14:creationId xmlns:p14="http://schemas.microsoft.com/office/powerpoint/2010/main" val="105043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7421C5-0F7A-40AA-9FE7-ECED17F148D0}" type="slidenum">
              <a:rPr lang="en-IN" smtClean="0"/>
              <a:pPr/>
              <a:t>1</a:t>
            </a:fld>
            <a:endParaRPr lang="en-IN"/>
          </a:p>
        </p:txBody>
      </p:sp>
    </p:spTree>
    <p:extLst>
      <p:ext uri="{BB962C8B-B14F-4D97-AF65-F5344CB8AC3E}">
        <p14:creationId xmlns:p14="http://schemas.microsoft.com/office/powerpoint/2010/main" val="607811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E73777-156E-43D9-A35E-C3568A82ED46}" type="slidenum">
              <a:rPr lang="en-IN" smtClean="0"/>
              <a:pPr/>
              <a:t>‹#›</a:t>
            </a:fld>
            <a:endParaRPr lang="en-IN"/>
          </a:p>
        </p:txBody>
      </p:sp>
      <p:pic>
        <p:nvPicPr>
          <p:cNvPr id="7" name="Picture 2" descr="A:\SBJITMR\2018 -19\3rd sem\EMI_UNIT_4\naa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96200" y="381000"/>
            <a:ext cx="1241462" cy="8238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eade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9376" y="298307"/>
            <a:ext cx="6988224" cy="10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bject 6"/>
          <p:cNvSpPr/>
          <p:nvPr userDrawn="1"/>
        </p:nvSpPr>
        <p:spPr>
          <a:xfrm>
            <a:off x="275231" y="2025095"/>
            <a:ext cx="8563969" cy="1459865"/>
          </a:xfrm>
          <a:custGeom>
            <a:avLst/>
            <a:gdLst/>
            <a:ahLst/>
            <a:cxnLst/>
            <a:rect l="l" t="t" r="r" b="b"/>
            <a:pathLst>
              <a:path w="9022080" h="1459864">
                <a:moveTo>
                  <a:pt x="0" y="1459351"/>
                </a:moveTo>
                <a:lnTo>
                  <a:pt x="9021561" y="1459351"/>
                </a:lnTo>
                <a:lnTo>
                  <a:pt x="9021561" y="0"/>
                </a:lnTo>
                <a:lnTo>
                  <a:pt x="0" y="0"/>
                </a:lnTo>
                <a:lnTo>
                  <a:pt x="0" y="1459351"/>
                </a:lnTo>
                <a:close/>
              </a:path>
            </a:pathLst>
          </a:cu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lIns="0" tIns="0" rIns="0" bIns="0" rtlCol="0"/>
          <a:lstStyle/>
          <a:p>
            <a:pPr algn="ctr">
              <a:lnSpc>
                <a:spcPct val="100000"/>
              </a:lnSpc>
            </a:pPr>
            <a:endParaRPr lang="en-GB" sz="40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Bahnschrift SemiBold Condensed" panose="020B0502040204020203" pitchFamily="34" charset="0"/>
              <a:cs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4E73777-156E-43D9-A35E-C3568A82ED46}" type="slidenum">
              <a:rPr lang="en-IN" smtClean="0"/>
              <a:pPr/>
              <a:t>‹#›</a:t>
            </a:fld>
            <a:endParaRPr lang="en-IN"/>
          </a:p>
        </p:txBody>
      </p:sp>
      <p:pic>
        <p:nvPicPr>
          <p:cNvPr id="6" name="Picture 5" descr="E:\SBJIT\others\Certificate\LOGO.pn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29600" y="231921"/>
            <a:ext cx="632245" cy="68247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0" y="6437535"/>
            <a:ext cx="8597977" cy="220166"/>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bg1"/>
              </a:solidFill>
            </a:endParaRPr>
          </a:p>
        </p:txBody>
      </p:sp>
      <p:sp>
        <p:nvSpPr>
          <p:cNvPr id="8" name="Rectangle 7"/>
          <p:cNvSpPr/>
          <p:nvPr userDrawn="1"/>
        </p:nvSpPr>
        <p:spPr>
          <a:xfrm>
            <a:off x="76200" y="75491"/>
            <a:ext cx="8945141" cy="6653237"/>
          </a:xfrm>
          <a:prstGeom prst="rect">
            <a:avLst/>
          </a:prstGeom>
          <a:noFill/>
          <a:ln w="66675"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solidFill>
                <a:schemeClr val="tx1"/>
              </a:solidFill>
            </a:endParaRPr>
          </a:p>
        </p:txBody>
      </p:sp>
      <p:sp>
        <p:nvSpPr>
          <p:cNvPr id="5" name="Footer Placeholder 4"/>
          <p:cNvSpPr>
            <a:spLocks noGrp="1"/>
          </p:cNvSpPr>
          <p:nvPr>
            <p:ph type="ftr" sz="quarter" idx="3"/>
          </p:nvPr>
        </p:nvSpPr>
        <p:spPr>
          <a:xfrm>
            <a:off x="76200" y="6363603"/>
            <a:ext cx="1600200" cy="365125"/>
          </a:xfrm>
          <a:prstGeom prst="rect">
            <a:avLst/>
          </a:prstGeom>
        </p:spPr>
        <p:txBody>
          <a:bodyPr vert="horz" lIns="91440" tIns="45720" rIns="91440" bIns="45720" rtlCol="0" anchor="ctr"/>
          <a:lstStyle>
            <a:lvl1pPr algn="ctr">
              <a:defRPr sz="1200" b="1">
                <a:solidFill>
                  <a:schemeClr val="tx2">
                    <a:lumMod val="75000"/>
                  </a:schemeClr>
                </a:solidFill>
              </a:defRPr>
            </a:lvl1pPr>
          </a:lstStyle>
          <a:p>
            <a:endParaRPr lang="en-IN" dirty="0"/>
          </a:p>
        </p:txBody>
      </p:sp>
      <p:sp>
        <p:nvSpPr>
          <p:cNvPr id="6" name="Slide Number Placeholder 5"/>
          <p:cNvSpPr>
            <a:spLocks noGrp="1"/>
          </p:cNvSpPr>
          <p:nvPr>
            <p:ph type="sldNum" sz="quarter" idx="4"/>
          </p:nvPr>
        </p:nvSpPr>
        <p:spPr>
          <a:xfrm>
            <a:off x="6692977" y="6363603"/>
            <a:ext cx="2133600" cy="365125"/>
          </a:xfrm>
          <a:prstGeom prst="rect">
            <a:avLst/>
          </a:prstGeom>
        </p:spPr>
        <p:txBody>
          <a:bodyPr vert="horz" lIns="91440" tIns="45720" rIns="91440" bIns="45720" rtlCol="0" anchor="ctr"/>
          <a:lstStyle>
            <a:lvl1pPr algn="r">
              <a:defRPr sz="1200" b="1">
                <a:solidFill>
                  <a:schemeClr val="tx2">
                    <a:lumMod val="75000"/>
                  </a:schemeClr>
                </a:solidFill>
              </a:defRPr>
            </a:lvl1pPr>
          </a:lstStyle>
          <a:p>
            <a:fld id="{94E73777-156E-43D9-A35E-C3568A82ED4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encedirect.com/science/article/abs/pii/S2214785318325318" TargetMode="External"/><Relationship Id="rId2" Type="http://schemas.openxmlformats.org/officeDocument/2006/relationships/hyperlink" Target="http://tlc.iiitdm.ac.in/wp-content/uploads/2021/01/Publications/J-1%2C%202017-18.pdf?_t=1569397912"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researchgate.net/publication/323463754_Quantitative_feedback_theory-based_robust_control_for_a_spindle_of_lathe_machin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58690" y="5175410"/>
            <a:ext cx="3416377" cy="1200329"/>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pPr algn="ctr"/>
            <a:r>
              <a:rPr lang="en-GB" dirty="0">
                <a:solidFill>
                  <a:srgbClr val="002060"/>
                </a:solidFill>
                <a:latin typeface="Times New Roman" panose="02020603050405020304"/>
                <a:cs typeface="Times New Roman" panose="02020603050405020304"/>
              </a:rPr>
              <a:t>   </a:t>
            </a:r>
            <a:r>
              <a:rPr lang="en-GB" dirty="0">
                <a:solidFill>
                  <a:schemeClr val="tx1"/>
                </a:solidFill>
                <a:latin typeface="Times New Roman" panose="02020603050405020304"/>
                <a:cs typeface="Times New Roman" panose="02020603050405020304"/>
              </a:rPr>
              <a:t>Guided By :</a:t>
            </a:r>
            <a:endParaRPr lang="en-US" dirty="0">
              <a:solidFill>
                <a:schemeClr val="tx1"/>
              </a:solidFill>
            </a:endParaRPr>
          </a:p>
          <a:p>
            <a:pPr algn="ctr"/>
            <a:r>
              <a:rPr lang="en-GB" dirty="0">
                <a:solidFill>
                  <a:schemeClr val="tx1"/>
                </a:solidFill>
                <a:latin typeface="Times New Roman" panose="02020603050405020304"/>
                <a:cs typeface="Times New Roman" panose="02020603050405020304"/>
              </a:rPr>
              <a:t>    Mr. Afsar Khan</a:t>
            </a:r>
          </a:p>
          <a:p>
            <a:pPr algn="ctr"/>
            <a:r>
              <a:rPr lang="en-GB" dirty="0">
                <a:solidFill>
                  <a:schemeClr val="tx1"/>
                </a:solidFill>
                <a:latin typeface="Times New Roman" panose="02020603050405020304"/>
                <a:cs typeface="Times New Roman" panose="02020603050405020304"/>
              </a:rPr>
              <a:t>    (Assistant professor)</a:t>
            </a:r>
          </a:p>
          <a:p>
            <a:pPr algn="ctr"/>
            <a:endParaRPr lang="en-GB" dirty="0">
              <a:solidFill>
                <a:srgbClr val="002060"/>
              </a:solidFill>
              <a:latin typeface="Times New Roman" panose="02020603050405020304"/>
              <a:cs typeface="Times New Roman" panose="02020603050405020304"/>
            </a:endParaRPr>
          </a:p>
        </p:txBody>
      </p:sp>
      <p:sp>
        <p:nvSpPr>
          <p:cNvPr id="8" name="Slide Number Placeholder 7"/>
          <p:cNvSpPr>
            <a:spLocks noGrp="1"/>
          </p:cNvSpPr>
          <p:nvPr>
            <p:ph type="sldNum" sz="quarter" idx="12"/>
          </p:nvPr>
        </p:nvSpPr>
        <p:spPr/>
        <p:txBody>
          <a:bodyPr/>
          <a:lstStyle/>
          <a:p>
            <a:fld id="{94E73777-156E-43D9-A35E-C3568A82ED46}" type="slidenum">
              <a:rPr lang="en-IN" smtClean="0">
                <a:latin typeface="Times New Roman" panose="02020603050405020304" pitchFamily="18" charset="0"/>
                <a:cs typeface="Times New Roman" panose="02020603050405020304" pitchFamily="18" charset="0"/>
              </a:rPr>
              <a:pPr/>
              <a:t>1</a:t>
            </a:fld>
            <a:endParaRPr lang="en-IN"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34466" y="1705182"/>
            <a:ext cx="8875067" cy="1569660"/>
          </a:xfrm>
          <a:prstGeom prst="rect">
            <a:avLst/>
          </a:prstGeom>
          <a:noFill/>
        </p:spPr>
        <p:txBody>
          <a:bodyPr wrap="square" lIns="91440" tIns="45720" rIns="91440" bIns="45720" rtlCol="0" anchor="t">
            <a:spAutoFit/>
          </a:bodyPr>
          <a:lstStyle/>
          <a:p>
            <a:pPr algn="ctr"/>
            <a:endParaRPr lang="en-US" sz="3200" b="1" i="1" dirty="0">
              <a:latin typeface="Aptos Narrow" panose="020B0004020202020204" pitchFamily="34" charset="0"/>
            </a:endParaRPr>
          </a:p>
          <a:p>
            <a:pPr algn="ctr"/>
            <a:r>
              <a:rPr lang="en-US" sz="3200" b="1" i="1" dirty="0">
                <a:latin typeface="Aptos Narrow" panose="020B0004020202020204" pitchFamily="34" charset="0"/>
              </a:rPr>
              <a:t>“Development of three axis cost effective CNC </a:t>
            </a:r>
          </a:p>
          <a:p>
            <a:pPr algn="ctr"/>
            <a:r>
              <a:rPr lang="en-US" sz="3200" b="1" i="1" dirty="0">
                <a:latin typeface="Aptos Narrow" panose="020B0004020202020204" pitchFamily="34" charset="0"/>
              </a:rPr>
              <a:t>PCB designing machine’’</a:t>
            </a:r>
          </a:p>
        </p:txBody>
      </p:sp>
      <p:sp>
        <p:nvSpPr>
          <p:cNvPr id="9" name="TextBox 8"/>
          <p:cNvSpPr txBox="1"/>
          <p:nvPr/>
        </p:nvSpPr>
        <p:spPr>
          <a:xfrm>
            <a:off x="353290" y="3744249"/>
            <a:ext cx="4752109" cy="2954655"/>
          </a:xfrm>
          <a:prstGeom prst="rect">
            <a:avLst/>
          </a:prstGeom>
          <a:noFill/>
        </p:spPr>
        <p:txBody>
          <a:bodyPr wrap="square" lIns="91440" tIns="45720" rIns="91440" bIns="45720" rtlCol="0" anchor="t">
            <a:spAutoFit/>
          </a:bodyPr>
          <a:lstStyle/>
          <a:p>
            <a:r>
              <a:rPr lang="en-US" sz="2000" b="1" dirty="0">
                <a:latin typeface="Times New Roman" panose="02020603050405020304" pitchFamily="18" charset="0"/>
                <a:cs typeface="Times New Roman" panose="02020603050405020304" pitchFamily="18" charset="0"/>
              </a:rPr>
              <a:t>Group Members :</a:t>
            </a:r>
          </a:p>
          <a:p>
            <a:endParaRPr 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Jayant Dhandale      EE20006 </a:t>
            </a:r>
          </a:p>
          <a:p>
            <a:r>
              <a:rPr lang="en-IN" b="1" dirty="0" err="1">
                <a:latin typeface="Times New Roman" panose="02020603050405020304" pitchFamily="18" charset="0"/>
                <a:cs typeface="Times New Roman" panose="02020603050405020304" pitchFamily="18" charset="0"/>
              </a:rPr>
              <a:t>Inshul</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Zade</a:t>
            </a:r>
            <a:r>
              <a:rPr lang="en-IN" b="1" dirty="0">
                <a:latin typeface="Times New Roman" panose="02020603050405020304" pitchFamily="18" charset="0"/>
                <a:cs typeface="Times New Roman" panose="02020603050405020304" pitchFamily="18" charset="0"/>
              </a:rPr>
              <a:t>               EE20008 </a:t>
            </a:r>
          </a:p>
          <a:p>
            <a:r>
              <a:rPr lang="en-IN" b="1" dirty="0">
                <a:latin typeface="Times New Roman" panose="02020603050405020304" pitchFamily="18" charset="0"/>
                <a:cs typeface="Times New Roman" panose="02020603050405020304" pitchFamily="18" charset="0"/>
              </a:rPr>
              <a:t>Ulhas </a:t>
            </a:r>
            <a:r>
              <a:rPr lang="en-IN" b="1" dirty="0" err="1">
                <a:latin typeface="Times New Roman" panose="02020603050405020304" pitchFamily="18" charset="0"/>
                <a:cs typeface="Times New Roman" panose="02020603050405020304" pitchFamily="18" charset="0"/>
              </a:rPr>
              <a:t>Munne</a:t>
            </a:r>
            <a:r>
              <a:rPr lang="en-IN" b="1" dirty="0">
                <a:latin typeface="Times New Roman" panose="02020603050405020304" pitchFamily="18" charset="0"/>
                <a:cs typeface="Times New Roman" panose="02020603050405020304" pitchFamily="18" charset="0"/>
              </a:rPr>
              <a:t>             EE20009 </a:t>
            </a:r>
          </a:p>
          <a:p>
            <a:r>
              <a:rPr lang="en-IN" b="1" dirty="0">
                <a:latin typeface="Times New Roman" panose="02020603050405020304" pitchFamily="18" charset="0"/>
                <a:cs typeface="Times New Roman" panose="02020603050405020304" pitchFamily="18" charset="0"/>
              </a:rPr>
              <a:t>Prajwal </a:t>
            </a:r>
            <a:r>
              <a:rPr lang="en-IN" b="1" dirty="0" err="1">
                <a:latin typeface="Times New Roman" panose="02020603050405020304" pitchFamily="18" charset="0"/>
                <a:cs typeface="Times New Roman" panose="02020603050405020304" pitchFamily="18" charset="0"/>
              </a:rPr>
              <a:t>Rudrakar</a:t>
            </a:r>
            <a:r>
              <a:rPr lang="en-IN" b="1" dirty="0">
                <a:latin typeface="Times New Roman" panose="02020603050405020304" pitchFamily="18" charset="0"/>
                <a:cs typeface="Times New Roman" panose="02020603050405020304" pitchFamily="18" charset="0"/>
              </a:rPr>
              <a:t>    EE20014 </a:t>
            </a:r>
          </a:p>
          <a:p>
            <a:r>
              <a:rPr lang="en-IN" b="1" dirty="0" err="1">
                <a:latin typeface="Times New Roman" panose="02020603050405020304" pitchFamily="18" charset="0"/>
                <a:cs typeface="Times New Roman" panose="02020603050405020304" pitchFamily="18" charset="0"/>
              </a:rPr>
              <a:t>Vidhisha</a:t>
            </a:r>
            <a:r>
              <a:rPr lang="en-IN" b="1" dirty="0">
                <a:latin typeface="Times New Roman" panose="02020603050405020304" pitchFamily="18" charset="0"/>
                <a:cs typeface="Times New Roman" panose="02020603050405020304" pitchFamily="18" charset="0"/>
              </a:rPr>
              <a:t> Shende       EE20015 </a:t>
            </a:r>
          </a:p>
          <a:p>
            <a:r>
              <a:rPr lang="en-IN" b="1" dirty="0">
                <a:latin typeface="Times New Roman" panose="02020603050405020304" pitchFamily="18" charset="0"/>
                <a:cs typeface="Times New Roman" panose="02020603050405020304" pitchFamily="18" charset="0"/>
              </a:rPr>
              <a:t>Hitesh </a:t>
            </a:r>
            <a:r>
              <a:rPr lang="en-IN" b="1" dirty="0" err="1">
                <a:latin typeface="Times New Roman" panose="02020603050405020304" pitchFamily="18" charset="0"/>
                <a:cs typeface="Times New Roman" panose="02020603050405020304" pitchFamily="18" charset="0"/>
              </a:rPr>
              <a:t>Dudhe</a:t>
            </a:r>
            <a:r>
              <a:rPr lang="en-IN" b="1" dirty="0">
                <a:latin typeface="Times New Roman" panose="02020603050405020304" pitchFamily="18" charset="0"/>
                <a:cs typeface="Times New Roman" panose="02020603050405020304" pitchFamily="18" charset="0"/>
              </a:rPr>
              <a:t>            EE21D025 </a:t>
            </a:r>
          </a:p>
          <a:p>
            <a:r>
              <a:rPr lang="en-IN" b="1" dirty="0">
                <a:latin typeface="Times New Roman" panose="02020603050405020304" pitchFamily="18" charset="0"/>
                <a:cs typeface="Times New Roman" panose="02020603050405020304" pitchFamily="18" charset="0"/>
              </a:rPr>
              <a:t>Priti Pawar                EE21D026 </a:t>
            </a:r>
            <a:endParaRPr lang="en-US"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719512" y="1474349"/>
            <a:ext cx="3232039" cy="461665"/>
          </a:xfrm>
          <a:prstGeom prst="rect">
            <a:avLst/>
          </a:prstGeom>
          <a:noFill/>
        </p:spPr>
        <p:txBody>
          <a:bodyPr wrap="none" rtlCol="0">
            <a:spAutoFit/>
          </a:bodyPr>
          <a:lstStyle/>
          <a:p>
            <a:pPr algn="ctr"/>
            <a:r>
              <a:rPr lang="en-US" sz="2400" b="1" dirty="0">
                <a:latin typeface="Times New Roman" pitchFamily="18" charset="0"/>
                <a:cs typeface="Times New Roman" pitchFamily="18" charset="0"/>
              </a:rPr>
              <a:t>Literature Seminar on</a:t>
            </a:r>
          </a:p>
        </p:txBody>
      </p:sp>
      <p:pic>
        <p:nvPicPr>
          <p:cNvPr id="3" name="Picture 2">
            <a:extLst>
              <a:ext uri="{FF2B5EF4-FFF2-40B4-BE49-F238E27FC236}">
                <a16:creationId xmlns:a16="http://schemas.microsoft.com/office/drawing/2014/main" id="{BB332999-DF7F-B9AD-0E6C-C51C7644D94A}"/>
              </a:ext>
            </a:extLst>
          </p:cNvPr>
          <p:cNvPicPr/>
          <p:nvPr/>
        </p:nvPicPr>
        <p:blipFill rotWithShape="1">
          <a:blip r:embed="rId3" cstate="screen">
            <a:extLst>
              <a:ext uri="{28A0092B-C50C-407E-A947-70E740481C1C}">
                <a14:useLocalDpi xmlns:a14="http://schemas.microsoft.com/office/drawing/2010/main"/>
              </a:ext>
            </a:extLst>
          </a:blip>
          <a:srcRect r="10353"/>
          <a:stretch/>
        </p:blipFill>
        <p:spPr bwMode="auto">
          <a:xfrm>
            <a:off x="353290" y="304800"/>
            <a:ext cx="1018310"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9"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A7CD0E-B00A-81A2-9D98-97CD76C7CC85}"/>
              </a:ext>
            </a:extLst>
          </p:cNvPr>
          <p:cNvSpPr>
            <a:spLocks noGrp="1"/>
          </p:cNvSpPr>
          <p:nvPr>
            <p:ph type="sldNum" sz="quarter" idx="12"/>
          </p:nvPr>
        </p:nvSpPr>
        <p:spPr/>
        <p:txBody>
          <a:bodyPr/>
          <a:lstStyle/>
          <a:p>
            <a:fld id="{94E73777-156E-43D9-A35E-C3568A82ED46}" type="slidenum">
              <a:rPr lang="en-IN" smtClean="0"/>
              <a:pPr/>
              <a:t>10</a:t>
            </a:fld>
            <a:endParaRPr lang="en-IN"/>
          </a:p>
        </p:txBody>
      </p:sp>
      <p:pic>
        <p:nvPicPr>
          <p:cNvPr id="4" name="Picture 3">
            <a:extLst>
              <a:ext uri="{FF2B5EF4-FFF2-40B4-BE49-F238E27FC236}">
                <a16:creationId xmlns:a16="http://schemas.microsoft.com/office/drawing/2014/main" id="{FA158F7D-8855-27E6-8257-527F36B9DD12}"/>
              </a:ext>
            </a:extLst>
          </p:cNvPr>
          <p:cNvPicPr>
            <a:picLocks noChangeAspect="1"/>
          </p:cNvPicPr>
          <p:nvPr/>
        </p:nvPicPr>
        <p:blipFill>
          <a:blip r:embed="rId2"/>
          <a:stretch>
            <a:fillRect/>
          </a:stretch>
        </p:blipFill>
        <p:spPr>
          <a:xfrm>
            <a:off x="4724400" y="1313915"/>
            <a:ext cx="4252223" cy="3808838"/>
          </a:xfrm>
          <a:prstGeom prst="rect">
            <a:avLst/>
          </a:prstGeom>
        </p:spPr>
      </p:pic>
      <p:sp>
        <p:nvSpPr>
          <p:cNvPr id="5" name="TextBox 4">
            <a:extLst>
              <a:ext uri="{FF2B5EF4-FFF2-40B4-BE49-F238E27FC236}">
                <a16:creationId xmlns:a16="http://schemas.microsoft.com/office/drawing/2014/main" id="{E1FE64F7-31AC-FA5B-55F0-37683E0AF231}"/>
              </a:ext>
            </a:extLst>
          </p:cNvPr>
          <p:cNvSpPr txBox="1"/>
          <p:nvPr/>
        </p:nvSpPr>
        <p:spPr>
          <a:xfrm>
            <a:off x="236222" y="1510174"/>
            <a:ext cx="4468513" cy="4524315"/>
          </a:xfrm>
          <a:prstGeom prst="rect">
            <a:avLst/>
          </a:prstGeom>
          <a:noFill/>
        </p:spPr>
        <p:txBody>
          <a:bodyPr wrap="square">
            <a:spAutoFit/>
          </a:bodyPr>
          <a:lstStyle/>
          <a:p>
            <a:pPr marL="285750" indent="-285750">
              <a:buFont typeface="Arial" panose="020B0604020202020204" pitchFamily="34" charset="0"/>
              <a:buChar char="•"/>
            </a:pPr>
            <a:r>
              <a:rPr lang="en-US" dirty="0"/>
              <a:t>GRBL is configured through a set of parameters that can be adjusted to match the specific characteristics of the CNC machine it is controlling it map motor pulse steps in mm in graph plot.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GRBL has inbuilt calibrator software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Communication with GRBL is typically done through a serial interface (USB in the case of Arduino), allowing users to send G-code commands from a computer to the CNC machine.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9A6BCD12-03B3-D5EA-D28E-14D992297A88}"/>
              </a:ext>
            </a:extLst>
          </p:cNvPr>
          <p:cNvSpPr txBox="1">
            <a:spLocks/>
          </p:cNvSpPr>
          <p:nvPr/>
        </p:nvSpPr>
        <p:spPr>
          <a:xfrm>
            <a:off x="5257800" y="5195490"/>
            <a:ext cx="22860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t>Control tool</a:t>
            </a:r>
          </a:p>
        </p:txBody>
      </p:sp>
    </p:spTree>
    <p:extLst>
      <p:ext uri="{BB962C8B-B14F-4D97-AF65-F5344CB8AC3E}">
        <p14:creationId xmlns:p14="http://schemas.microsoft.com/office/powerpoint/2010/main" val="88291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34F3E-17A9-E544-07C8-3A031B232677}"/>
              </a:ext>
            </a:extLst>
          </p:cNvPr>
          <p:cNvSpPr txBox="1"/>
          <p:nvPr/>
        </p:nvSpPr>
        <p:spPr>
          <a:xfrm>
            <a:off x="209681" y="174820"/>
            <a:ext cx="8642141" cy="1477328"/>
          </a:xfrm>
          <a:prstGeom prst="rect">
            <a:avLst/>
          </a:prstGeom>
          <a:noFill/>
        </p:spPr>
        <p:txBody>
          <a:bodyPr wrap="square">
            <a:spAutoFit/>
          </a:bodyPr>
          <a:lstStyle/>
          <a:p>
            <a:r>
              <a:rPr lang="en-US" sz="2400" b="1" dirty="0">
                <a:latin typeface="Bahnschrift Condensed" panose="020B0502040204020203" pitchFamily="34" charset="0"/>
              </a:rPr>
              <a:t>Paper No.4</a:t>
            </a:r>
          </a:p>
          <a:p>
            <a:endParaRPr lang="en-US" sz="2800" b="1" dirty="0">
              <a:latin typeface="Bahnschrift Condensed" panose="020B0502040204020203" pitchFamily="34" charset="0"/>
            </a:endParaRPr>
          </a:p>
          <a:p>
            <a:r>
              <a:rPr lang="en-US" sz="2000" dirty="0">
                <a:latin typeface="Times New Roman" pitchFamily="18" charset="0"/>
                <a:cs typeface="Times New Roman" pitchFamily="18" charset="0"/>
              </a:rPr>
              <a:t>Title: </a:t>
            </a:r>
            <a:r>
              <a:rPr lang="en-US" dirty="0">
                <a:latin typeface="Times New Roman" panose="02020603050405020304" pitchFamily="18" charset="0"/>
                <a:cs typeface="Times New Roman" panose="02020603050405020304" pitchFamily="18" charset="0"/>
              </a:rPr>
              <a:t>Quantitative feedback theory-based robust Control for a spindle of Lathe Machine</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FFBAD9-6650-AC5C-8E69-720446E48D75}"/>
              </a:ext>
            </a:extLst>
          </p:cNvPr>
          <p:cNvSpPr txBox="1"/>
          <p:nvPr/>
        </p:nvSpPr>
        <p:spPr>
          <a:xfrm>
            <a:off x="292177" y="1600200"/>
            <a:ext cx="8207769" cy="286232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presents theoretical and experimental design of a robust control based on  quantitative feedback theory (QFT) approach to control deepness variations on cutting process for a  x axis of CNC lath machine.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dynamics of spindle is uncertain and varying due to deepness variation on milling process. Ref. Practical design steps are explained in which QFT based conditions are assembled to obtain a compensator and pre-filter gain to control a spindle.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B2317A-FFC4-26FC-AE7F-AA9B1B351313}"/>
              </a:ext>
            </a:extLst>
          </p:cNvPr>
          <p:cNvPicPr/>
          <p:nvPr/>
        </p:nvPicPr>
        <p:blipFill rotWithShape="1">
          <a:blip r:embed="rId2"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pic>
        <p:nvPicPr>
          <p:cNvPr id="8" name="Picture 7">
            <a:extLst>
              <a:ext uri="{FF2B5EF4-FFF2-40B4-BE49-F238E27FC236}">
                <a16:creationId xmlns:a16="http://schemas.microsoft.com/office/drawing/2014/main" id="{20BC9D9A-3384-E46B-9D42-F37FC1CE9BAD}"/>
              </a:ext>
            </a:extLst>
          </p:cNvPr>
          <p:cNvPicPr>
            <a:picLocks noChangeAspect="1"/>
          </p:cNvPicPr>
          <p:nvPr/>
        </p:nvPicPr>
        <p:blipFill rotWithShape="1">
          <a:blip r:embed="rId3"/>
          <a:srcRect l="3371" t="8573" r="684" b="21064"/>
          <a:stretch/>
        </p:blipFill>
        <p:spPr>
          <a:xfrm>
            <a:off x="1318586" y="3886200"/>
            <a:ext cx="6506828" cy="2001702"/>
          </a:xfrm>
          <a:prstGeom prst="rect">
            <a:avLst/>
          </a:prstGeom>
        </p:spPr>
      </p:pic>
      <p:sp>
        <p:nvSpPr>
          <p:cNvPr id="9" name="Slide Number Placeholder 1">
            <a:extLst>
              <a:ext uri="{FF2B5EF4-FFF2-40B4-BE49-F238E27FC236}">
                <a16:creationId xmlns:a16="http://schemas.microsoft.com/office/drawing/2014/main" id="{EA1D20A0-4441-98E4-6176-415E5DB2D95D}"/>
              </a:ext>
            </a:extLst>
          </p:cNvPr>
          <p:cNvSpPr>
            <a:spLocks noGrp="1"/>
          </p:cNvSpPr>
          <p:nvPr>
            <p:ph type="sldNum" sz="quarter" idx="12"/>
          </p:nvPr>
        </p:nvSpPr>
        <p:spPr>
          <a:xfrm>
            <a:off x="3200400" y="5887902"/>
            <a:ext cx="2133600" cy="365125"/>
          </a:xfrm>
        </p:spPr>
        <p:txBody>
          <a:bodyPr/>
          <a:lstStyle/>
          <a:p>
            <a:r>
              <a:rPr lang="en-IN" sz="1600" dirty="0"/>
              <a:t>Control system </a:t>
            </a:r>
          </a:p>
        </p:txBody>
      </p:sp>
    </p:spTree>
    <p:extLst>
      <p:ext uri="{BB962C8B-B14F-4D97-AF65-F5344CB8AC3E}">
        <p14:creationId xmlns:p14="http://schemas.microsoft.com/office/powerpoint/2010/main" val="250410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FFBAD9-6650-AC5C-8E69-720446E48D75}"/>
              </a:ext>
            </a:extLst>
          </p:cNvPr>
          <p:cNvSpPr txBox="1"/>
          <p:nvPr/>
        </p:nvSpPr>
        <p:spPr>
          <a:xfrm>
            <a:off x="355137" y="348500"/>
            <a:ext cx="6274263" cy="3693319"/>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Stress analysis of the spindle is crucial for ensuring the precise installation of strain gauge sensor feedback on the Z-axis of a CNC machine. This enhances machine performance and accuracy. Effective implementation of such technology optimizes CNC machining processes.</a:t>
            </a:r>
            <a:endParaRPr lang="en-US" dirty="0">
              <a:latin typeface="Times New Roman" panose="02020603050405020304" pitchFamily="18" charset="0"/>
              <a:ea typeface="STCaiyun" panose="02010800040101010101" pitchFamily="2" charset="-122"/>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a strain gauge for controlling stress on a CNC Z-axis involves integrating a feedback system that monitors the stress levels in real-time, allowing for dynamic adjustments to optimize performance and prevent overloading.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2050" name="Picture 2" descr="Building A CNC Router Step 4: The Z-axis Assembly | vlr.eng.br">
            <a:extLst>
              <a:ext uri="{FF2B5EF4-FFF2-40B4-BE49-F238E27FC236}">
                <a16:creationId xmlns:a16="http://schemas.microsoft.com/office/drawing/2014/main" id="{BB12FA54-639E-92A6-8F97-55132937C1F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4063" b="95313" l="10000" r="92667">
                        <a14:foregroundMark x1="92667" y1="64844" x2="90333" y2="70313"/>
                        <a14:foregroundMark x1="38000" y1="12812" x2="24333" y2="4063"/>
                        <a14:foregroundMark x1="24333" y1="4063" x2="37667" y2="12344"/>
                        <a14:foregroundMark x1="37667" y1="12344" x2="39000" y2="17344"/>
                        <a14:foregroundMark x1="27333" y1="7813" x2="34667" y2="4063"/>
                        <a14:foregroundMark x1="39000" y1="34219" x2="40667" y2="34375"/>
                        <a14:foregroundMark x1="69667" y1="90781" x2="69667" y2="95313"/>
                      </a14:backgroundRemoval>
                    </a14:imgEffect>
                  </a14:imgLayer>
                </a14:imgProps>
              </a:ext>
              <a:ext uri="{28A0092B-C50C-407E-A947-70E740481C1C}">
                <a14:useLocalDpi xmlns:a14="http://schemas.microsoft.com/office/drawing/2010/main" val="0"/>
              </a:ext>
            </a:extLst>
          </a:blip>
          <a:srcRect l="-7142" t="3016"/>
          <a:stretch/>
        </p:blipFill>
        <p:spPr bwMode="auto">
          <a:xfrm flipH="1">
            <a:off x="6417340" y="1338168"/>
            <a:ext cx="2374823" cy="458595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6" name="Picture 8" descr="Strain Gauge: What Is It? How Is It Used? Types, Application">
            <a:extLst>
              <a:ext uri="{FF2B5EF4-FFF2-40B4-BE49-F238E27FC236}">
                <a16:creationId xmlns:a16="http://schemas.microsoft.com/office/drawing/2014/main" id="{C11D3DBB-74BD-3845-2592-FE26C33663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775" t="22336" r="7558" b="17655"/>
          <a:stretch/>
        </p:blipFill>
        <p:spPr bwMode="auto">
          <a:xfrm rot="16200000">
            <a:off x="6531640" y="3319027"/>
            <a:ext cx="1049448" cy="549127"/>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1">
            <a:extLst>
              <a:ext uri="{FF2B5EF4-FFF2-40B4-BE49-F238E27FC236}">
                <a16:creationId xmlns:a16="http://schemas.microsoft.com/office/drawing/2014/main" id="{45367AA8-F875-6EF0-73B8-E5E9728D7818}"/>
              </a:ext>
            </a:extLst>
          </p:cNvPr>
          <p:cNvSpPr txBox="1">
            <a:spLocks/>
          </p:cNvSpPr>
          <p:nvPr/>
        </p:nvSpPr>
        <p:spPr>
          <a:xfrm>
            <a:off x="6414040" y="2338700"/>
            <a:ext cx="1187412"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t>Strain </a:t>
            </a:r>
            <a:r>
              <a:rPr lang="en-IN" sz="1600" dirty="0" err="1"/>
              <a:t>guage</a:t>
            </a:r>
            <a:endParaRPr lang="en-IN" sz="1600" dirty="0"/>
          </a:p>
        </p:txBody>
      </p:sp>
      <p:pic>
        <p:nvPicPr>
          <p:cNvPr id="5" name="Picture 4">
            <a:extLst>
              <a:ext uri="{FF2B5EF4-FFF2-40B4-BE49-F238E27FC236}">
                <a16:creationId xmlns:a16="http://schemas.microsoft.com/office/drawing/2014/main" id="{E6B2317A-FFC4-26FC-AE7F-AA9B1B351313}"/>
              </a:ext>
            </a:extLst>
          </p:cNvPr>
          <p:cNvPicPr/>
          <p:nvPr/>
        </p:nvPicPr>
        <p:blipFill rotWithShape="1">
          <a:blip r:embed="rId5"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sp>
        <p:nvSpPr>
          <p:cNvPr id="7" name="Slide Number Placeholder 1">
            <a:extLst>
              <a:ext uri="{FF2B5EF4-FFF2-40B4-BE49-F238E27FC236}">
                <a16:creationId xmlns:a16="http://schemas.microsoft.com/office/drawing/2014/main" id="{7E0370D8-49E9-05A4-BF30-4CF5A2FF3157}"/>
              </a:ext>
            </a:extLst>
          </p:cNvPr>
          <p:cNvSpPr txBox="1">
            <a:spLocks/>
          </p:cNvSpPr>
          <p:nvPr/>
        </p:nvSpPr>
        <p:spPr>
          <a:xfrm>
            <a:off x="2462981" y="576043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t>Z axis control system</a:t>
            </a:r>
          </a:p>
        </p:txBody>
      </p:sp>
      <p:pic>
        <p:nvPicPr>
          <p:cNvPr id="8" name="Picture 7">
            <a:extLst>
              <a:ext uri="{FF2B5EF4-FFF2-40B4-BE49-F238E27FC236}">
                <a16:creationId xmlns:a16="http://schemas.microsoft.com/office/drawing/2014/main" id="{821D0981-50E3-31D7-84D1-0E585FDAB418}"/>
              </a:ext>
            </a:extLst>
          </p:cNvPr>
          <p:cNvPicPr>
            <a:picLocks noChangeAspect="1"/>
          </p:cNvPicPr>
          <p:nvPr/>
        </p:nvPicPr>
        <p:blipFill rotWithShape="1">
          <a:blip r:embed="rId6"/>
          <a:srcRect l="8647" t="8573" r="7975" b="21064"/>
          <a:stretch/>
        </p:blipFill>
        <p:spPr>
          <a:xfrm>
            <a:off x="399968" y="3812876"/>
            <a:ext cx="5641955" cy="2057400"/>
          </a:xfrm>
          <a:prstGeom prst="rect">
            <a:avLst/>
          </a:prstGeom>
        </p:spPr>
      </p:pic>
      <p:sp>
        <p:nvSpPr>
          <p:cNvPr id="10" name="Slide Number Placeholder 1">
            <a:extLst>
              <a:ext uri="{FF2B5EF4-FFF2-40B4-BE49-F238E27FC236}">
                <a16:creationId xmlns:a16="http://schemas.microsoft.com/office/drawing/2014/main" id="{61B0970A-72CA-57B7-42F5-78086D7DCD49}"/>
              </a:ext>
            </a:extLst>
          </p:cNvPr>
          <p:cNvSpPr txBox="1">
            <a:spLocks/>
          </p:cNvSpPr>
          <p:nvPr/>
        </p:nvSpPr>
        <p:spPr>
          <a:xfrm>
            <a:off x="6041923" y="5977972"/>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t>Z axis spindle</a:t>
            </a:r>
          </a:p>
        </p:txBody>
      </p:sp>
      <p:sp>
        <p:nvSpPr>
          <p:cNvPr id="11" name="Slide Number Placeholder 1">
            <a:extLst>
              <a:ext uri="{FF2B5EF4-FFF2-40B4-BE49-F238E27FC236}">
                <a16:creationId xmlns:a16="http://schemas.microsoft.com/office/drawing/2014/main" id="{41B1F4EC-9433-DF3B-81B8-CE98460BE35C}"/>
              </a:ext>
            </a:extLst>
          </p:cNvPr>
          <p:cNvSpPr>
            <a:spLocks noGrp="1"/>
          </p:cNvSpPr>
          <p:nvPr>
            <p:ph type="sldNum" sz="quarter" idx="12"/>
          </p:nvPr>
        </p:nvSpPr>
        <p:spPr>
          <a:xfrm>
            <a:off x="3479198" y="5113586"/>
            <a:ext cx="1082970" cy="539153"/>
          </a:xfrm>
          <a:solidFill>
            <a:schemeClr val="bg1"/>
          </a:solidFill>
          <a:ln w="9525">
            <a:solidFill>
              <a:schemeClr val="tx1"/>
            </a:solidFill>
          </a:ln>
        </p:spPr>
        <p:txBody>
          <a:bodyPr/>
          <a:lstStyle/>
          <a:p>
            <a:pPr algn="ctr"/>
            <a:r>
              <a:rPr lang="en-IN" sz="1600" b="0" dirty="0">
                <a:solidFill>
                  <a:schemeClr val="tx1"/>
                </a:solidFill>
              </a:rPr>
              <a:t>Stress</a:t>
            </a:r>
          </a:p>
        </p:txBody>
      </p:sp>
      <p:sp>
        <p:nvSpPr>
          <p:cNvPr id="12" name="Slide Number Placeholder 1">
            <a:extLst>
              <a:ext uri="{FF2B5EF4-FFF2-40B4-BE49-F238E27FC236}">
                <a16:creationId xmlns:a16="http://schemas.microsoft.com/office/drawing/2014/main" id="{EF896248-6405-3A19-DA6C-CAA233BB5C5F}"/>
              </a:ext>
            </a:extLst>
          </p:cNvPr>
          <p:cNvSpPr txBox="1">
            <a:spLocks/>
          </p:cNvSpPr>
          <p:nvPr/>
        </p:nvSpPr>
        <p:spPr>
          <a:xfrm>
            <a:off x="901619" y="4399435"/>
            <a:ext cx="815531" cy="501691"/>
          </a:xfrm>
          <a:prstGeom prst="rect">
            <a:avLst/>
          </a:prstGeom>
          <a:solidFill>
            <a:schemeClr val="bg1"/>
          </a:solidFill>
          <a:ln w="9525">
            <a:solidFill>
              <a:schemeClr val="tx1"/>
            </a:solidFill>
          </a:ln>
        </p:spPr>
        <p:txBody>
          <a:bodyPr vert="horz" lIns="91440" tIns="45720" rIns="91440" bIns="45720" rtlCol="0" anchor="ctr"/>
          <a:lstStyle>
            <a:defPPr>
              <a:defRPr lang="en-US"/>
            </a:defPPr>
            <a:lvl1pPr marL="0" algn="r" defTabSz="914400" rtl="0" eaLnBrk="1" latinLnBrk="0" hangingPunct="1">
              <a:defRPr sz="1200" b="1" kern="1200">
                <a:solidFill>
                  <a:schemeClr val="tx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b="0" dirty="0">
                <a:solidFill>
                  <a:schemeClr val="tx1"/>
                </a:solidFill>
              </a:rPr>
              <a:t>Z axis</a:t>
            </a:r>
          </a:p>
        </p:txBody>
      </p:sp>
    </p:spTree>
    <p:extLst>
      <p:ext uri="{BB962C8B-B14F-4D97-AF65-F5344CB8AC3E}">
        <p14:creationId xmlns:p14="http://schemas.microsoft.com/office/powerpoint/2010/main" val="413028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6"/>
                                        </p:tgtEl>
                                        <p:attrNameLst>
                                          <p:attrName>style.visibility</p:attrName>
                                        </p:attrNameLst>
                                      </p:cBhvr>
                                      <p:to>
                                        <p:strVal val="visible"/>
                                      </p:to>
                                    </p:set>
                                    <p:animEffect transition="in" filter="fade">
                                      <p:cBhvr>
                                        <p:cTn id="17" dur="500"/>
                                        <p:tgtEl>
                                          <p:spTgt spid="20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4E73777-156E-43D9-A35E-C3568A82ED46}" type="slidenum">
              <a:rPr lang="en-IN" smtClean="0"/>
              <a:pPr/>
              <a:t>13</a:t>
            </a:fld>
            <a:endParaRPr lang="en-IN"/>
          </a:p>
        </p:txBody>
      </p:sp>
      <p:sp>
        <p:nvSpPr>
          <p:cNvPr id="3" name="TextBox 2">
            <a:extLst>
              <a:ext uri="{FF2B5EF4-FFF2-40B4-BE49-F238E27FC236}">
                <a16:creationId xmlns:a16="http://schemas.microsoft.com/office/drawing/2014/main" id="{B4F2AAE9-E908-C717-7731-5D5543ABAAC9}"/>
              </a:ext>
            </a:extLst>
          </p:cNvPr>
          <p:cNvSpPr txBox="1"/>
          <p:nvPr/>
        </p:nvSpPr>
        <p:spPr>
          <a:xfrm>
            <a:off x="2561993" y="198735"/>
            <a:ext cx="3704091" cy="461665"/>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PROBLEM STATEMENT</a:t>
            </a:r>
          </a:p>
        </p:txBody>
      </p:sp>
      <p:graphicFrame>
        <p:nvGraphicFramePr>
          <p:cNvPr id="4" name="Diagram 3"/>
          <p:cNvGraphicFramePr/>
          <p:nvPr>
            <p:extLst>
              <p:ext uri="{D42A27DB-BD31-4B8C-83A1-F6EECF244321}">
                <p14:modId xmlns:p14="http://schemas.microsoft.com/office/powerpoint/2010/main" val="4239971636"/>
              </p:ext>
            </p:extLst>
          </p:nvPr>
        </p:nvGraphicFramePr>
        <p:xfrm>
          <a:off x="266700" y="848694"/>
          <a:ext cx="8610600" cy="5247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F2FB0D58-ED4A-0820-77D5-82EF940669A2}"/>
              </a:ext>
            </a:extLst>
          </p:cNvPr>
          <p:cNvPicPr/>
          <p:nvPr/>
        </p:nvPicPr>
        <p:blipFill rotWithShape="1">
          <a:blip r:embed="rId7"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spTree>
    <p:extLst>
      <p:ext uri="{BB962C8B-B14F-4D97-AF65-F5344CB8AC3E}">
        <p14:creationId xmlns:p14="http://schemas.microsoft.com/office/powerpoint/2010/main" val="1920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F873C146-5B21-4C26-9741-3145A4BFF9B2}"/>
                                            </p:graphicEl>
                                          </p:spTgt>
                                        </p:tgtEl>
                                        <p:attrNameLst>
                                          <p:attrName>style.visibility</p:attrName>
                                        </p:attrNameLst>
                                      </p:cBhvr>
                                      <p:to>
                                        <p:strVal val="visible"/>
                                      </p:to>
                                    </p:set>
                                    <p:anim calcmode="lin" valueType="num">
                                      <p:cBhvr additive="base">
                                        <p:cTn id="13" dur="500" fill="hold"/>
                                        <p:tgtEl>
                                          <p:spTgt spid="4">
                                            <p:graphicEl>
                                              <a:dgm id="{F873C146-5B21-4C26-9741-3145A4BFF9B2}"/>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F873C146-5B21-4C26-9741-3145A4BFF9B2}"/>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F9A388E0-C8B7-4315-9F20-A9B88C1C0B6A}"/>
                                            </p:graphicEl>
                                          </p:spTgt>
                                        </p:tgtEl>
                                        <p:attrNameLst>
                                          <p:attrName>style.visibility</p:attrName>
                                        </p:attrNameLst>
                                      </p:cBhvr>
                                      <p:to>
                                        <p:strVal val="visible"/>
                                      </p:to>
                                    </p:set>
                                    <p:anim calcmode="lin" valueType="num">
                                      <p:cBhvr additive="base">
                                        <p:cTn id="19" dur="500" fill="hold"/>
                                        <p:tgtEl>
                                          <p:spTgt spid="4">
                                            <p:graphicEl>
                                              <a:dgm id="{F9A388E0-C8B7-4315-9F20-A9B88C1C0B6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F9A388E0-C8B7-4315-9F20-A9B88C1C0B6A}"/>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graphicEl>
                                              <a:dgm id="{56A364DE-6516-4C6C-BF6F-345375DBAD36}"/>
                                            </p:graphicEl>
                                          </p:spTgt>
                                        </p:tgtEl>
                                        <p:attrNameLst>
                                          <p:attrName>style.visibility</p:attrName>
                                        </p:attrNameLst>
                                      </p:cBhvr>
                                      <p:to>
                                        <p:strVal val="visible"/>
                                      </p:to>
                                    </p:set>
                                    <p:anim calcmode="lin" valueType="num">
                                      <p:cBhvr additive="base">
                                        <p:cTn id="23" dur="500" fill="hold"/>
                                        <p:tgtEl>
                                          <p:spTgt spid="4">
                                            <p:graphicEl>
                                              <a:dgm id="{56A364DE-6516-4C6C-BF6F-345375DBAD36}"/>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56A364DE-6516-4C6C-BF6F-345375DBAD36}"/>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graphicEl>
                                              <a:dgm id="{ED427AC4-250D-44E7-873B-10F2331F81F1}"/>
                                            </p:graphicEl>
                                          </p:spTgt>
                                        </p:tgtEl>
                                        <p:attrNameLst>
                                          <p:attrName>style.visibility</p:attrName>
                                        </p:attrNameLst>
                                      </p:cBhvr>
                                      <p:to>
                                        <p:strVal val="visible"/>
                                      </p:to>
                                    </p:set>
                                    <p:anim calcmode="lin" valueType="num">
                                      <p:cBhvr additive="base">
                                        <p:cTn id="29" dur="500" fill="hold"/>
                                        <p:tgtEl>
                                          <p:spTgt spid="4">
                                            <p:graphicEl>
                                              <a:dgm id="{ED427AC4-250D-44E7-873B-10F2331F81F1}"/>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ED427AC4-250D-44E7-873B-10F2331F81F1}"/>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5D2BD081-FEE3-4C52-9EE9-EDE12EC52D2A}"/>
                                            </p:graphicEl>
                                          </p:spTgt>
                                        </p:tgtEl>
                                        <p:attrNameLst>
                                          <p:attrName>style.visibility</p:attrName>
                                        </p:attrNameLst>
                                      </p:cBhvr>
                                      <p:to>
                                        <p:strVal val="visible"/>
                                      </p:to>
                                    </p:set>
                                    <p:anim calcmode="lin" valueType="num">
                                      <p:cBhvr additive="base">
                                        <p:cTn id="33" dur="500" fill="hold"/>
                                        <p:tgtEl>
                                          <p:spTgt spid="4">
                                            <p:graphicEl>
                                              <a:dgm id="{5D2BD081-FEE3-4C52-9EE9-EDE12EC52D2A}"/>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5D2BD081-FEE3-4C52-9EE9-EDE12EC52D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DD5902-D813-A616-A398-3260388E8A55}"/>
              </a:ext>
            </a:extLst>
          </p:cNvPr>
          <p:cNvSpPr>
            <a:spLocks noGrp="1"/>
          </p:cNvSpPr>
          <p:nvPr>
            <p:ph type="sldNum" sz="quarter" idx="12"/>
          </p:nvPr>
        </p:nvSpPr>
        <p:spPr/>
        <p:txBody>
          <a:bodyPr/>
          <a:lstStyle/>
          <a:p>
            <a:fld id="{94E73777-156E-43D9-A35E-C3568A82ED46}" type="slidenum">
              <a:rPr lang="en-IN" smtClean="0"/>
              <a:pPr/>
              <a:t>14</a:t>
            </a:fld>
            <a:endParaRPr lang="en-IN"/>
          </a:p>
        </p:txBody>
      </p:sp>
      <p:sp>
        <p:nvSpPr>
          <p:cNvPr id="4" name="TextBox 3">
            <a:extLst>
              <a:ext uri="{FF2B5EF4-FFF2-40B4-BE49-F238E27FC236}">
                <a16:creationId xmlns:a16="http://schemas.microsoft.com/office/drawing/2014/main" id="{BE8D4B16-3E01-8ACE-2B71-690A2203FFEC}"/>
              </a:ext>
            </a:extLst>
          </p:cNvPr>
          <p:cNvSpPr txBox="1"/>
          <p:nvPr/>
        </p:nvSpPr>
        <p:spPr>
          <a:xfrm>
            <a:off x="2362200" y="228600"/>
            <a:ext cx="4572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PROPOSED METHODOLOGY</a:t>
            </a:r>
            <a:endParaRPr lang="en-IN" sz="2400" dirty="0"/>
          </a:p>
        </p:txBody>
      </p:sp>
      <p:graphicFrame>
        <p:nvGraphicFramePr>
          <p:cNvPr id="7" name="Diagram 6">
            <a:extLst>
              <a:ext uri="{FF2B5EF4-FFF2-40B4-BE49-F238E27FC236}">
                <a16:creationId xmlns:a16="http://schemas.microsoft.com/office/drawing/2014/main" id="{2EF2668E-F374-E992-6FA8-48959A601E36}"/>
              </a:ext>
            </a:extLst>
          </p:cNvPr>
          <p:cNvGraphicFramePr/>
          <p:nvPr>
            <p:extLst>
              <p:ext uri="{D42A27DB-BD31-4B8C-83A1-F6EECF244321}">
                <p14:modId xmlns:p14="http://schemas.microsoft.com/office/powerpoint/2010/main" val="2512635150"/>
              </p:ext>
            </p:extLst>
          </p:nvPr>
        </p:nvGraphicFramePr>
        <p:xfrm>
          <a:off x="-533400" y="1066800"/>
          <a:ext cx="7620000" cy="4935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FBCEAE67-464C-4031-D0BA-7A539C84A30D}"/>
              </a:ext>
            </a:extLst>
          </p:cNvPr>
          <p:cNvPicPr/>
          <p:nvPr/>
        </p:nvPicPr>
        <p:blipFill rotWithShape="1">
          <a:blip r:embed="rId7"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spTree>
    <p:extLst>
      <p:ext uri="{BB962C8B-B14F-4D97-AF65-F5344CB8AC3E}">
        <p14:creationId xmlns:p14="http://schemas.microsoft.com/office/powerpoint/2010/main" val="105853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graphicEl>
                                              <a:dgm id="{F873C146-5B21-4C26-9741-3145A4BFF9B2}"/>
                                            </p:graphicEl>
                                          </p:spTgt>
                                        </p:tgtEl>
                                        <p:attrNameLst>
                                          <p:attrName>style.visibility</p:attrName>
                                        </p:attrNameLst>
                                      </p:cBhvr>
                                      <p:to>
                                        <p:strVal val="visible"/>
                                      </p:to>
                                    </p:set>
                                    <p:anim calcmode="lin" valueType="num">
                                      <p:cBhvr additive="base">
                                        <p:cTn id="13" dur="500" fill="hold"/>
                                        <p:tgtEl>
                                          <p:spTgt spid="7">
                                            <p:graphicEl>
                                              <a:dgm id="{F873C146-5B21-4C26-9741-3145A4BFF9B2}"/>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F873C146-5B21-4C26-9741-3145A4BFF9B2}"/>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graphicEl>
                                              <a:dgm id="{F9A388E0-C8B7-4315-9F20-A9B88C1C0B6A}"/>
                                            </p:graphicEl>
                                          </p:spTgt>
                                        </p:tgtEl>
                                        <p:attrNameLst>
                                          <p:attrName>style.visibility</p:attrName>
                                        </p:attrNameLst>
                                      </p:cBhvr>
                                      <p:to>
                                        <p:strVal val="visible"/>
                                      </p:to>
                                    </p:set>
                                    <p:anim calcmode="lin" valueType="num">
                                      <p:cBhvr additive="base">
                                        <p:cTn id="19" dur="500" fill="hold"/>
                                        <p:tgtEl>
                                          <p:spTgt spid="7">
                                            <p:graphicEl>
                                              <a:dgm id="{F9A388E0-C8B7-4315-9F20-A9B88C1C0B6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graphicEl>
                                              <a:dgm id="{F9A388E0-C8B7-4315-9F20-A9B88C1C0B6A}"/>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graphicEl>
                                              <a:dgm id="{56A364DE-6516-4C6C-BF6F-345375DBAD36}"/>
                                            </p:graphicEl>
                                          </p:spTgt>
                                        </p:tgtEl>
                                        <p:attrNameLst>
                                          <p:attrName>style.visibility</p:attrName>
                                        </p:attrNameLst>
                                      </p:cBhvr>
                                      <p:to>
                                        <p:strVal val="visible"/>
                                      </p:to>
                                    </p:set>
                                    <p:anim calcmode="lin" valueType="num">
                                      <p:cBhvr additive="base">
                                        <p:cTn id="23" dur="500" fill="hold"/>
                                        <p:tgtEl>
                                          <p:spTgt spid="7">
                                            <p:graphicEl>
                                              <a:dgm id="{56A364DE-6516-4C6C-BF6F-345375DBAD36}"/>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graphicEl>
                                              <a:dgm id="{56A364DE-6516-4C6C-BF6F-345375DBAD36}"/>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graphicEl>
                                              <a:dgm id="{2231FEAC-6C9A-49FB-AA46-E1E5AB85078F}"/>
                                            </p:graphicEl>
                                          </p:spTgt>
                                        </p:tgtEl>
                                        <p:attrNameLst>
                                          <p:attrName>style.visibility</p:attrName>
                                        </p:attrNameLst>
                                      </p:cBhvr>
                                      <p:to>
                                        <p:strVal val="visible"/>
                                      </p:to>
                                    </p:set>
                                    <p:anim calcmode="lin" valueType="num">
                                      <p:cBhvr additive="base">
                                        <p:cTn id="29" dur="500" fill="hold"/>
                                        <p:tgtEl>
                                          <p:spTgt spid="7">
                                            <p:graphicEl>
                                              <a:dgm id="{2231FEAC-6C9A-49FB-AA46-E1E5AB85078F}"/>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graphicEl>
                                              <a:dgm id="{2231FEAC-6C9A-49FB-AA46-E1E5AB85078F}"/>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graphicEl>
                                              <a:dgm id="{C20D4564-5937-4C73-87F9-C8F444FF8924}"/>
                                            </p:graphicEl>
                                          </p:spTgt>
                                        </p:tgtEl>
                                        <p:attrNameLst>
                                          <p:attrName>style.visibility</p:attrName>
                                        </p:attrNameLst>
                                      </p:cBhvr>
                                      <p:to>
                                        <p:strVal val="visible"/>
                                      </p:to>
                                    </p:set>
                                    <p:anim calcmode="lin" valueType="num">
                                      <p:cBhvr additive="base">
                                        <p:cTn id="33" dur="500" fill="hold"/>
                                        <p:tgtEl>
                                          <p:spTgt spid="7">
                                            <p:graphicEl>
                                              <a:dgm id="{C20D4564-5937-4C73-87F9-C8F444FF8924}"/>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graphicEl>
                                              <a:dgm id="{C20D4564-5937-4C73-87F9-C8F444FF8924}"/>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graphicEl>
                                              <a:dgm id="{7C5811DB-354A-4D8C-B4A8-D6D06E582E9B}"/>
                                            </p:graphicEl>
                                          </p:spTgt>
                                        </p:tgtEl>
                                        <p:attrNameLst>
                                          <p:attrName>style.visibility</p:attrName>
                                        </p:attrNameLst>
                                      </p:cBhvr>
                                      <p:to>
                                        <p:strVal val="visible"/>
                                      </p:to>
                                    </p:set>
                                    <p:anim calcmode="lin" valueType="num">
                                      <p:cBhvr additive="base">
                                        <p:cTn id="39" dur="500" fill="hold"/>
                                        <p:tgtEl>
                                          <p:spTgt spid="7">
                                            <p:graphicEl>
                                              <a:dgm id="{7C5811DB-354A-4D8C-B4A8-D6D06E582E9B}"/>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graphicEl>
                                              <a:dgm id="{7C5811DB-354A-4D8C-B4A8-D6D06E582E9B}"/>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graphicEl>
                                              <a:dgm id="{EE3E291B-B6B3-4BE6-9B06-7E1DCAE011FD}"/>
                                            </p:graphicEl>
                                          </p:spTgt>
                                        </p:tgtEl>
                                        <p:attrNameLst>
                                          <p:attrName>style.visibility</p:attrName>
                                        </p:attrNameLst>
                                      </p:cBhvr>
                                      <p:to>
                                        <p:strVal val="visible"/>
                                      </p:to>
                                    </p:set>
                                    <p:anim calcmode="lin" valueType="num">
                                      <p:cBhvr additive="base">
                                        <p:cTn id="43" dur="500" fill="hold"/>
                                        <p:tgtEl>
                                          <p:spTgt spid="7">
                                            <p:graphicEl>
                                              <a:dgm id="{EE3E291B-B6B3-4BE6-9B06-7E1DCAE011FD}"/>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graphicEl>
                                              <a:dgm id="{EE3E291B-B6B3-4BE6-9B06-7E1DCAE011F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7"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4E73777-156E-43D9-A35E-C3568A82ED46}" type="slidenum">
              <a:rPr lang="en-IN" smtClean="0"/>
              <a:pPr/>
              <a:t>15</a:t>
            </a:fld>
            <a:endParaRPr lang="en-IN"/>
          </a:p>
        </p:txBody>
      </p:sp>
      <p:sp>
        <p:nvSpPr>
          <p:cNvPr id="4" name="TextBox 3">
            <a:extLst>
              <a:ext uri="{FF2B5EF4-FFF2-40B4-BE49-F238E27FC236}">
                <a16:creationId xmlns:a16="http://schemas.microsoft.com/office/drawing/2014/main" id="{B4F2AAE9-E908-C717-7731-5D5543ABAAC9}"/>
              </a:ext>
            </a:extLst>
          </p:cNvPr>
          <p:cNvSpPr txBox="1"/>
          <p:nvPr/>
        </p:nvSpPr>
        <p:spPr>
          <a:xfrm>
            <a:off x="3349041" y="390867"/>
            <a:ext cx="2108269" cy="461665"/>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WORK PLAN</a:t>
            </a:r>
          </a:p>
        </p:txBody>
      </p:sp>
      <p:graphicFrame>
        <p:nvGraphicFramePr>
          <p:cNvPr id="5" name="Table 4">
            <a:extLst>
              <a:ext uri="{FF2B5EF4-FFF2-40B4-BE49-F238E27FC236}">
                <a16:creationId xmlns:a16="http://schemas.microsoft.com/office/drawing/2014/main" id="{8AF31161-F9F9-4B8F-A0C9-CEA67B107F7E}"/>
              </a:ext>
            </a:extLst>
          </p:cNvPr>
          <p:cNvGraphicFramePr>
            <a:graphicFrameLocks/>
          </p:cNvGraphicFramePr>
          <p:nvPr>
            <p:extLst>
              <p:ext uri="{D42A27DB-BD31-4B8C-83A1-F6EECF244321}">
                <p14:modId xmlns:p14="http://schemas.microsoft.com/office/powerpoint/2010/main" val="1920304875"/>
              </p:ext>
            </p:extLst>
          </p:nvPr>
        </p:nvGraphicFramePr>
        <p:xfrm>
          <a:off x="609600" y="1143000"/>
          <a:ext cx="8001001" cy="4800598"/>
        </p:xfrm>
        <a:graphic>
          <a:graphicData uri="http://schemas.openxmlformats.org/drawingml/2006/table">
            <a:tbl>
              <a:tblPr firstRow="1" bandRow="1">
                <a:tableStyleId>{F5AB1C69-6EDB-4FF4-983F-18BD219EF322}</a:tableStyleId>
              </a:tblPr>
              <a:tblGrid>
                <a:gridCol w="592572">
                  <a:extLst>
                    <a:ext uri="{9D8B030D-6E8A-4147-A177-3AD203B41FA5}">
                      <a16:colId xmlns:a16="http://schemas.microsoft.com/office/drawing/2014/main" val="3260221863"/>
                    </a:ext>
                  </a:extLst>
                </a:gridCol>
                <a:gridCol w="4592001">
                  <a:extLst>
                    <a:ext uri="{9D8B030D-6E8A-4147-A177-3AD203B41FA5}">
                      <a16:colId xmlns:a16="http://schemas.microsoft.com/office/drawing/2014/main" val="4104677709"/>
                    </a:ext>
                  </a:extLst>
                </a:gridCol>
                <a:gridCol w="2816428">
                  <a:extLst>
                    <a:ext uri="{9D8B030D-6E8A-4147-A177-3AD203B41FA5}">
                      <a16:colId xmlns:a16="http://schemas.microsoft.com/office/drawing/2014/main" val="3528598257"/>
                    </a:ext>
                  </a:extLst>
                </a:gridCol>
              </a:tblGrid>
              <a:tr h="709514">
                <a:tc>
                  <a:txBody>
                    <a:bodyPr/>
                    <a:lstStyle/>
                    <a:p>
                      <a:pPr algn="ctr"/>
                      <a:r>
                        <a:rPr lang="en-US" dirty="0"/>
                        <a:t>Sr. No</a:t>
                      </a:r>
                      <a:endParaRPr lang="en-IN" b="1" dirty="0">
                        <a:solidFill>
                          <a:schemeClr val="tx1"/>
                        </a:solidFill>
                      </a:endParaRPr>
                    </a:p>
                  </a:txBody>
                  <a:tcPr/>
                </a:tc>
                <a:tc>
                  <a:txBody>
                    <a:bodyPr/>
                    <a:lstStyle/>
                    <a:p>
                      <a:pPr algn="ctr"/>
                      <a:r>
                        <a:rPr lang="en-US" dirty="0"/>
                        <a:t>Target</a:t>
                      </a:r>
                      <a:endParaRPr lang="en-IN" b="1" dirty="0">
                        <a:solidFill>
                          <a:schemeClr val="tx1"/>
                        </a:solidFill>
                      </a:endParaRPr>
                    </a:p>
                  </a:txBody>
                  <a:tcPr/>
                </a:tc>
                <a:tc>
                  <a:txBody>
                    <a:bodyPr/>
                    <a:lstStyle/>
                    <a:p>
                      <a:pPr algn="ctr"/>
                      <a:r>
                        <a:rPr lang="en-US" dirty="0"/>
                        <a:t>TimeLine</a:t>
                      </a:r>
                      <a:endParaRPr lang="en-IN" b="1" dirty="0">
                        <a:solidFill>
                          <a:schemeClr val="tx1"/>
                        </a:solidFill>
                      </a:endParaRPr>
                    </a:p>
                  </a:txBody>
                  <a:tcPr/>
                </a:tc>
                <a:extLst>
                  <a:ext uri="{0D108BD9-81ED-4DB2-BD59-A6C34878D82A}">
                    <a16:rowId xmlns:a16="http://schemas.microsoft.com/office/drawing/2014/main" val="3961867990"/>
                  </a:ext>
                </a:extLst>
              </a:tr>
              <a:tr h="709514">
                <a:tc>
                  <a:txBody>
                    <a:bodyPr/>
                    <a:lstStyle/>
                    <a:p>
                      <a:r>
                        <a:rPr lang="en-US" dirty="0"/>
                        <a:t>1</a:t>
                      </a:r>
                      <a:endParaRPr lang="en-IN" dirty="0"/>
                    </a:p>
                  </a:txBody>
                  <a:tcPr/>
                </a:tc>
                <a:tc>
                  <a:txBody>
                    <a:bodyPr/>
                    <a:lstStyle/>
                    <a:p>
                      <a:r>
                        <a:rPr lang="en-IN" dirty="0"/>
                        <a:t>CNC requirements</a:t>
                      </a:r>
                    </a:p>
                  </a:txBody>
                  <a:tcPr/>
                </a:tc>
                <a:tc>
                  <a:txBody>
                    <a:bodyPr/>
                    <a:lstStyle/>
                    <a:p>
                      <a:r>
                        <a:rPr lang="en-US" dirty="0"/>
                        <a:t>10/10/2023</a:t>
                      </a:r>
                      <a:endParaRPr lang="en-IN" dirty="0"/>
                    </a:p>
                  </a:txBody>
                  <a:tcPr/>
                </a:tc>
                <a:extLst>
                  <a:ext uri="{0D108BD9-81ED-4DB2-BD59-A6C34878D82A}">
                    <a16:rowId xmlns:a16="http://schemas.microsoft.com/office/drawing/2014/main" val="2485864220"/>
                  </a:ext>
                </a:extLst>
              </a:tr>
              <a:tr h="676314">
                <a:tc>
                  <a:txBody>
                    <a:bodyPr/>
                    <a:lstStyle/>
                    <a:p>
                      <a:r>
                        <a:rPr lang="en-US" dirty="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Inspection</a:t>
                      </a:r>
                      <a:r>
                        <a:rPr lang="en-US" baseline="0" dirty="0"/>
                        <a:t> </a:t>
                      </a:r>
                      <a:r>
                        <a:rPr lang="en-US" dirty="0"/>
                        <a:t>and testing of parts</a:t>
                      </a:r>
                      <a:endParaRPr lang="en-IN" dirty="0"/>
                    </a:p>
                  </a:txBody>
                  <a:tcPr/>
                </a:tc>
                <a:tc>
                  <a:txBody>
                    <a:bodyPr/>
                    <a:lstStyle/>
                    <a:p>
                      <a:r>
                        <a:rPr lang="en-US" dirty="0"/>
                        <a:t>10/11/2023</a:t>
                      </a:r>
                      <a:endParaRPr lang="en-IN" dirty="0"/>
                    </a:p>
                  </a:txBody>
                  <a:tcPr/>
                </a:tc>
                <a:extLst>
                  <a:ext uri="{0D108BD9-81ED-4DB2-BD59-A6C34878D82A}">
                    <a16:rowId xmlns:a16="http://schemas.microsoft.com/office/drawing/2014/main" val="1924148879"/>
                  </a:ext>
                </a:extLst>
              </a:tr>
              <a:tr h="676314">
                <a:tc>
                  <a:txBody>
                    <a:bodyPr/>
                    <a:lstStyle/>
                    <a:p>
                      <a:r>
                        <a:rPr lang="en-US" dirty="0"/>
                        <a:t>3</a:t>
                      </a:r>
                      <a:endParaRPr lang="en-IN" dirty="0"/>
                    </a:p>
                  </a:txBody>
                  <a:tcPr/>
                </a:tc>
                <a:tc>
                  <a:txBody>
                    <a:bodyPr/>
                    <a:lstStyle/>
                    <a:p>
                      <a:r>
                        <a:rPr lang="en-US" dirty="0"/>
                        <a:t>Hardware</a:t>
                      </a:r>
                      <a:r>
                        <a:rPr lang="en-US" baseline="0" dirty="0"/>
                        <a:t> assembling</a:t>
                      </a:r>
                      <a:endParaRPr lang="en-IN" dirty="0"/>
                    </a:p>
                  </a:txBody>
                  <a:tcPr/>
                </a:tc>
                <a:tc>
                  <a:txBody>
                    <a:bodyPr/>
                    <a:lstStyle/>
                    <a:p>
                      <a:r>
                        <a:rPr lang="en-US" dirty="0"/>
                        <a:t>15/12/2023</a:t>
                      </a:r>
                      <a:endParaRPr lang="en-IN" dirty="0"/>
                    </a:p>
                  </a:txBody>
                  <a:tcPr/>
                </a:tc>
                <a:extLst>
                  <a:ext uri="{0D108BD9-81ED-4DB2-BD59-A6C34878D82A}">
                    <a16:rowId xmlns:a16="http://schemas.microsoft.com/office/drawing/2014/main" val="1364577952"/>
                  </a:ext>
                </a:extLst>
              </a:tr>
              <a:tr h="676314">
                <a:tc>
                  <a:txBody>
                    <a:bodyPr/>
                    <a:lstStyle/>
                    <a:p>
                      <a:r>
                        <a:rPr lang="en-US" dirty="0"/>
                        <a:t>4</a:t>
                      </a:r>
                      <a:endParaRPr lang="en-IN" dirty="0"/>
                    </a:p>
                  </a:txBody>
                  <a:tcPr/>
                </a:tc>
                <a:tc>
                  <a:txBody>
                    <a:bodyPr/>
                    <a:lstStyle/>
                    <a:p>
                      <a:r>
                        <a:rPr lang="en-IN" dirty="0"/>
                        <a:t>Hardware assembly</a:t>
                      </a:r>
                      <a:r>
                        <a:rPr lang="en-IN" baseline="0" dirty="0"/>
                        <a:t> testing</a:t>
                      </a:r>
                      <a:endParaRPr lang="en-IN" dirty="0"/>
                    </a:p>
                  </a:txBody>
                  <a:tcPr/>
                </a:tc>
                <a:tc>
                  <a:txBody>
                    <a:bodyPr/>
                    <a:lstStyle/>
                    <a:p>
                      <a:r>
                        <a:rPr lang="en-US" dirty="0"/>
                        <a:t>10/1/2024</a:t>
                      </a:r>
                      <a:endParaRPr lang="en-IN" dirty="0"/>
                    </a:p>
                  </a:txBody>
                  <a:tcPr/>
                </a:tc>
                <a:extLst>
                  <a:ext uri="{0D108BD9-81ED-4DB2-BD59-A6C34878D82A}">
                    <a16:rowId xmlns:a16="http://schemas.microsoft.com/office/drawing/2014/main" val="827294241"/>
                  </a:ext>
                </a:extLst>
              </a:tr>
              <a:tr h="676314">
                <a:tc>
                  <a:txBody>
                    <a:bodyPr/>
                    <a:lstStyle/>
                    <a:p>
                      <a:r>
                        <a:rPr lang="en-US" dirty="0"/>
                        <a:t>5</a:t>
                      </a:r>
                      <a:endParaRPr lang="en-IN" dirty="0"/>
                    </a:p>
                  </a:txBody>
                  <a:tcPr/>
                </a:tc>
                <a:tc>
                  <a:txBody>
                    <a:bodyPr/>
                    <a:lstStyle/>
                    <a:p>
                      <a:r>
                        <a:rPr lang="en-US" dirty="0"/>
                        <a:t>Z axis installation</a:t>
                      </a:r>
                      <a:endParaRPr lang="en-IN" dirty="0"/>
                    </a:p>
                  </a:txBody>
                  <a:tcPr/>
                </a:tc>
                <a:tc>
                  <a:txBody>
                    <a:bodyPr/>
                    <a:lstStyle/>
                    <a:p>
                      <a:r>
                        <a:rPr lang="en-US" dirty="0"/>
                        <a:t>12/2/2024</a:t>
                      </a:r>
                      <a:endParaRPr lang="en-IN" dirty="0"/>
                    </a:p>
                  </a:txBody>
                  <a:tcPr/>
                </a:tc>
                <a:extLst>
                  <a:ext uri="{0D108BD9-81ED-4DB2-BD59-A6C34878D82A}">
                    <a16:rowId xmlns:a16="http://schemas.microsoft.com/office/drawing/2014/main" val="78318595"/>
                  </a:ext>
                </a:extLst>
              </a:tr>
              <a:tr h="676314">
                <a:tc>
                  <a:txBody>
                    <a:bodyPr/>
                    <a:lstStyle/>
                    <a:p>
                      <a:r>
                        <a:rPr lang="en-US" dirty="0"/>
                        <a:t>6</a:t>
                      </a:r>
                      <a:endParaRPr lang="en-IN" dirty="0"/>
                    </a:p>
                  </a:txBody>
                  <a:tcPr/>
                </a:tc>
                <a:tc>
                  <a:txBody>
                    <a:bodyPr/>
                    <a:lstStyle/>
                    <a:p>
                      <a:r>
                        <a:rPr lang="en-US" u="none" dirty="0"/>
                        <a:t>Project output</a:t>
                      </a:r>
                      <a:endParaRPr lang="en-IN" u="none" dirty="0"/>
                    </a:p>
                  </a:txBody>
                  <a:tcPr/>
                </a:tc>
                <a:tc>
                  <a:txBody>
                    <a:bodyPr/>
                    <a:lstStyle/>
                    <a:p>
                      <a:r>
                        <a:rPr lang="en-US" dirty="0"/>
                        <a:t>Till mid of March </a:t>
                      </a:r>
                      <a:endParaRPr lang="en-IN" dirty="0"/>
                    </a:p>
                  </a:txBody>
                  <a:tcPr/>
                </a:tc>
                <a:extLst>
                  <a:ext uri="{0D108BD9-81ED-4DB2-BD59-A6C34878D82A}">
                    <a16:rowId xmlns:a16="http://schemas.microsoft.com/office/drawing/2014/main" val="2781278216"/>
                  </a:ext>
                </a:extLst>
              </a:tr>
            </a:tbl>
          </a:graphicData>
        </a:graphic>
      </p:graphicFrame>
      <p:pic>
        <p:nvPicPr>
          <p:cNvPr id="3" name="Picture 2">
            <a:extLst>
              <a:ext uri="{FF2B5EF4-FFF2-40B4-BE49-F238E27FC236}">
                <a16:creationId xmlns:a16="http://schemas.microsoft.com/office/drawing/2014/main" id="{AB894077-B152-F783-A4CF-2BEB984E3046}"/>
              </a:ext>
            </a:extLst>
          </p:cNvPr>
          <p:cNvPicPr/>
          <p:nvPr/>
        </p:nvPicPr>
        <p:blipFill rotWithShape="1">
          <a:blip r:embed="rId2"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spTree>
    <p:extLst>
      <p:ext uri="{BB962C8B-B14F-4D97-AF65-F5344CB8AC3E}">
        <p14:creationId xmlns:p14="http://schemas.microsoft.com/office/powerpoint/2010/main" val="177109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4E73777-156E-43D9-A35E-C3568A82ED46}" type="slidenum">
              <a:rPr lang="en-IN" smtClean="0"/>
              <a:pPr/>
              <a:t>16</a:t>
            </a:fld>
            <a:endParaRPr lang="en-IN"/>
          </a:p>
        </p:txBody>
      </p:sp>
      <p:sp>
        <p:nvSpPr>
          <p:cNvPr id="4" name="TextBox 3">
            <a:extLst>
              <a:ext uri="{FF2B5EF4-FFF2-40B4-BE49-F238E27FC236}">
                <a16:creationId xmlns:a16="http://schemas.microsoft.com/office/drawing/2014/main" id="{B4F2AAE9-E908-C717-7731-5D5543ABAAC9}"/>
              </a:ext>
            </a:extLst>
          </p:cNvPr>
          <p:cNvSpPr txBox="1"/>
          <p:nvPr/>
        </p:nvSpPr>
        <p:spPr>
          <a:xfrm>
            <a:off x="3332718" y="381000"/>
            <a:ext cx="2478564" cy="461665"/>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REFERRENCES</a:t>
            </a:r>
          </a:p>
        </p:txBody>
      </p:sp>
      <p:sp>
        <p:nvSpPr>
          <p:cNvPr id="5" name="TextBox 4">
            <a:extLst>
              <a:ext uri="{FF2B5EF4-FFF2-40B4-BE49-F238E27FC236}">
                <a16:creationId xmlns:a16="http://schemas.microsoft.com/office/drawing/2014/main" id="{2993C97C-592E-ABD9-4892-6F58718ED3DB}"/>
              </a:ext>
            </a:extLst>
          </p:cNvPr>
          <p:cNvSpPr txBox="1"/>
          <p:nvPr/>
        </p:nvSpPr>
        <p:spPr>
          <a:xfrm>
            <a:off x="381000" y="990600"/>
            <a:ext cx="8445576" cy="5355312"/>
          </a:xfrm>
          <a:prstGeom prst="rect">
            <a:avLst/>
          </a:prstGeom>
          <a:noFill/>
        </p:spPr>
        <p:txBody>
          <a:bodyPr wrap="square">
            <a:spAutoFit/>
          </a:bodyPr>
          <a:lstStyle/>
          <a:p>
            <a:r>
              <a:rPr lang="en-US" b="1" dirty="0">
                <a:solidFill>
                  <a:srgbClr val="212121"/>
                </a:solidFill>
                <a:latin typeface="Times New Roman" panose="02020603050405020304" pitchFamily="18" charset="0"/>
                <a:cs typeface="Times New Roman" panose="02020603050405020304" pitchFamily="18" charset="0"/>
              </a:rPr>
              <a:t>Paper 1 </a:t>
            </a:r>
            <a:endParaRPr lang="en-US" b="1" dirty="0">
              <a:solidFill>
                <a:srgbClr val="212121"/>
              </a:solidFill>
              <a:latin typeface="Times New Roman" panose="02020603050405020304" pitchFamily="18" charset="0"/>
              <a:cs typeface="Times New Roman" panose="02020603050405020304" pitchFamily="18" charset="0"/>
              <a:hlinkClick r:id="rId2"/>
            </a:endParaRPr>
          </a:p>
          <a:p>
            <a:r>
              <a:rPr lang="en-US" dirty="0">
                <a:solidFill>
                  <a:srgbClr val="212121"/>
                </a:solidFill>
                <a:latin typeface="Times New Roman" panose="02020603050405020304" pitchFamily="18" charset="0"/>
                <a:cs typeface="Times New Roman" panose="02020603050405020304" pitchFamily="18" charset="0"/>
                <a:hlinkClick r:id="rId2"/>
              </a:rPr>
              <a:t>http://tlc.iiitdm.ac.in/wp-content/uploads/2021/01/Publications/J-1%2C%202017-18.pdf?_t=1569397912</a:t>
            </a:r>
            <a:endParaRPr lang="en-US" dirty="0">
              <a:solidFill>
                <a:srgbClr val="212121"/>
              </a:solidFill>
              <a:latin typeface="Times New Roman" panose="02020603050405020304" pitchFamily="18" charset="0"/>
              <a:cs typeface="Times New Roman" panose="02020603050405020304" pitchFamily="18" charset="0"/>
            </a:endParaRPr>
          </a:p>
          <a:p>
            <a:endParaRPr lang="en-US" dirty="0">
              <a:solidFill>
                <a:srgbClr val="212121"/>
              </a:solidFill>
              <a:latin typeface="Times New Roman" panose="02020603050405020304" pitchFamily="18" charset="0"/>
              <a:cs typeface="Times New Roman" panose="02020603050405020304" pitchFamily="18" charset="0"/>
            </a:endParaRPr>
          </a:p>
          <a:p>
            <a:r>
              <a:rPr lang="en-US" b="1" dirty="0">
                <a:solidFill>
                  <a:srgbClr val="212121"/>
                </a:solidFill>
                <a:latin typeface="Times New Roman" panose="02020603050405020304" pitchFamily="18" charset="0"/>
                <a:cs typeface="Times New Roman" panose="02020603050405020304" pitchFamily="18" charset="0"/>
              </a:rPr>
              <a:t>Paper 2</a:t>
            </a:r>
            <a:endParaRPr lang="en-US" dirty="0">
              <a:solidFill>
                <a:srgbClr val="212121"/>
              </a:solidFill>
              <a:latin typeface="Times New Roman" panose="02020603050405020304" pitchFamily="18" charset="0"/>
              <a:cs typeface="Times New Roman" panose="02020603050405020304" pitchFamily="18" charset="0"/>
            </a:endParaRPr>
          </a:p>
          <a:p>
            <a:r>
              <a:rPr lang="en-US" sz="1800" dirty="0">
                <a:solidFill>
                  <a:srgbClr val="006699"/>
                </a:solidFill>
                <a:latin typeface="Times New Roman" panose="02020603050405020304" pitchFamily="18" charset="0"/>
                <a:cs typeface="Times New Roman" panose="02020603050405020304" pitchFamily="18" charset="0"/>
              </a:rPr>
              <a:t>https://www.researchgate.net/publication/349849620_Mechanisms_of_a_3-axis_CNC_machine_design_and_experiment</a:t>
            </a:r>
            <a:endParaRPr lang="en-US" dirty="0">
              <a:solidFill>
                <a:srgbClr val="212121"/>
              </a:solidFill>
              <a:latin typeface="Times New Roman" panose="02020603050405020304" pitchFamily="18" charset="0"/>
              <a:cs typeface="Times New Roman" panose="02020603050405020304" pitchFamily="18" charset="0"/>
            </a:endParaRPr>
          </a:p>
          <a:p>
            <a:endParaRPr lang="en-US" dirty="0">
              <a:solidFill>
                <a:srgbClr val="006699"/>
              </a:solidFill>
              <a:latin typeface="HelveticaNeue Regular"/>
              <a:cs typeface="Times New Roman" panose="02020603050405020304" pitchFamily="18" charset="0"/>
            </a:endParaRPr>
          </a:p>
          <a:p>
            <a:r>
              <a:rPr lang="en-US" b="1" dirty="0">
                <a:solidFill>
                  <a:srgbClr val="212121"/>
                </a:solidFill>
                <a:latin typeface="Times New Roman" panose="02020603050405020304" pitchFamily="18" charset="0"/>
                <a:cs typeface="Times New Roman" panose="02020603050405020304" pitchFamily="18" charset="0"/>
              </a:rPr>
              <a:t>Paper 3</a:t>
            </a:r>
            <a:endParaRPr lang="en-US" dirty="0">
              <a:solidFill>
                <a:srgbClr val="006699"/>
              </a:solidFill>
              <a:latin typeface="HelveticaNeue Regular"/>
              <a:cs typeface="Times New Roman" panose="02020603050405020304" pitchFamily="18" charset="0"/>
            </a:endParaRPr>
          </a:p>
          <a:p>
            <a:r>
              <a:rPr lang="en-US" dirty="0">
                <a:solidFill>
                  <a:srgbClr val="212121"/>
                </a:solidFill>
                <a:latin typeface="Times New Roman" panose="02020603050405020304" pitchFamily="18" charset="0"/>
                <a:cs typeface="Times New Roman" panose="02020603050405020304" pitchFamily="18" charset="0"/>
                <a:hlinkClick r:id="rId3"/>
              </a:rPr>
              <a:t>https://www.sciencedirect.com/science/article/abs/pii/S2214785318325318</a:t>
            </a:r>
            <a:endParaRPr lang="en-US" dirty="0">
              <a:solidFill>
                <a:srgbClr val="212121"/>
              </a:solidFill>
              <a:latin typeface="Times New Roman" panose="02020603050405020304" pitchFamily="18" charset="0"/>
              <a:cs typeface="Times New Roman" panose="02020603050405020304" pitchFamily="18" charset="0"/>
            </a:endParaRPr>
          </a:p>
          <a:p>
            <a:endParaRPr lang="en-US" dirty="0">
              <a:solidFill>
                <a:srgbClr val="212121"/>
              </a:solidFill>
              <a:latin typeface="Times New Roman" panose="02020603050405020304" pitchFamily="18" charset="0"/>
              <a:cs typeface="Times New Roman" panose="02020603050405020304" pitchFamily="18" charset="0"/>
            </a:endParaRPr>
          </a:p>
          <a:p>
            <a:r>
              <a:rPr lang="en-US" b="1" dirty="0">
                <a:solidFill>
                  <a:srgbClr val="212121"/>
                </a:solidFill>
                <a:latin typeface="Times New Roman" panose="02020603050405020304" pitchFamily="18" charset="0"/>
                <a:cs typeface="Times New Roman" panose="02020603050405020304" pitchFamily="18" charset="0"/>
              </a:rPr>
              <a:t>Paper 4</a:t>
            </a:r>
            <a:endParaRPr lang="en-US" dirty="0">
              <a:solidFill>
                <a:srgbClr val="212121"/>
              </a:solidFill>
              <a:latin typeface="Times New Roman" panose="02020603050405020304" pitchFamily="18" charset="0"/>
              <a:cs typeface="Times New Roman" panose="02020603050405020304" pitchFamily="18" charset="0"/>
            </a:endParaRPr>
          </a:p>
          <a:p>
            <a:r>
              <a:rPr lang="en-US" sz="1800" dirty="0">
                <a:solidFill>
                  <a:srgbClr val="006699"/>
                </a:solidFill>
                <a:latin typeface="Times New Roman" panose="02020603050405020304" pitchFamily="18" charset="0"/>
                <a:cs typeface="Times New Roman" panose="02020603050405020304" pitchFamily="18" charset="0"/>
                <a:hlinkClick r:id="rId4"/>
              </a:rPr>
              <a:t>https://www.researchgate.net/publication/323463754_Quantitative_feedback_theory-based_robust_control_for_a_spindle_of_lathe_machine</a:t>
            </a:r>
            <a:endParaRPr lang="en-US" sz="1800" dirty="0">
              <a:solidFill>
                <a:srgbClr val="006699"/>
              </a:solidFill>
              <a:latin typeface="Times New Roman" panose="02020603050405020304" pitchFamily="18" charset="0"/>
              <a:cs typeface="Times New Roman" panose="02020603050405020304" pitchFamily="18" charset="0"/>
            </a:endParaRPr>
          </a:p>
          <a:p>
            <a:endParaRPr lang="en-US" dirty="0">
              <a:solidFill>
                <a:srgbClr val="212121"/>
              </a:solidFill>
              <a:latin typeface="Times New Roman" panose="02020603050405020304" pitchFamily="18" charset="0"/>
              <a:cs typeface="Times New Roman" panose="02020603050405020304" pitchFamily="18" charset="0"/>
            </a:endParaRPr>
          </a:p>
          <a:p>
            <a:endParaRPr lang="en-US" dirty="0">
              <a:solidFill>
                <a:srgbClr val="212121"/>
              </a:solidFill>
              <a:latin typeface="Times New Roman" panose="02020603050405020304" pitchFamily="18" charset="0"/>
              <a:cs typeface="Times New Roman" panose="02020603050405020304" pitchFamily="18" charset="0"/>
            </a:endParaRPr>
          </a:p>
          <a:p>
            <a:endParaRPr lang="en-US" dirty="0">
              <a:solidFill>
                <a:srgbClr val="212121"/>
              </a:solidFill>
              <a:latin typeface="Times New Roman" panose="02020603050405020304" pitchFamily="18" charset="0"/>
              <a:cs typeface="Times New Roman" panose="02020603050405020304" pitchFamily="18" charset="0"/>
            </a:endParaRPr>
          </a:p>
          <a:p>
            <a:endParaRPr lang="en-US" dirty="0">
              <a:solidFill>
                <a:srgbClr val="212121"/>
              </a:solidFill>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ECD557C-F6A7-B8EC-14BF-97C83CFFDB24}"/>
              </a:ext>
            </a:extLst>
          </p:cNvPr>
          <p:cNvPicPr/>
          <p:nvPr/>
        </p:nvPicPr>
        <p:blipFill rotWithShape="1">
          <a:blip r:embed="rId5"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4E73777-156E-43D9-A35E-C3568A82ED46}" type="slidenum">
              <a:rPr lang="en-IN" smtClean="0"/>
              <a:pPr/>
              <a:t>17</a:t>
            </a:fld>
            <a:endParaRPr lang="en-IN"/>
          </a:p>
        </p:txBody>
      </p:sp>
      <p:sp>
        <p:nvSpPr>
          <p:cNvPr id="3" name="TextBox 2"/>
          <p:cNvSpPr txBox="1"/>
          <p:nvPr/>
        </p:nvSpPr>
        <p:spPr>
          <a:xfrm>
            <a:off x="1295400" y="2133600"/>
            <a:ext cx="6814494" cy="1446550"/>
          </a:xfrm>
          <a:prstGeom prst="rect">
            <a:avLst/>
          </a:prstGeom>
          <a:noFill/>
        </p:spPr>
        <p:txBody>
          <a:bodyPr wrap="none" rtlCol="0">
            <a:spAutoFit/>
          </a:bodyPr>
          <a:lstStyle/>
          <a:p>
            <a:r>
              <a:rPr lang="en-US" sz="8800" dirty="0">
                <a:latin typeface="Times New Roman" pitchFamily="18" charset="0"/>
                <a:cs typeface="Times New Roman" pitchFamily="18" charset="0"/>
              </a:rPr>
              <a:t>THANK YOU</a:t>
            </a:r>
          </a:p>
        </p:txBody>
      </p:sp>
      <p:pic>
        <p:nvPicPr>
          <p:cNvPr id="4" name="Picture 3">
            <a:extLst>
              <a:ext uri="{FF2B5EF4-FFF2-40B4-BE49-F238E27FC236}">
                <a16:creationId xmlns:a16="http://schemas.microsoft.com/office/drawing/2014/main" id="{7FBD61C7-9B72-8A5A-3D78-AAFA265BF84D}"/>
              </a:ext>
            </a:extLst>
          </p:cNvPr>
          <p:cNvPicPr/>
          <p:nvPr/>
        </p:nvPicPr>
        <p:blipFill rotWithShape="1">
          <a:blip r:embed="rId2" cstate="screen">
            <a:extLst>
              <a:ext uri="{28A0092B-C50C-407E-A947-70E740481C1C}">
                <a14:useLocalDpi xmlns:a14="http://schemas.microsoft.com/office/drawing/2010/main"/>
              </a:ext>
            </a:extLst>
          </a:blip>
          <a:srcRect r="10353"/>
          <a:stretch/>
        </p:blipFill>
        <p:spPr bwMode="auto">
          <a:xfrm>
            <a:off x="8153400" y="228600"/>
            <a:ext cx="673176" cy="685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4E73777-156E-43D9-A35E-C3568A82ED46}" type="slidenum">
              <a:rPr lang="en-IN" smtClean="0"/>
              <a:pPr/>
              <a:t>2</a:t>
            </a:fld>
            <a:endParaRPr lang="en-IN"/>
          </a:p>
        </p:txBody>
      </p:sp>
      <p:sp>
        <p:nvSpPr>
          <p:cNvPr id="3" name="TextBox 2">
            <a:extLst>
              <a:ext uri="{FF2B5EF4-FFF2-40B4-BE49-F238E27FC236}">
                <a16:creationId xmlns:a16="http://schemas.microsoft.com/office/drawing/2014/main" id="{B4F2AAE9-E908-C717-7731-5D5543ABAAC9}"/>
              </a:ext>
            </a:extLst>
          </p:cNvPr>
          <p:cNvSpPr txBox="1"/>
          <p:nvPr/>
        </p:nvSpPr>
        <p:spPr>
          <a:xfrm>
            <a:off x="3718240" y="629082"/>
            <a:ext cx="1707520" cy="461665"/>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CONTENT</a:t>
            </a:r>
          </a:p>
        </p:txBody>
      </p:sp>
      <p:sp>
        <p:nvSpPr>
          <p:cNvPr id="4" name="TextBox 3"/>
          <p:cNvSpPr txBox="1"/>
          <p:nvPr/>
        </p:nvSpPr>
        <p:spPr>
          <a:xfrm>
            <a:off x="914400" y="990600"/>
            <a:ext cx="6234519" cy="4550285"/>
          </a:xfrm>
          <a:prstGeom prst="rect">
            <a:avLst/>
          </a:prstGeom>
          <a:noFill/>
        </p:spPr>
        <p:txBody>
          <a:bodyPr wrap="square" rtlCol="0">
            <a:spAutoFit/>
          </a:bodyPr>
          <a:lstStyle/>
          <a:p>
            <a:pPr marL="457200" indent="-457200">
              <a:lnSpc>
                <a:spcPct val="250000"/>
              </a:lnSpc>
              <a:buFont typeface="+mj-lt"/>
              <a:buAutoNum type="arabicPeriod"/>
            </a:pPr>
            <a:r>
              <a:rPr lang="en-US" sz="2400" b="1" dirty="0">
                <a:latin typeface="Times New Roman" pitchFamily="18" charset="0"/>
                <a:cs typeface="Times New Roman" panose="02020603050405020304" pitchFamily="18" charset="0"/>
              </a:rPr>
              <a:t>Introduction</a:t>
            </a:r>
          </a:p>
          <a:p>
            <a:pPr marL="457200" indent="-457200">
              <a:lnSpc>
                <a:spcPct val="250000"/>
              </a:lnSpc>
              <a:buFont typeface="+mj-lt"/>
              <a:buAutoNum type="arabicPeriod"/>
            </a:pPr>
            <a:r>
              <a:rPr lang="en-US" sz="2400" b="1" dirty="0">
                <a:latin typeface="Times New Roman" pitchFamily="18" charset="0"/>
                <a:cs typeface="Times New Roman" panose="02020603050405020304" pitchFamily="18" charset="0"/>
              </a:rPr>
              <a:t>Literature Survey</a:t>
            </a:r>
          </a:p>
          <a:p>
            <a:pPr marL="457200" indent="-457200">
              <a:lnSpc>
                <a:spcPct val="250000"/>
              </a:lnSpc>
              <a:buFont typeface="+mj-lt"/>
              <a:buAutoNum type="arabicPeriod"/>
            </a:pPr>
            <a:r>
              <a:rPr lang="en-US" sz="2400" b="1" dirty="0">
                <a:latin typeface="Times New Roman" pitchFamily="18" charset="0"/>
                <a:cs typeface="Times New Roman" panose="02020603050405020304" pitchFamily="18" charset="0"/>
              </a:rPr>
              <a:t>Proposed Problem / Methodology</a:t>
            </a:r>
          </a:p>
          <a:p>
            <a:pPr marL="457200" indent="-457200">
              <a:lnSpc>
                <a:spcPct val="250000"/>
              </a:lnSpc>
              <a:buFont typeface="+mj-lt"/>
              <a:buAutoNum type="arabicPeriod"/>
            </a:pPr>
            <a:r>
              <a:rPr lang="en-US" sz="2400" b="1" dirty="0">
                <a:latin typeface="Times New Roman" pitchFamily="18" charset="0"/>
                <a:cs typeface="Times New Roman" panose="02020603050405020304" pitchFamily="18" charset="0"/>
              </a:rPr>
              <a:t>Work Plan (month wise)</a:t>
            </a:r>
          </a:p>
          <a:p>
            <a:pPr marL="457200" indent="-457200">
              <a:lnSpc>
                <a:spcPct val="250000"/>
              </a:lnSpc>
              <a:buFont typeface="+mj-lt"/>
              <a:buAutoNum type="arabicPeriod"/>
            </a:pPr>
            <a:r>
              <a:rPr lang="en-US" sz="2400" b="1" dirty="0">
                <a:latin typeface="Times New Roman" pitchFamily="18" charset="0"/>
                <a:cs typeface="Times New Roman" panose="02020603050405020304" pitchFamily="18" charset="0"/>
              </a:rPr>
              <a:t>References </a:t>
            </a:r>
          </a:p>
        </p:txBody>
      </p:sp>
      <p:pic>
        <p:nvPicPr>
          <p:cNvPr id="5" name="Picture 4">
            <a:extLst>
              <a:ext uri="{FF2B5EF4-FFF2-40B4-BE49-F238E27FC236}">
                <a16:creationId xmlns:a16="http://schemas.microsoft.com/office/drawing/2014/main" id="{56EA19CF-8D75-3532-24D1-D5AB10964E81}"/>
              </a:ext>
            </a:extLst>
          </p:cNvPr>
          <p:cNvPicPr/>
          <p:nvPr/>
        </p:nvPicPr>
        <p:blipFill rotWithShape="1">
          <a:blip r:embed="rId2"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spTree>
    <p:extLst>
      <p:ext uri="{BB962C8B-B14F-4D97-AF65-F5344CB8AC3E}">
        <p14:creationId xmlns:p14="http://schemas.microsoft.com/office/powerpoint/2010/main" val="186801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additive="base">
                                        <p:cTn id="2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grpId="0" nodeType="after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5A94C-789A-6099-B1AF-2DAB50CBD24E}"/>
              </a:ext>
            </a:extLst>
          </p:cNvPr>
          <p:cNvSpPr>
            <a:spLocks noGrp="1"/>
          </p:cNvSpPr>
          <p:nvPr>
            <p:ph type="sldNum" sz="quarter" idx="12"/>
          </p:nvPr>
        </p:nvSpPr>
        <p:spPr/>
        <p:txBody>
          <a:bodyPr/>
          <a:lstStyle/>
          <a:p>
            <a:fld id="{94E73777-156E-43D9-A35E-C3568A82ED46}" type="slidenum">
              <a:rPr lang="en-IN" smtClean="0"/>
              <a:pPr/>
              <a:t>3</a:t>
            </a:fld>
            <a:endParaRPr lang="en-IN"/>
          </a:p>
        </p:txBody>
      </p:sp>
      <p:sp>
        <p:nvSpPr>
          <p:cNvPr id="4" name="TextBox 3">
            <a:extLst>
              <a:ext uri="{FF2B5EF4-FFF2-40B4-BE49-F238E27FC236}">
                <a16:creationId xmlns:a16="http://schemas.microsoft.com/office/drawing/2014/main" id="{B4F2AAE9-E908-C717-7731-5D5543ABAAC9}"/>
              </a:ext>
            </a:extLst>
          </p:cNvPr>
          <p:cNvSpPr txBox="1"/>
          <p:nvPr/>
        </p:nvSpPr>
        <p:spPr>
          <a:xfrm>
            <a:off x="3088984" y="275303"/>
            <a:ext cx="2650084" cy="461665"/>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INTRODUCTION</a:t>
            </a:r>
          </a:p>
        </p:txBody>
      </p:sp>
      <p:sp>
        <p:nvSpPr>
          <p:cNvPr id="6" name="TextBox 5"/>
          <p:cNvSpPr txBox="1"/>
          <p:nvPr/>
        </p:nvSpPr>
        <p:spPr>
          <a:xfrm>
            <a:off x="304800" y="990600"/>
            <a:ext cx="8305800" cy="1477328"/>
          </a:xfrm>
          <a:prstGeom prst="rect">
            <a:avLst/>
          </a:prstGeom>
          <a:noFill/>
        </p:spPr>
        <p:txBody>
          <a:bodyPr wrap="square" rtlCol="0">
            <a:spAutoFit/>
          </a:bodyPr>
          <a:lstStyle/>
          <a:p>
            <a:pPr algn="just"/>
            <a:r>
              <a:rPr lang="en-US" dirty="0"/>
              <a:t>An</a:t>
            </a:r>
            <a:r>
              <a:rPr lang="en-US" b="1" dirty="0"/>
              <a:t> CNC PCB </a:t>
            </a:r>
            <a:r>
              <a:rPr lang="en-US" dirty="0"/>
              <a:t>plotter is a machine designed for the automated design trace of printed circuit boards (PCBs). This project involves the construction of a compact and cost-effective PCB plotter, which can greatly simplify the PCB prototyping process for electronics enthusiasts and professionals. This offers the advantage of instant PCB creation, reducing the turnaround time for electronics prototyping.</a:t>
            </a:r>
            <a:endParaRPr lang="en-IN" sz="1400" dirty="0"/>
          </a:p>
        </p:txBody>
      </p:sp>
      <p:pic>
        <p:nvPicPr>
          <p:cNvPr id="11" name="Picture 6" descr="PCB Layout Design with Proteus - Engineering Technical - PCBway">
            <a:extLst>
              <a:ext uri="{FF2B5EF4-FFF2-40B4-BE49-F238E27FC236}">
                <a16:creationId xmlns:a16="http://schemas.microsoft.com/office/drawing/2014/main" id="{5E1A4B39-4828-3FA1-371C-1052FE7526E6}"/>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81859" t="80702" r="3861" b="5263"/>
          <a:stretch/>
        </p:blipFill>
        <p:spPr bwMode="auto">
          <a:xfrm>
            <a:off x="491372" y="3505200"/>
            <a:ext cx="2496762" cy="2009737"/>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6" descr="PCB Layout Design with Proteus - Engineering Technical - PCBway">
            <a:extLst>
              <a:ext uri="{FF2B5EF4-FFF2-40B4-BE49-F238E27FC236}">
                <a16:creationId xmlns:a16="http://schemas.microsoft.com/office/drawing/2014/main" id="{AD3B7E60-C406-A410-672B-E2FE21B44847}"/>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39364" y="3581400"/>
            <a:ext cx="2357877" cy="1931080"/>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7F8D95A-522E-AD0C-88C4-D70DFD18451B}"/>
              </a:ext>
            </a:extLst>
          </p:cNvPr>
          <p:cNvPicPr/>
          <p:nvPr/>
        </p:nvPicPr>
        <p:blipFill rotWithShape="1">
          <a:blip r:embed="rId3"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pic>
        <p:nvPicPr>
          <p:cNvPr id="1026" name="Picture 2">
            <a:extLst>
              <a:ext uri="{FF2B5EF4-FFF2-40B4-BE49-F238E27FC236}">
                <a16:creationId xmlns:a16="http://schemas.microsoft.com/office/drawing/2014/main" id="{E0CFFF84-6747-C847-4644-89C0F5A1A48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619" b="85798" l="18229" r="83125">
                        <a14:foregroundMark x1="42188" y1="43969" x2="41146" y2="19650"/>
                        <a14:foregroundMark x1="41146" y1="19650" x2="46458" y2="16148"/>
                        <a14:foregroundMark x1="46458" y1="16148" x2="42292" y2="20233"/>
                        <a14:foregroundMark x1="56563" y1="24708" x2="63958" y2="26459"/>
                        <a14:foregroundMark x1="63958" y1="26459" x2="69167" y2="21595"/>
                        <a14:foregroundMark x1="69167" y1="21595" x2="75313" y2="28210"/>
                        <a14:foregroundMark x1="75313" y1="28210" x2="72500" y2="64008"/>
                        <a14:foregroundMark x1="72500" y1="64008" x2="72708" y2="71984"/>
                        <a14:foregroundMark x1="76146" y1="53307" x2="76042" y2="26459"/>
                        <a14:foregroundMark x1="76042" y1="26459" x2="70104" y2="21790"/>
                        <a14:foregroundMark x1="70104" y1="21790" x2="56458" y2="19066"/>
                        <a14:foregroundMark x1="52708" y1="85214" x2="41250" y2="82101"/>
                        <a14:foregroundMark x1="41250" y1="82101" x2="30521" y2="73541"/>
                        <a14:foregroundMark x1="30521" y1="73541" x2="38646" y2="76654"/>
                        <a14:foregroundMark x1="38646" y1="76654" x2="18646" y2="69066"/>
                        <a14:foregroundMark x1="18646" y1="69066" x2="30208" y2="75486"/>
                        <a14:foregroundMark x1="30208" y1="75486" x2="24375" y2="67510"/>
                        <a14:foregroundMark x1="24375" y1="67510" x2="32396" y2="63813"/>
                        <a14:foregroundMark x1="48854" y1="84047" x2="54688" y2="85992"/>
                        <a14:foregroundMark x1="54688" y1="85992" x2="83229" y2="70428"/>
                        <a14:foregroundMark x1="83229" y1="70428" x2="76771" y2="65953"/>
                        <a14:foregroundMark x1="49167" y1="84436" x2="49271" y2="85798"/>
                        <a14:foregroundMark x1="41250" y1="41829" x2="41458" y2="45331"/>
                        <a14:foregroundMark x1="41458" y1="46304" x2="41354" y2="50000"/>
                        <a14:foregroundMark x1="42917" y1="37938" x2="42917" y2="44942"/>
                        <a14:foregroundMark x1="42917" y1="44942" x2="43021" y2="49222"/>
                        <a14:foregroundMark x1="44896" y1="35798" x2="44957" y2="34825"/>
                        <a14:foregroundMark x1="56979" y1="41440" x2="66458" y2="45914"/>
                        <a14:foregroundMark x1="76042" y1="25681" x2="71667" y2="22374"/>
                        <a14:foregroundMark x1="71667" y1="22374" x2="75417" y2="24319"/>
                        <a14:foregroundMark x1="56250" y1="17899" x2="58646" y2="19261"/>
                        <a14:foregroundMark x1="41458" y1="13619" x2="45833" y2="15370"/>
                        <a14:foregroundMark x1="61458" y1="33074" x2="62813" y2="33463"/>
                        <a14:foregroundMark x1="65208" y1="34241" x2="64375" y2="34436"/>
                        <a14:foregroundMark x1="72604" y1="22179" x2="75417" y2="23541"/>
                        <a14:foregroundMark x1="58021" y1="31712" x2="58958" y2="32101"/>
                        <a14:foregroundMark x1="18229" y1="69066" x2="30104" y2="62646"/>
                        <a14:backgroundMark x1="46354" y1="30934" x2="46354" y2="34825"/>
                        <a14:backgroundMark x1="46667" y1="40078" x2="46875" y2="48249"/>
                        <a14:backgroundMark x1="46354" y1="27043" x2="46250" y2="26265"/>
                        <a14:backgroundMark x1="64678" y1="32809" x2="67396" y2="33852"/>
                        <a14:backgroundMark x1="63265" y1="32266" x2="63623" y2="32403"/>
                        <a14:backgroundMark x1="59470" y1="30808" x2="61954" y2="31762"/>
                        <a14:backgroundMark x1="56250" y1="29572" x2="58523" y2="30445"/>
                        <a14:backgroundMark x1="67396" y1="33852" x2="67604" y2="34047"/>
                      </a14:backgroundRemoval>
                    </a14:imgEffect>
                  </a14:imgLayer>
                </a14:imgProps>
              </a:ext>
              <a:ext uri="{28A0092B-C50C-407E-A947-70E740481C1C}">
                <a14:useLocalDpi xmlns:a14="http://schemas.microsoft.com/office/drawing/2010/main" val="0"/>
              </a:ext>
            </a:extLst>
          </a:blip>
          <a:srcRect l="16667" t="8419" r="15000" b="9533"/>
          <a:stretch/>
        </p:blipFill>
        <p:spPr bwMode="auto">
          <a:xfrm>
            <a:off x="3641761" y="2895600"/>
            <a:ext cx="5215295" cy="335279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8" descr="PCB Layout Design with Proteus - Engineering Technical - PCBway">
            <a:extLst>
              <a:ext uri="{FF2B5EF4-FFF2-40B4-BE49-F238E27FC236}">
                <a16:creationId xmlns:a16="http://schemas.microsoft.com/office/drawing/2014/main" id="{078BE794-5AD8-8C0A-37AA-B66F1E5D768A}"/>
              </a:ext>
            </a:extLst>
          </p:cNvPr>
          <p:cNvPicPr>
            <a:picLocks noChangeAspect="1" noChangeArrowheads="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rot="10067171">
            <a:off x="5892168" y="4059899"/>
            <a:ext cx="1113657" cy="1794019"/>
          </a:xfrm>
          <a:prstGeom prst="rect">
            <a:avLst/>
          </a:prstGeom>
          <a:noFill/>
          <a:scene3d>
            <a:camera prst="isometricOffAxis1Top">
              <a:rot lat="17880000" lon="18000000" rev="384000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00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4E73777-156E-43D9-A35E-C3568A82ED46}" type="slidenum">
              <a:rPr lang="en-IN" smtClean="0"/>
              <a:pPr/>
              <a:t>4</a:t>
            </a:fld>
            <a:endParaRPr lang="en-IN"/>
          </a:p>
        </p:txBody>
      </p:sp>
      <p:sp>
        <p:nvSpPr>
          <p:cNvPr id="3" name="TextBox 2">
            <a:extLst>
              <a:ext uri="{FF2B5EF4-FFF2-40B4-BE49-F238E27FC236}">
                <a16:creationId xmlns:a16="http://schemas.microsoft.com/office/drawing/2014/main" id="{B4F2AAE9-E908-C717-7731-5D5543ABAAC9}"/>
              </a:ext>
            </a:extLst>
          </p:cNvPr>
          <p:cNvSpPr txBox="1"/>
          <p:nvPr/>
        </p:nvSpPr>
        <p:spPr>
          <a:xfrm>
            <a:off x="1447800" y="2590800"/>
            <a:ext cx="6315383" cy="769441"/>
          </a:xfrm>
          <a:prstGeom prst="rect">
            <a:avLst/>
          </a:prstGeom>
          <a:noFill/>
        </p:spPr>
        <p:txBody>
          <a:bodyPr wrap="none" rtlCol="0">
            <a:spAutoFit/>
          </a:bodyPr>
          <a:lstStyle/>
          <a:p>
            <a:pPr algn="ctr"/>
            <a:r>
              <a:rPr lang="en-IN" sz="4400" b="1" dirty="0">
                <a:latin typeface="Times New Roman" panose="02020603050405020304" pitchFamily="18" charset="0"/>
                <a:cs typeface="Times New Roman" panose="02020603050405020304" pitchFamily="18" charset="0"/>
              </a:rPr>
              <a:t>LITERATURE SURVEY</a:t>
            </a:r>
          </a:p>
        </p:txBody>
      </p:sp>
      <p:pic>
        <p:nvPicPr>
          <p:cNvPr id="4" name="Picture 3">
            <a:extLst>
              <a:ext uri="{FF2B5EF4-FFF2-40B4-BE49-F238E27FC236}">
                <a16:creationId xmlns:a16="http://schemas.microsoft.com/office/drawing/2014/main" id="{3A29E177-7D09-4502-9133-FBFC13976200}"/>
              </a:ext>
            </a:extLst>
          </p:cNvPr>
          <p:cNvPicPr/>
          <p:nvPr/>
        </p:nvPicPr>
        <p:blipFill rotWithShape="1">
          <a:blip r:embed="rId2"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4CB18C-F0EB-DCB9-2974-D4F58A690127}"/>
              </a:ext>
            </a:extLst>
          </p:cNvPr>
          <p:cNvSpPr>
            <a:spLocks noGrp="1"/>
          </p:cNvSpPr>
          <p:nvPr>
            <p:ph type="sldNum" sz="quarter" idx="12"/>
          </p:nvPr>
        </p:nvSpPr>
        <p:spPr/>
        <p:txBody>
          <a:bodyPr/>
          <a:lstStyle/>
          <a:p>
            <a:fld id="{94E73777-156E-43D9-A35E-C3568A82ED46}" type="slidenum">
              <a:rPr lang="en-IN" smtClean="0"/>
              <a:pPr/>
              <a:t>5</a:t>
            </a:fld>
            <a:endParaRPr lang="en-IN"/>
          </a:p>
        </p:txBody>
      </p:sp>
      <p:sp>
        <p:nvSpPr>
          <p:cNvPr id="7" name="TextBox 6">
            <a:extLst>
              <a:ext uri="{FF2B5EF4-FFF2-40B4-BE49-F238E27FC236}">
                <a16:creationId xmlns:a16="http://schemas.microsoft.com/office/drawing/2014/main" id="{64BBBA98-61DB-423A-1C88-08E1E587749B}"/>
              </a:ext>
            </a:extLst>
          </p:cNvPr>
          <p:cNvSpPr txBox="1"/>
          <p:nvPr/>
        </p:nvSpPr>
        <p:spPr>
          <a:xfrm>
            <a:off x="1066800" y="2057400"/>
            <a:ext cx="457200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691100BA-D1FF-F27F-5E84-5FA641D38471}"/>
              </a:ext>
            </a:extLst>
          </p:cNvPr>
          <p:cNvSpPr txBox="1"/>
          <p:nvPr/>
        </p:nvSpPr>
        <p:spPr>
          <a:xfrm>
            <a:off x="1200979" y="2177534"/>
            <a:ext cx="4572000" cy="369332"/>
          </a:xfrm>
          <a:prstGeom prst="rect">
            <a:avLst/>
          </a:prstGeom>
          <a:noFill/>
        </p:spPr>
        <p:txBody>
          <a:bodyPr wrap="square">
            <a:spAutoFit/>
          </a:bodyPr>
          <a:lstStyle/>
          <a:p>
            <a:endParaRPr lang="en-IN" dirty="0"/>
          </a:p>
        </p:txBody>
      </p:sp>
      <p:sp>
        <p:nvSpPr>
          <p:cNvPr id="10" name="TextBox 9">
            <a:extLst>
              <a:ext uri="{FF2B5EF4-FFF2-40B4-BE49-F238E27FC236}">
                <a16:creationId xmlns:a16="http://schemas.microsoft.com/office/drawing/2014/main" id="{0178729A-F0D4-C036-7011-916388C81C86}"/>
              </a:ext>
            </a:extLst>
          </p:cNvPr>
          <p:cNvSpPr txBox="1"/>
          <p:nvPr/>
        </p:nvSpPr>
        <p:spPr>
          <a:xfrm>
            <a:off x="1676400" y="3001059"/>
            <a:ext cx="4572000" cy="369332"/>
          </a:xfrm>
          <a:prstGeom prst="rect">
            <a:avLst/>
          </a:prstGeom>
          <a:noFill/>
        </p:spPr>
        <p:txBody>
          <a:bodyPr wrap="square">
            <a:spAutoFit/>
          </a:bodyPr>
          <a:lstStyle/>
          <a:p>
            <a:r>
              <a:rPr lang="en-IN" dirty="0"/>
              <a:t> </a:t>
            </a:r>
          </a:p>
        </p:txBody>
      </p:sp>
      <p:sp>
        <p:nvSpPr>
          <p:cNvPr id="12" name="TextBox 11">
            <a:extLst>
              <a:ext uri="{FF2B5EF4-FFF2-40B4-BE49-F238E27FC236}">
                <a16:creationId xmlns:a16="http://schemas.microsoft.com/office/drawing/2014/main" id="{181CCA89-E8BE-67FF-1E60-FC761357AAC9}"/>
              </a:ext>
            </a:extLst>
          </p:cNvPr>
          <p:cNvSpPr txBox="1"/>
          <p:nvPr/>
        </p:nvSpPr>
        <p:spPr>
          <a:xfrm>
            <a:off x="1828800" y="2819400"/>
            <a:ext cx="4572000" cy="369332"/>
          </a:xfrm>
          <a:prstGeom prst="rect">
            <a:avLst/>
          </a:prstGeom>
          <a:noFill/>
        </p:spPr>
        <p:txBody>
          <a:bodyPr wrap="square">
            <a:spAutoFit/>
          </a:bodyPr>
          <a:lstStyle/>
          <a:p>
            <a:endParaRPr lang="en-IN" dirty="0"/>
          </a:p>
        </p:txBody>
      </p:sp>
      <p:sp>
        <p:nvSpPr>
          <p:cNvPr id="14" name="TextBox 13">
            <a:extLst>
              <a:ext uri="{FF2B5EF4-FFF2-40B4-BE49-F238E27FC236}">
                <a16:creationId xmlns:a16="http://schemas.microsoft.com/office/drawing/2014/main" id="{53DB2826-DA5F-2460-FD4E-DB45DD24AB31}"/>
              </a:ext>
            </a:extLst>
          </p:cNvPr>
          <p:cNvSpPr txBox="1"/>
          <p:nvPr/>
        </p:nvSpPr>
        <p:spPr>
          <a:xfrm>
            <a:off x="1981200" y="2971800"/>
            <a:ext cx="4572000" cy="369332"/>
          </a:xfrm>
          <a:prstGeom prst="rect">
            <a:avLst/>
          </a:prstGeom>
          <a:noFill/>
        </p:spPr>
        <p:txBody>
          <a:bodyPr wrap="square">
            <a:spAutoFit/>
          </a:bodyPr>
          <a:lstStyle/>
          <a:p>
            <a:endParaRPr lang="en-IN" dirty="0"/>
          </a:p>
        </p:txBody>
      </p:sp>
      <p:sp>
        <p:nvSpPr>
          <p:cNvPr id="15" name="TextBox 14">
            <a:extLst>
              <a:ext uri="{FF2B5EF4-FFF2-40B4-BE49-F238E27FC236}">
                <a16:creationId xmlns:a16="http://schemas.microsoft.com/office/drawing/2014/main" id="{4F429479-9DFB-291D-7E0B-F38042D739C8}"/>
              </a:ext>
            </a:extLst>
          </p:cNvPr>
          <p:cNvSpPr txBox="1"/>
          <p:nvPr/>
        </p:nvSpPr>
        <p:spPr>
          <a:xfrm>
            <a:off x="2133600" y="3124200"/>
            <a:ext cx="4572000" cy="369332"/>
          </a:xfrm>
          <a:prstGeom prst="rect">
            <a:avLst/>
          </a:prstGeom>
          <a:noFill/>
        </p:spPr>
        <p:txBody>
          <a:bodyPr wrap="square">
            <a:spAutoFit/>
          </a:bodyPr>
          <a:lstStyle/>
          <a:p>
            <a:endParaRPr lang="en-IN" dirty="0"/>
          </a:p>
        </p:txBody>
      </p:sp>
      <p:sp>
        <p:nvSpPr>
          <p:cNvPr id="16" name="TextBox 15">
            <a:extLst>
              <a:ext uri="{FF2B5EF4-FFF2-40B4-BE49-F238E27FC236}">
                <a16:creationId xmlns:a16="http://schemas.microsoft.com/office/drawing/2014/main" id="{D149C148-0D19-C714-7675-C1198942EAD5}"/>
              </a:ext>
            </a:extLst>
          </p:cNvPr>
          <p:cNvSpPr txBox="1"/>
          <p:nvPr/>
        </p:nvSpPr>
        <p:spPr>
          <a:xfrm>
            <a:off x="3321587" y="3053689"/>
            <a:ext cx="4572000" cy="369332"/>
          </a:xfrm>
          <a:prstGeom prst="rect">
            <a:avLst/>
          </a:prstGeom>
          <a:noFill/>
        </p:spPr>
        <p:txBody>
          <a:bodyPr wrap="square">
            <a:spAutoFit/>
          </a:bodyPr>
          <a:lstStyle/>
          <a:p>
            <a:endParaRPr lang="en-IN" dirty="0"/>
          </a:p>
        </p:txBody>
      </p:sp>
      <p:sp>
        <p:nvSpPr>
          <p:cNvPr id="17" name="TextBox 16">
            <a:extLst>
              <a:ext uri="{FF2B5EF4-FFF2-40B4-BE49-F238E27FC236}">
                <a16:creationId xmlns:a16="http://schemas.microsoft.com/office/drawing/2014/main" id="{79D6174D-1783-EDC2-A4F9-74111F83621C}"/>
              </a:ext>
            </a:extLst>
          </p:cNvPr>
          <p:cNvSpPr txBox="1"/>
          <p:nvPr/>
        </p:nvSpPr>
        <p:spPr>
          <a:xfrm>
            <a:off x="2438400" y="3429000"/>
            <a:ext cx="4572000" cy="369332"/>
          </a:xfrm>
          <a:prstGeom prst="rect">
            <a:avLst/>
          </a:prstGeom>
          <a:noFill/>
        </p:spPr>
        <p:txBody>
          <a:bodyPr wrap="square">
            <a:spAutoFit/>
          </a:bodyPr>
          <a:lstStyle/>
          <a:p>
            <a:endParaRPr lang="en-IN" dirty="0"/>
          </a:p>
        </p:txBody>
      </p:sp>
      <p:sp>
        <p:nvSpPr>
          <p:cNvPr id="18" name="TextBox 17">
            <a:extLst>
              <a:ext uri="{FF2B5EF4-FFF2-40B4-BE49-F238E27FC236}">
                <a16:creationId xmlns:a16="http://schemas.microsoft.com/office/drawing/2014/main" id="{13564FED-60BD-66DC-1B7F-2678AED179DA}"/>
              </a:ext>
            </a:extLst>
          </p:cNvPr>
          <p:cNvSpPr txBox="1"/>
          <p:nvPr/>
        </p:nvSpPr>
        <p:spPr>
          <a:xfrm>
            <a:off x="2438400" y="3301156"/>
            <a:ext cx="4572000" cy="369332"/>
          </a:xfrm>
          <a:prstGeom prst="rect">
            <a:avLst/>
          </a:prstGeom>
          <a:noFill/>
        </p:spPr>
        <p:txBody>
          <a:bodyPr wrap="square">
            <a:spAutoFit/>
          </a:bodyPr>
          <a:lstStyle/>
          <a:p>
            <a:endParaRPr lang="en-IN" dirty="0"/>
          </a:p>
        </p:txBody>
      </p:sp>
      <p:sp>
        <p:nvSpPr>
          <p:cNvPr id="20" name="TextBox 19">
            <a:extLst>
              <a:ext uri="{FF2B5EF4-FFF2-40B4-BE49-F238E27FC236}">
                <a16:creationId xmlns:a16="http://schemas.microsoft.com/office/drawing/2014/main" id="{2879E926-4A75-E464-86CF-416996971A69}"/>
              </a:ext>
            </a:extLst>
          </p:cNvPr>
          <p:cNvSpPr txBox="1"/>
          <p:nvPr/>
        </p:nvSpPr>
        <p:spPr>
          <a:xfrm>
            <a:off x="4301987" y="4104462"/>
            <a:ext cx="4572000" cy="369332"/>
          </a:xfrm>
          <a:prstGeom prst="rect">
            <a:avLst/>
          </a:prstGeom>
          <a:noFill/>
        </p:spPr>
        <p:txBody>
          <a:bodyPr wrap="square">
            <a:spAutoFit/>
          </a:bodyPr>
          <a:lstStyle/>
          <a:p>
            <a:endParaRPr lang="en-IN" dirty="0"/>
          </a:p>
        </p:txBody>
      </p:sp>
      <p:sp>
        <p:nvSpPr>
          <p:cNvPr id="23" name="TextBox 22">
            <a:extLst>
              <a:ext uri="{FF2B5EF4-FFF2-40B4-BE49-F238E27FC236}">
                <a16:creationId xmlns:a16="http://schemas.microsoft.com/office/drawing/2014/main" id="{BFC8B327-675C-DA82-2118-26F2DEEB2B08}"/>
              </a:ext>
            </a:extLst>
          </p:cNvPr>
          <p:cNvSpPr txBox="1"/>
          <p:nvPr/>
        </p:nvSpPr>
        <p:spPr>
          <a:xfrm>
            <a:off x="3352800" y="4343400"/>
            <a:ext cx="4572000" cy="369332"/>
          </a:xfrm>
          <a:prstGeom prst="rect">
            <a:avLst/>
          </a:prstGeom>
          <a:noFill/>
        </p:spPr>
        <p:txBody>
          <a:bodyPr wrap="square">
            <a:spAutoFit/>
          </a:bodyPr>
          <a:lstStyle/>
          <a:p>
            <a:endParaRPr lang="en-IN" dirty="0"/>
          </a:p>
        </p:txBody>
      </p:sp>
      <p:sp>
        <p:nvSpPr>
          <p:cNvPr id="24" name="TextBox 23">
            <a:extLst>
              <a:ext uri="{FF2B5EF4-FFF2-40B4-BE49-F238E27FC236}">
                <a16:creationId xmlns:a16="http://schemas.microsoft.com/office/drawing/2014/main" id="{64216610-BEC4-52BC-DF08-014554252411}"/>
              </a:ext>
            </a:extLst>
          </p:cNvPr>
          <p:cNvSpPr txBox="1"/>
          <p:nvPr/>
        </p:nvSpPr>
        <p:spPr>
          <a:xfrm>
            <a:off x="3505200" y="4495800"/>
            <a:ext cx="4572000" cy="369332"/>
          </a:xfrm>
          <a:prstGeom prst="rect">
            <a:avLst/>
          </a:prstGeom>
          <a:noFill/>
        </p:spPr>
        <p:txBody>
          <a:bodyPr wrap="square">
            <a:spAutoFit/>
          </a:bodyPr>
          <a:lstStyle/>
          <a:p>
            <a:endParaRPr lang="en-IN" dirty="0"/>
          </a:p>
        </p:txBody>
      </p:sp>
      <p:sp>
        <p:nvSpPr>
          <p:cNvPr id="25" name="TextBox 24">
            <a:extLst>
              <a:ext uri="{FF2B5EF4-FFF2-40B4-BE49-F238E27FC236}">
                <a16:creationId xmlns:a16="http://schemas.microsoft.com/office/drawing/2014/main" id="{E4914FDB-06E3-9783-8C62-6BBB0C60D807}"/>
              </a:ext>
            </a:extLst>
          </p:cNvPr>
          <p:cNvSpPr txBox="1"/>
          <p:nvPr/>
        </p:nvSpPr>
        <p:spPr>
          <a:xfrm>
            <a:off x="3657600" y="4648200"/>
            <a:ext cx="4572000" cy="369332"/>
          </a:xfrm>
          <a:prstGeom prst="rect">
            <a:avLst/>
          </a:prstGeom>
          <a:noFill/>
        </p:spPr>
        <p:txBody>
          <a:bodyPr wrap="square">
            <a:spAutoFit/>
          </a:bodyPr>
          <a:lstStyle/>
          <a:p>
            <a:endParaRPr lang="en-IN" dirty="0"/>
          </a:p>
        </p:txBody>
      </p:sp>
      <p:sp>
        <p:nvSpPr>
          <p:cNvPr id="32" name="TextBox 31">
            <a:extLst>
              <a:ext uri="{FF2B5EF4-FFF2-40B4-BE49-F238E27FC236}">
                <a16:creationId xmlns:a16="http://schemas.microsoft.com/office/drawing/2014/main" id="{1E281E4A-8356-AA34-1F2A-94FFCDD47878}"/>
              </a:ext>
            </a:extLst>
          </p:cNvPr>
          <p:cNvSpPr txBox="1"/>
          <p:nvPr/>
        </p:nvSpPr>
        <p:spPr>
          <a:xfrm>
            <a:off x="3578942" y="6072872"/>
            <a:ext cx="4572000" cy="369332"/>
          </a:xfrm>
          <a:prstGeom prst="rect">
            <a:avLst/>
          </a:prstGeom>
          <a:noFill/>
        </p:spPr>
        <p:txBody>
          <a:bodyPr wrap="square">
            <a:spAutoFit/>
          </a:bodyPr>
          <a:lstStyle/>
          <a:p>
            <a:r>
              <a:rPr lang="en-IN" dirty="0"/>
              <a:t> Block control of CNC</a:t>
            </a:r>
          </a:p>
        </p:txBody>
      </p:sp>
      <p:sp>
        <p:nvSpPr>
          <p:cNvPr id="35" name="TextBox 34">
            <a:extLst>
              <a:ext uri="{FF2B5EF4-FFF2-40B4-BE49-F238E27FC236}">
                <a16:creationId xmlns:a16="http://schemas.microsoft.com/office/drawing/2014/main" id="{577228F4-CDBA-AA9B-31EF-394B3E12019F}"/>
              </a:ext>
            </a:extLst>
          </p:cNvPr>
          <p:cNvSpPr txBox="1"/>
          <p:nvPr/>
        </p:nvSpPr>
        <p:spPr>
          <a:xfrm>
            <a:off x="5181600" y="6172200"/>
            <a:ext cx="4572000" cy="369332"/>
          </a:xfrm>
          <a:prstGeom prst="rect">
            <a:avLst/>
          </a:prstGeom>
          <a:noFill/>
        </p:spPr>
        <p:txBody>
          <a:bodyPr wrap="square">
            <a:spAutoFit/>
          </a:bodyPr>
          <a:lstStyle/>
          <a:p>
            <a:endParaRPr lang="en-IN" dirty="0"/>
          </a:p>
        </p:txBody>
      </p:sp>
      <p:sp>
        <p:nvSpPr>
          <p:cNvPr id="36" name="TextBox 35">
            <a:extLst>
              <a:ext uri="{FF2B5EF4-FFF2-40B4-BE49-F238E27FC236}">
                <a16:creationId xmlns:a16="http://schemas.microsoft.com/office/drawing/2014/main" id="{5FA4D818-AA6E-4FC7-3702-18EBBBE07DB6}"/>
              </a:ext>
            </a:extLst>
          </p:cNvPr>
          <p:cNvSpPr txBox="1"/>
          <p:nvPr/>
        </p:nvSpPr>
        <p:spPr>
          <a:xfrm>
            <a:off x="5334000" y="6324600"/>
            <a:ext cx="4572000" cy="369332"/>
          </a:xfrm>
          <a:prstGeom prst="rect">
            <a:avLst/>
          </a:prstGeom>
          <a:noFill/>
        </p:spPr>
        <p:txBody>
          <a:bodyPr wrap="square">
            <a:spAutoFit/>
          </a:bodyPr>
          <a:lstStyle/>
          <a:p>
            <a:endParaRPr lang="en-IN" dirty="0"/>
          </a:p>
        </p:txBody>
      </p:sp>
      <p:sp>
        <p:nvSpPr>
          <p:cNvPr id="37" name="TextBox 36">
            <a:extLst>
              <a:ext uri="{FF2B5EF4-FFF2-40B4-BE49-F238E27FC236}">
                <a16:creationId xmlns:a16="http://schemas.microsoft.com/office/drawing/2014/main" id="{74982898-8EA1-A323-6589-57AB44E1CFBF}"/>
              </a:ext>
            </a:extLst>
          </p:cNvPr>
          <p:cNvSpPr txBox="1"/>
          <p:nvPr/>
        </p:nvSpPr>
        <p:spPr>
          <a:xfrm>
            <a:off x="5486400" y="6477000"/>
            <a:ext cx="4572000" cy="369332"/>
          </a:xfrm>
          <a:prstGeom prst="rect">
            <a:avLst/>
          </a:prstGeom>
          <a:noFill/>
        </p:spPr>
        <p:txBody>
          <a:bodyPr wrap="square">
            <a:spAutoFit/>
          </a:bodyPr>
          <a:lstStyle/>
          <a:p>
            <a:endParaRPr lang="en-IN" dirty="0"/>
          </a:p>
        </p:txBody>
      </p:sp>
      <p:sp>
        <p:nvSpPr>
          <p:cNvPr id="38" name="TextBox 37">
            <a:extLst>
              <a:ext uri="{FF2B5EF4-FFF2-40B4-BE49-F238E27FC236}">
                <a16:creationId xmlns:a16="http://schemas.microsoft.com/office/drawing/2014/main" id="{5F891FEF-0103-EA2E-1EFB-FF558F317068}"/>
              </a:ext>
            </a:extLst>
          </p:cNvPr>
          <p:cNvSpPr txBox="1"/>
          <p:nvPr/>
        </p:nvSpPr>
        <p:spPr>
          <a:xfrm>
            <a:off x="5638800" y="6629400"/>
            <a:ext cx="4572000" cy="369332"/>
          </a:xfrm>
          <a:prstGeom prst="rect">
            <a:avLst/>
          </a:prstGeom>
          <a:noFill/>
        </p:spPr>
        <p:txBody>
          <a:bodyPr wrap="square">
            <a:spAutoFit/>
          </a:bodyPr>
          <a:lstStyle/>
          <a:p>
            <a:endParaRPr lang="en-IN" dirty="0"/>
          </a:p>
        </p:txBody>
      </p:sp>
      <p:sp>
        <p:nvSpPr>
          <p:cNvPr id="39" name="TextBox 38">
            <a:extLst>
              <a:ext uri="{FF2B5EF4-FFF2-40B4-BE49-F238E27FC236}">
                <a16:creationId xmlns:a16="http://schemas.microsoft.com/office/drawing/2014/main" id="{4DE006AD-3EC2-04AB-C8D7-7E5F3BB96F6A}"/>
              </a:ext>
            </a:extLst>
          </p:cNvPr>
          <p:cNvSpPr txBox="1"/>
          <p:nvPr/>
        </p:nvSpPr>
        <p:spPr>
          <a:xfrm>
            <a:off x="5791200" y="6781800"/>
            <a:ext cx="4572000" cy="369332"/>
          </a:xfrm>
          <a:prstGeom prst="rect">
            <a:avLst/>
          </a:prstGeom>
          <a:noFill/>
        </p:spPr>
        <p:txBody>
          <a:bodyPr wrap="square">
            <a:spAutoFit/>
          </a:bodyPr>
          <a:lstStyle/>
          <a:p>
            <a:endParaRPr lang="en-IN" dirty="0"/>
          </a:p>
        </p:txBody>
      </p:sp>
      <p:sp>
        <p:nvSpPr>
          <p:cNvPr id="40" name="TextBox 39">
            <a:extLst>
              <a:ext uri="{FF2B5EF4-FFF2-40B4-BE49-F238E27FC236}">
                <a16:creationId xmlns:a16="http://schemas.microsoft.com/office/drawing/2014/main" id="{2CFA487E-5F22-A27E-55F9-BA69EF22DB32}"/>
              </a:ext>
            </a:extLst>
          </p:cNvPr>
          <p:cNvSpPr txBox="1"/>
          <p:nvPr/>
        </p:nvSpPr>
        <p:spPr>
          <a:xfrm>
            <a:off x="5943600" y="6934200"/>
            <a:ext cx="4572000"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6368454F-84F3-7866-F7D7-5FDC64F8B789}"/>
              </a:ext>
            </a:extLst>
          </p:cNvPr>
          <p:cNvSpPr txBox="1"/>
          <p:nvPr/>
        </p:nvSpPr>
        <p:spPr>
          <a:xfrm>
            <a:off x="209681" y="174820"/>
            <a:ext cx="8724635" cy="1384995"/>
          </a:xfrm>
          <a:prstGeom prst="rect">
            <a:avLst/>
          </a:prstGeom>
          <a:noFill/>
        </p:spPr>
        <p:txBody>
          <a:bodyPr wrap="square">
            <a:spAutoFit/>
          </a:bodyPr>
          <a:lstStyle/>
          <a:p>
            <a:r>
              <a:rPr lang="en-US" sz="2400" b="1" dirty="0">
                <a:latin typeface="Bahnschrift Condensed" panose="020B0502040204020203" pitchFamily="34" charset="0"/>
              </a:rPr>
              <a:t>Paper No.1</a:t>
            </a:r>
          </a:p>
          <a:p>
            <a:endParaRPr lang="en-US" sz="2400" b="1" dirty="0">
              <a:latin typeface="Times New Roman" panose="02020603050405020304" pitchFamily="18" charset="0"/>
              <a:cs typeface="Times New Roman" panose="02020603050405020304" pitchFamily="18" charset="0"/>
            </a:endParaRPr>
          </a:p>
          <a:p>
            <a:r>
              <a:rPr lang="en-US" b="1" dirty="0">
                <a:latin typeface="Times New Roman" pitchFamily="18" charset="0"/>
                <a:cs typeface="Times New Roman" pitchFamily="18" charset="0"/>
              </a:rPr>
              <a:t>Title: </a:t>
            </a:r>
            <a:r>
              <a:rPr lang="en-US" dirty="0">
                <a:latin typeface="Times New Roman" pitchFamily="18" charset="0"/>
                <a:cs typeface="Times New Roman" pitchFamily="18" charset="0"/>
              </a:rPr>
              <a:t>Design and Implementation of Three-Axis Cost Efficient CNC PCB Milling Machine </a:t>
            </a:r>
          </a:p>
          <a:p>
            <a:endParaRPr lang="en-US" dirty="0">
              <a:latin typeface="Times New Roman" pitchFamily="18" charset="0"/>
              <a:cs typeface="Times New Roman" pitchFamily="18" charset="0"/>
            </a:endParaRPr>
          </a:p>
        </p:txBody>
      </p:sp>
      <p:sp>
        <p:nvSpPr>
          <p:cNvPr id="41" name="TextBox 40">
            <a:extLst>
              <a:ext uri="{FF2B5EF4-FFF2-40B4-BE49-F238E27FC236}">
                <a16:creationId xmlns:a16="http://schemas.microsoft.com/office/drawing/2014/main" id="{E14940A8-1493-FFD8-AB2B-843A4A0F93C7}"/>
              </a:ext>
            </a:extLst>
          </p:cNvPr>
          <p:cNvSpPr txBox="1"/>
          <p:nvPr/>
        </p:nvSpPr>
        <p:spPr>
          <a:xfrm>
            <a:off x="209682" y="1490008"/>
            <a:ext cx="8400917" cy="4524315"/>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CNC, </a:t>
            </a:r>
            <a:r>
              <a:rPr lang="en-US" b="1" dirty="0">
                <a:latin typeface="Times New Roman" panose="02020603050405020304" pitchFamily="18" charset="0"/>
                <a:cs typeface="Times New Roman" panose="02020603050405020304" pitchFamily="18" charset="0"/>
              </a:rPr>
              <a:t>Computer Numerical Control, </a:t>
            </a:r>
            <a:r>
              <a:rPr lang="en-US" dirty="0">
                <a:latin typeface="Times New Roman" panose="02020603050405020304" pitchFamily="18" charset="0"/>
                <a:cs typeface="Times New Roman" panose="02020603050405020304" pitchFamily="18" charset="0"/>
              </a:rPr>
              <a:t>technology has become increasingly prominent in the manufacturing sector, To enhance accessibility and affordability, low-cost CNC machines are being developed.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Leveraging this CNC technology and the transformative wave of automation and digital electronics, the concept of a CNC-based PCB design machine is being introduced.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8E68970-AA04-AADD-1893-855250B29C73}"/>
              </a:ext>
            </a:extLst>
          </p:cNvPr>
          <p:cNvPicPr/>
          <p:nvPr/>
        </p:nvPicPr>
        <p:blipFill rotWithShape="1">
          <a:blip r:embed="rId2"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pic>
        <p:nvPicPr>
          <p:cNvPr id="6" name="Picture 5">
            <a:extLst>
              <a:ext uri="{FF2B5EF4-FFF2-40B4-BE49-F238E27FC236}">
                <a16:creationId xmlns:a16="http://schemas.microsoft.com/office/drawing/2014/main" id="{664E8826-937B-174D-A359-DEAB8387FF5F}"/>
              </a:ext>
            </a:extLst>
          </p:cNvPr>
          <p:cNvPicPr>
            <a:picLocks noChangeAspect="1"/>
          </p:cNvPicPr>
          <p:nvPr/>
        </p:nvPicPr>
        <p:blipFill rotWithShape="1">
          <a:blip r:embed="rId3">
            <a:extLst>
              <a:ext uri="{28A0092B-C50C-407E-A947-70E740481C1C}">
                <a14:useLocalDpi xmlns:a14="http://schemas.microsoft.com/office/drawing/2010/main" val="0"/>
              </a:ext>
            </a:extLst>
          </a:blip>
          <a:srcRect l="2278" r="2438"/>
          <a:stretch/>
        </p:blipFill>
        <p:spPr>
          <a:xfrm>
            <a:off x="1043179" y="3424883"/>
            <a:ext cx="6752842" cy="2653362"/>
          </a:xfrm>
          <a:prstGeom prst="rect">
            <a:avLst/>
          </a:prstGeom>
          <a:ln w="12700">
            <a:solidFill>
              <a:schemeClr val="tx2">
                <a:lumMod val="75000"/>
              </a:schemeClr>
            </a:solidFill>
          </a:ln>
          <a:effectLst>
            <a:softEdge rad="112500"/>
          </a:effectLst>
        </p:spPr>
      </p:pic>
    </p:spTree>
    <p:extLst>
      <p:ext uri="{BB962C8B-B14F-4D97-AF65-F5344CB8AC3E}">
        <p14:creationId xmlns:p14="http://schemas.microsoft.com/office/powerpoint/2010/main" val="416009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1880CF-1721-2679-4A4A-199A7167669B}"/>
              </a:ext>
            </a:extLst>
          </p:cNvPr>
          <p:cNvSpPr>
            <a:spLocks noGrp="1"/>
          </p:cNvSpPr>
          <p:nvPr>
            <p:ph type="sldNum" sz="quarter" idx="12"/>
          </p:nvPr>
        </p:nvSpPr>
        <p:spPr/>
        <p:txBody>
          <a:bodyPr/>
          <a:lstStyle/>
          <a:p>
            <a:fld id="{94E73777-156E-43D9-A35E-C3568A82ED46}" type="slidenum">
              <a:rPr lang="en-IN" smtClean="0"/>
              <a:pPr/>
              <a:t>6</a:t>
            </a:fld>
            <a:endParaRPr lang="en-IN"/>
          </a:p>
        </p:txBody>
      </p:sp>
      <p:sp>
        <p:nvSpPr>
          <p:cNvPr id="6" name="TextBox 5">
            <a:extLst>
              <a:ext uri="{FF2B5EF4-FFF2-40B4-BE49-F238E27FC236}">
                <a16:creationId xmlns:a16="http://schemas.microsoft.com/office/drawing/2014/main" id="{A328CD71-7145-09FC-2E25-3842E00443B3}"/>
              </a:ext>
            </a:extLst>
          </p:cNvPr>
          <p:cNvSpPr txBox="1"/>
          <p:nvPr/>
        </p:nvSpPr>
        <p:spPr>
          <a:xfrm>
            <a:off x="609600" y="566111"/>
            <a:ext cx="7467600" cy="341632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uses two stepper motors and one servo motor as linear actuators on each X, Y &amp; Z axis for drawing and drilling with proper synchronization of all this three axis. It uses the G-Code directly from supporting software like </a:t>
            </a:r>
            <a:r>
              <a:rPr lang="en-US" dirty="0" err="1">
                <a:latin typeface="Times New Roman" panose="02020603050405020304" pitchFamily="18" charset="0"/>
                <a:cs typeface="Times New Roman" panose="02020603050405020304" pitchFamily="18" charset="0"/>
              </a:rPr>
              <a:t>inkscape</a:t>
            </a:r>
            <a:r>
              <a:rPr lang="en-US" dirty="0">
                <a:latin typeface="Times New Roman" panose="02020603050405020304" pitchFamily="18" charset="0"/>
                <a:cs typeface="Times New Roman" panose="02020603050405020304" pitchFamily="18" charset="0"/>
              </a:rPr>
              <a:t> and laser </a:t>
            </a:r>
            <a:r>
              <a:rPr lang="en-US" dirty="0" err="1">
                <a:latin typeface="Times New Roman" panose="02020603050405020304" pitchFamily="18" charset="0"/>
                <a:cs typeface="Times New Roman" panose="02020603050405020304" pitchFamily="18" charset="0"/>
              </a:rPr>
              <a:t>grbl</a:t>
            </a:r>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ea typeface="STCaiyun" panose="02010800040101010101" pitchFamily="2" charset="-122"/>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has interface with PC and the Controller. This code is further passed to stepper motor by easy drivers and as per instructions the stepper motors moves and plot the circuit path and design it.                                                </a:t>
            </a:r>
          </a:p>
          <a:p>
            <a:pPr algn="just"/>
            <a:endParaRPr lang="en-US" sz="1800" dirty="0">
              <a:latin typeface="Times New Roman" panose="02020603050405020304" pitchFamily="18" charset="0"/>
              <a:ea typeface="STCaiyun" panose="02010800040101010101" pitchFamily="2" charset="-122"/>
              <a:cs typeface="Times New Roman" panose="02020603050405020304" pitchFamily="18" charset="0"/>
            </a:endParaRPr>
          </a:p>
          <a:p>
            <a:pPr algn="just"/>
            <a:endParaRPr lang="en-US" sz="1800" dirty="0">
              <a:latin typeface="Times New Roman" panose="02020603050405020304" pitchFamily="18" charset="0"/>
              <a:ea typeface="STCaiyun" panose="0201080004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01406345-8BA8-78FF-315E-B5E99CA67318}"/>
              </a:ext>
            </a:extLst>
          </p:cNvPr>
          <p:cNvSpPr txBox="1"/>
          <p:nvPr/>
        </p:nvSpPr>
        <p:spPr>
          <a:xfrm flipH="1">
            <a:off x="2679776" y="5499618"/>
            <a:ext cx="4038601" cy="369332"/>
          </a:xfrm>
          <a:prstGeom prst="rect">
            <a:avLst/>
          </a:prstGeom>
          <a:noFill/>
        </p:spPr>
        <p:txBody>
          <a:bodyPr wrap="square" rtlCol="0">
            <a:spAutoFit/>
          </a:bodyPr>
          <a:lstStyle/>
          <a:p>
            <a:pPr algn="ctr"/>
            <a:r>
              <a:rPr lang="en-IN" b="1" dirty="0"/>
              <a:t>Block diagram of PCB milling machine </a:t>
            </a:r>
          </a:p>
        </p:txBody>
      </p:sp>
      <p:pic>
        <p:nvPicPr>
          <p:cNvPr id="15" name="Picture 14">
            <a:extLst>
              <a:ext uri="{FF2B5EF4-FFF2-40B4-BE49-F238E27FC236}">
                <a16:creationId xmlns:a16="http://schemas.microsoft.com/office/drawing/2014/main" id="{166AAF1E-5B6E-2834-8579-55968627DAEC}"/>
              </a:ext>
            </a:extLst>
          </p:cNvPr>
          <p:cNvPicPr>
            <a:picLocks noChangeAspect="1"/>
          </p:cNvPicPr>
          <p:nvPr/>
        </p:nvPicPr>
        <p:blipFill>
          <a:blip r:embed="rId2"/>
          <a:stretch>
            <a:fillRect/>
          </a:stretch>
        </p:blipFill>
        <p:spPr>
          <a:xfrm>
            <a:off x="1447800" y="3733800"/>
            <a:ext cx="6400800" cy="1640497"/>
          </a:xfrm>
          <a:prstGeom prst="rect">
            <a:avLst/>
          </a:prstGeom>
        </p:spPr>
      </p:pic>
      <p:pic>
        <p:nvPicPr>
          <p:cNvPr id="3" name="Picture 2">
            <a:extLst>
              <a:ext uri="{FF2B5EF4-FFF2-40B4-BE49-F238E27FC236}">
                <a16:creationId xmlns:a16="http://schemas.microsoft.com/office/drawing/2014/main" id="{E706C335-BFC1-AF7D-3381-B82C8CEE8270}"/>
              </a:ext>
            </a:extLst>
          </p:cNvPr>
          <p:cNvPicPr/>
          <p:nvPr/>
        </p:nvPicPr>
        <p:blipFill rotWithShape="1">
          <a:blip r:embed="rId3"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spTree>
    <p:extLst>
      <p:ext uri="{BB962C8B-B14F-4D97-AF65-F5344CB8AC3E}">
        <p14:creationId xmlns:p14="http://schemas.microsoft.com/office/powerpoint/2010/main" val="237004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34F3E-17A9-E544-07C8-3A031B232677}"/>
              </a:ext>
            </a:extLst>
          </p:cNvPr>
          <p:cNvSpPr txBox="1"/>
          <p:nvPr/>
        </p:nvSpPr>
        <p:spPr>
          <a:xfrm>
            <a:off x="209681" y="174820"/>
            <a:ext cx="8642141" cy="1477328"/>
          </a:xfrm>
          <a:prstGeom prst="rect">
            <a:avLst/>
          </a:prstGeom>
          <a:noFill/>
        </p:spPr>
        <p:txBody>
          <a:bodyPr wrap="square">
            <a:spAutoFit/>
          </a:bodyPr>
          <a:lstStyle/>
          <a:p>
            <a:r>
              <a:rPr lang="en-US" sz="2400" b="1" dirty="0">
                <a:latin typeface="Bahnschrift Condensed" panose="020B0502040204020203" pitchFamily="34" charset="0"/>
              </a:rPr>
              <a:t>Paper No.2</a:t>
            </a:r>
          </a:p>
          <a:p>
            <a:endParaRPr lang="en-US" sz="2800" b="1" dirty="0">
              <a:latin typeface="Bahnschrift Condensed" panose="020B0502040204020203" pitchFamily="34" charset="0"/>
            </a:endParaRPr>
          </a:p>
          <a:p>
            <a:r>
              <a:rPr lang="en-US" sz="2000" b="1" dirty="0">
                <a:latin typeface="Times New Roman" pitchFamily="18" charset="0"/>
                <a:cs typeface="Times New Roman" pitchFamily="18" charset="0"/>
              </a:rPr>
              <a:t>Title</a:t>
            </a:r>
            <a:r>
              <a:rPr lang="en-US" sz="2000"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Mechanisms of a 3-axis CNC machine design and experiment </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FFBAD9-6650-AC5C-8E69-720446E48D75}"/>
              </a:ext>
            </a:extLst>
          </p:cNvPr>
          <p:cNvSpPr txBox="1"/>
          <p:nvPr/>
        </p:nvSpPr>
        <p:spPr>
          <a:xfrm>
            <a:off x="292177" y="1600200"/>
            <a:ext cx="8207769"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presents the characteristic of three axis CNC machine The kinetic, dynamic, physical and electrical properties of each axis of the CNC machine are gathered , while Figure 3 shows the kinematic diagram of the x, y and z axes.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Kinematic parameters in the context of a three-axis CNC machine refer to the motion-related characteristics that define the movement of each axis. These parameters are crucial for understanding and controlling the machine's behavior.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B2317A-FFC4-26FC-AE7F-AA9B1B351313}"/>
              </a:ext>
            </a:extLst>
          </p:cNvPr>
          <p:cNvPicPr/>
          <p:nvPr/>
        </p:nvPicPr>
        <p:blipFill rotWithShape="1">
          <a:blip r:embed="rId2"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pic>
        <p:nvPicPr>
          <p:cNvPr id="6" name="Picture 5">
            <a:extLst>
              <a:ext uri="{FF2B5EF4-FFF2-40B4-BE49-F238E27FC236}">
                <a16:creationId xmlns:a16="http://schemas.microsoft.com/office/drawing/2014/main" id="{FD922038-6F6F-32DF-5B0F-00447BD87A80}"/>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61000"/>
                    </a14:imgEffect>
                    <a14:imgEffect>
                      <a14:saturation sat="400000"/>
                    </a14:imgEffect>
                    <a14:imgEffect>
                      <a14:brightnessContrast contrast="-37000"/>
                    </a14:imgEffect>
                  </a14:imgLayer>
                </a14:imgProps>
              </a:ext>
            </a:extLst>
          </a:blip>
          <a:srcRect t="5491" b="3898"/>
          <a:stretch/>
        </p:blipFill>
        <p:spPr>
          <a:xfrm>
            <a:off x="2198296" y="3733801"/>
            <a:ext cx="4583504" cy="2514600"/>
          </a:xfrm>
          <a:prstGeom prst="rect">
            <a:avLst/>
          </a:prstGeom>
        </p:spPr>
      </p:pic>
    </p:spTree>
    <p:extLst>
      <p:ext uri="{BB962C8B-B14F-4D97-AF65-F5344CB8AC3E}">
        <p14:creationId xmlns:p14="http://schemas.microsoft.com/office/powerpoint/2010/main" val="14124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28CD71-7145-09FC-2E25-3842E00443B3}"/>
              </a:ext>
            </a:extLst>
          </p:cNvPr>
          <p:cNvSpPr txBox="1"/>
          <p:nvPr/>
        </p:nvSpPr>
        <p:spPr>
          <a:xfrm>
            <a:off x="609600" y="1166842"/>
            <a:ext cx="8216976" cy="45243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Kinematic parameters, has critical process to ensure accuracy and reliability in machining operations. Calibration involves adjusting and verifying various machine parameters to match the intended specifications.</a:t>
            </a:r>
          </a:p>
          <a:p>
            <a:pPr marL="285750" indent="-285750">
              <a:lnSpc>
                <a:spcPct val="150000"/>
              </a:lnSpc>
              <a:buFont typeface="Arial" panose="020B0604020202020204" pitchFamily="34" charset="0"/>
              <a:buChar char="•"/>
            </a:pPr>
            <a:endParaRPr lang="en-US" dirty="0">
              <a:latin typeface="Times New Roman" panose="02020603050405020304" pitchFamily="18" charset="0"/>
              <a:ea typeface="STCaiyun" panose="02010800040101010101" pitchFamily="2" charset="-122"/>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Resolution Calibration: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Verifying and, if necessary, adjusting the resolution settings to ensure that         </a:t>
            </a:r>
          </a:p>
          <a:p>
            <a:r>
              <a:rPr lang="en-US" dirty="0">
                <a:latin typeface="Times New Roman" panose="02020603050405020304" pitchFamily="18" charset="0"/>
                <a:cs typeface="Times New Roman" panose="02020603050405020304" pitchFamily="18" charset="0"/>
              </a:rPr>
              <a:t>     the machine can accurately interpret and execute fine movements.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Positional Accuracy Calibration: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Calibrating the machine's feedback systems (such as encoders) to accurately   </a:t>
            </a:r>
          </a:p>
          <a:p>
            <a:r>
              <a:rPr lang="en-US" dirty="0">
                <a:latin typeface="Times New Roman" panose="02020603050405020304" pitchFamily="18" charset="0"/>
                <a:cs typeface="Times New Roman" panose="02020603050405020304" pitchFamily="18" charset="0"/>
              </a:rPr>
              <a:t>     reflect the true position of each axis, compensating for any systematic errors.</a:t>
            </a:r>
          </a:p>
          <a:p>
            <a:endParaRPr lang="en-US"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STCaiyun" panose="02010800040101010101" pitchFamily="2" charset="-122"/>
              <a:cs typeface="Times New Roman" panose="02020603050405020304" pitchFamily="18" charset="0"/>
            </a:endParaRPr>
          </a:p>
          <a:p>
            <a:pPr algn="just"/>
            <a:endParaRPr lang="en-US" sz="1800" dirty="0">
              <a:latin typeface="Times New Roman" panose="02020603050405020304" pitchFamily="18" charset="0"/>
              <a:ea typeface="STCaiyun" panose="02010800040101010101" pitchFamily="2" charset="-122"/>
              <a:cs typeface="Times New Roman" panose="02020603050405020304" pitchFamily="18" charset="0"/>
            </a:endParaRPr>
          </a:p>
        </p:txBody>
      </p:sp>
      <p:pic>
        <p:nvPicPr>
          <p:cNvPr id="3" name="Picture 2">
            <a:extLst>
              <a:ext uri="{FF2B5EF4-FFF2-40B4-BE49-F238E27FC236}">
                <a16:creationId xmlns:a16="http://schemas.microsoft.com/office/drawing/2014/main" id="{E706C335-BFC1-AF7D-3381-B82C8CEE8270}"/>
              </a:ext>
            </a:extLst>
          </p:cNvPr>
          <p:cNvPicPr/>
          <p:nvPr/>
        </p:nvPicPr>
        <p:blipFill rotWithShape="1">
          <a:blip r:embed="rId2"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spTree>
    <p:extLst>
      <p:ext uri="{BB962C8B-B14F-4D97-AF65-F5344CB8AC3E}">
        <p14:creationId xmlns:p14="http://schemas.microsoft.com/office/powerpoint/2010/main" val="203509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34F3E-17A9-E544-07C8-3A031B232677}"/>
              </a:ext>
            </a:extLst>
          </p:cNvPr>
          <p:cNvSpPr txBox="1"/>
          <p:nvPr/>
        </p:nvSpPr>
        <p:spPr>
          <a:xfrm>
            <a:off x="209681" y="174820"/>
            <a:ext cx="8642141" cy="1200329"/>
          </a:xfrm>
          <a:prstGeom prst="rect">
            <a:avLst/>
          </a:prstGeom>
          <a:noFill/>
        </p:spPr>
        <p:txBody>
          <a:bodyPr wrap="square">
            <a:spAutoFit/>
          </a:bodyPr>
          <a:lstStyle/>
          <a:p>
            <a:r>
              <a:rPr lang="en-US" sz="2400" b="1" dirty="0">
                <a:latin typeface="Bahnschrift Condensed" panose="020B0502040204020203" pitchFamily="34" charset="0"/>
              </a:rPr>
              <a:t>Paper No.3</a:t>
            </a:r>
          </a:p>
          <a:p>
            <a:endParaRPr lang="en-US" sz="2800" b="1" dirty="0">
              <a:latin typeface="Bahnschrift Condensed" panose="020B0502040204020203" pitchFamily="34" charset="0"/>
            </a:endParaRPr>
          </a:p>
          <a:p>
            <a:r>
              <a:rPr lang="en-US" sz="2000" b="1" dirty="0">
                <a:latin typeface="Times New Roman" pitchFamily="18" charset="0"/>
                <a:cs typeface="Times New Roman" pitchFamily="18" charset="0"/>
              </a:rPr>
              <a:t>Title</a:t>
            </a:r>
            <a:r>
              <a:rPr lang="en-US" sz="2000"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A Build-Your-Own Three Axis CNC PCB Milling Machine </a:t>
            </a:r>
          </a:p>
        </p:txBody>
      </p:sp>
      <p:sp>
        <p:nvSpPr>
          <p:cNvPr id="4" name="TextBox 3">
            <a:extLst>
              <a:ext uri="{FF2B5EF4-FFF2-40B4-BE49-F238E27FC236}">
                <a16:creationId xmlns:a16="http://schemas.microsoft.com/office/drawing/2014/main" id="{00FFBAD9-6650-AC5C-8E69-720446E48D75}"/>
              </a:ext>
            </a:extLst>
          </p:cNvPr>
          <p:cNvSpPr txBox="1"/>
          <p:nvPr/>
        </p:nvSpPr>
        <p:spPr>
          <a:xfrm>
            <a:off x="386163" y="1752600"/>
            <a:ext cx="8207769" cy="3693319"/>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paper is organized as discusses how a PCB is designed from open source software and fabricated using an inexpensive CNC milling machine. </a:t>
            </a:r>
            <a:r>
              <a:rPr lang="en-US" dirty="0" err="1">
                <a:latin typeface="Times New Roman" panose="02020603050405020304" pitchFamily="18" charset="0"/>
                <a:cs typeface="Times New Roman" panose="02020603050405020304" pitchFamily="18" charset="0"/>
              </a:rPr>
              <a:t>Softwares</a:t>
            </a:r>
            <a:r>
              <a:rPr lang="en-US" dirty="0">
                <a:latin typeface="Times New Roman" panose="02020603050405020304" pitchFamily="18" charset="0"/>
                <a:cs typeface="Times New Roman" panose="02020603050405020304" pitchFamily="18" charset="0"/>
              </a:rPr>
              <a:t> and Procedure to make a PCB layout file and how to generate the fabrication data.  Issues and techniques prevalent in fabricating PCBs.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GRBL is open source software (FOSS) used to generate CNC machine G code and M code signals that will drive stepper motors using the Arduino microcontroller. G-code and M-code are programming G-code provides instruction commands for position, speed and path of the motion,. Compiled version of GRBL software code is available in the form of hex file and is burned into the Arduino.</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GRBL CNC code will receive signals from Arduin serial buffer and parses it to decode the serial data into G-code. </a:t>
            </a:r>
          </a:p>
        </p:txBody>
      </p:sp>
      <p:pic>
        <p:nvPicPr>
          <p:cNvPr id="5" name="Picture 4">
            <a:extLst>
              <a:ext uri="{FF2B5EF4-FFF2-40B4-BE49-F238E27FC236}">
                <a16:creationId xmlns:a16="http://schemas.microsoft.com/office/drawing/2014/main" id="{E6B2317A-FFC4-26FC-AE7F-AA9B1B351313}"/>
              </a:ext>
            </a:extLst>
          </p:cNvPr>
          <p:cNvPicPr/>
          <p:nvPr/>
        </p:nvPicPr>
        <p:blipFill rotWithShape="1">
          <a:blip r:embed="rId2" cstate="screen">
            <a:extLst>
              <a:ext uri="{28A0092B-C50C-407E-A947-70E740481C1C}">
                <a14:useLocalDpi xmlns:a14="http://schemas.microsoft.com/office/drawing/2010/main"/>
              </a:ext>
            </a:extLst>
          </a:blip>
          <a:srcRect r="10353"/>
          <a:stretch/>
        </p:blipFill>
        <p:spPr bwMode="auto">
          <a:xfrm>
            <a:off x="8153400" y="228600"/>
            <a:ext cx="673176" cy="762000"/>
          </a:xfrm>
          <a:prstGeom prst="rect">
            <a:avLst/>
          </a:prstGeom>
          <a:noFill/>
          <a:ln w="9525">
            <a:noFill/>
            <a:miter lim="800000"/>
            <a:headEnd/>
            <a:tailEnd/>
          </a:ln>
        </p:spPr>
      </p:pic>
    </p:spTree>
    <p:extLst>
      <p:ext uri="{BB962C8B-B14F-4D97-AF65-F5344CB8AC3E}">
        <p14:creationId xmlns:p14="http://schemas.microsoft.com/office/powerpoint/2010/main" val="19823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B8BEC97D0D0E4D8789FDAA2368125F" ma:contentTypeVersion="2" ma:contentTypeDescription="Create a new document." ma:contentTypeScope="" ma:versionID="62777f6e3e54c495fad094b264a8ab21">
  <xsd:schema xmlns:xsd="http://www.w3.org/2001/XMLSchema" xmlns:xs="http://www.w3.org/2001/XMLSchema" xmlns:p="http://schemas.microsoft.com/office/2006/metadata/properties" xmlns:ns3="a99752b5-8192-45b7-9ee5-ec1367c98d5e" targetNamespace="http://schemas.microsoft.com/office/2006/metadata/properties" ma:root="true" ma:fieldsID="056c2f88f9274005e6f080e19698e3e4" ns3:_="">
    <xsd:import namespace="a99752b5-8192-45b7-9ee5-ec1367c98d5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9752b5-8192-45b7-9ee5-ec1367c98d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A0FA82-E9A5-42F1-A464-9EB09980E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9752b5-8192-45b7-9ee5-ec1367c98d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2C6A5E-5CFC-4924-97AF-227E9CF52A5F}">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a99752b5-8192-45b7-9ee5-ec1367c98d5e"/>
    <ds:schemaRef ds:uri="http://www.w3.org/XML/1998/namespace"/>
  </ds:schemaRefs>
</ds:datastoreItem>
</file>

<file path=customXml/itemProps3.xml><?xml version="1.0" encoding="utf-8"?>
<ds:datastoreItem xmlns:ds="http://schemas.openxmlformats.org/officeDocument/2006/customXml" ds:itemID="{E7F29ABE-E366-409D-9F27-F1FA0B65EE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1447</TotalTime>
  <Words>1169</Words>
  <Application>Microsoft Office PowerPoint</Application>
  <PresentationFormat>On-screen Show (4:3)</PresentationFormat>
  <Paragraphs>151</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 Narrow</vt:lpstr>
      <vt:lpstr>Arial</vt:lpstr>
      <vt:lpstr>Bahnschrift Condensed</vt:lpstr>
      <vt:lpstr>Bahnschrift SemiBold Condensed</vt:lpstr>
      <vt:lpstr>Calibri</vt:lpstr>
      <vt:lpstr>HelveticaNeue Regular</vt:lpstr>
      <vt:lpstr>Times New Roman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Ashar</dc:creator>
  <cp:lastModifiedBy>Jayant Dhandale</cp:lastModifiedBy>
  <cp:revision>905</cp:revision>
  <dcterms:created xsi:type="dcterms:W3CDTF">2006-08-16T00:00:00Z</dcterms:created>
  <dcterms:modified xsi:type="dcterms:W3CDTF">2023-11-22T19:43:41Z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F1D474322CC44E2DB0AF339DFD48907E</vt:lpwstr>
  </property>
  <property fmtid="{D5CDD505-2E9C-101B-9397-08002B2CF9AE}" pid="3" name="KSOProductBuildVer">
    <vt:lpwstr>1033-11.2.0.10323</vt:lpwstr>
  </property>
  <property fmtid="{D5CDD505-2E9C-101B-9397-08002B2CF9AE}" pid="4" name="ContentTypeId">
    <vt:lpwstr>0x01010096B8BEC97D0D0E4D8789FDAA2368125F</vt:lpwstr>
  </property>
</Properties>
</file>