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934" r:id="rId1"/>
  </p:sldMasterIdLst>
  <p:notesMasterIdLst>
    <p:notesMasterId r:id="rId19"/>
  </p:notesMasterIdLst>
  <p:sldIdLst>
    <p:sldId id="396" r:id="rId2"/>
    <p:sldId id="312" r:id="rId3"/>
    <p:sldId id="397" r:id="rId4"/>
    <p:sldId id="398" r:id="rId5"/>
    <p:sldId id="399" r:id="rId6"/>
    <p:sldId id="400" r:id="rId7"/>
    <p:sldId id="401" r:id="rId8"/>
    <p:sldId id="402" r:id="rId9"/>
    <p:sldId id="410" r:id="rId10"/>
    <p:sldId id="406" r:id="rId11"/>
    <p:sldId id="403" r:id="rId12"/>
    <p:sldId id="407" r:id="rId13"/>
    <p:sldId id="408" r:id="rId14"/>
    <p:sldId id="409" r:id="rId15"/>
    <p:sldId id="404" r:id="rId16"/>
    <p:sldId id="405"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iviya Rose J" initials="DRJ" lastIdx="3" clrIdx="0">
    <p:extLst>
      <p:ext uri="{19B8F6BF-5375-455C-9EA6-DF929625EA0E}">
        <p15:presenceInfo xmlns:p15="http://schemas.microsoft.com/office/powerpoint/2012/main" userId="Dhiviya Rose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20"/>
    <a:srgbClr val="1489B4"/>
    <a:srgbClr val="C82159"/>
    <a:srgbClr val="C81D56"/>
    <a:srgbClr val="FFC520"/>
    <a:srgbClr val="CB1D55"/>
    <a:srgbClr val="07B3E2"/>
    <a:srgbClr val="DA1B56"/>
    <a:srgbClr val="008DBF"/>
    <a:srgbClr val="FFB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26"/>
  </p:normalViewPr>
  <p:slideViewPr>
    <p:cSldViewPr snapToGrid="0">
      <p:cViewPr varScale="1">
        <p:scale>
          <a:sx n="107" d="100"/>
          <a:sy n="107" d="100"/>
        </p:scale>
        <p:origin x="690" y="10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3C0C9-7ED8-461F-AA6E-E81F8BEC472B}" type="datetimeFigureOut">
              <a:rPr lang="en-IN" smtClean="0"/>
              <a:t>05-12-2024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C4850-42AB-4500-938F-389090C71748}" type="slidenum">
              <a:rPr lang="en-IN" smtClean="0"/>
              <a:t>‹#›</a:t>
            </a:fld>
            <a:endParaRPr lang="en-IN"/>
          </a:p>
        </p:txBody>
      </p:sp>
    </p:spTree>
    <p:extLst>
      <p:ext uri="{BB962C8B-B14F-4D97-AF65-F5344CB8AC3E}">
        <p14:creationId xmlns:p14="http://schemas.microsoft.com/office/powerpoint/2010/main" val="33794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F91F02-9B15-4992-ADC4-07645383DEB4}" type="datetime1">
              <a:rPr lang="en-US" smtClean="0"/>
              <a:t>12/5/2024</a:t>
            </a:fld>
            <a:endParaRPr lang="en-US"/>
          </a:p>
        </p:txBody>
      </p:sp>
      <p:sp>
        <p:nvSpPr>
          <p:cNvPr id="5" name="Footer Placeholder 4"/>
          <p:cNvSpPr>
            <a:spLocks noGrp="1"/>
          </p:cNvSpPr>
          <p:nvPr>
            <p:ph type="ftr" sz="quarter" idx="11"/>
          </p:nvPr>
        </p:nvSpPr>
        <p:spPr/>
        <p:txBody>
          <a:bodyPr/>
          <a:lstStyle/>
          <a:p>
            <a:r>
              <a:rPr lang="en-US"/>
              <a:t>&lt;&lt;Project Title&gt;&gt; , MCA Sem 3 Domain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2283058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C8347-4141-4D2E-A817-B6160AA15F6B}" type="datetime1">
              <a:rPr lang="en-US" smtClean="0"/>
              <a:t>12/5/2024</a:t>
            </a:fld>
            <a:endParaRPr lang="en-US"/>
          </a:p>
        </p:txBody>
      </p:sp>
      <p:sp>
        <p:nvSpPr>
          <p:cNvPr id="5" name="Footer Placeholder 4"/>
          <p:cNvSpPr>
            <a:spLocks noGrp="1"/>
          </p:cNvSpPr>
          <p:nvPr>
            <p:ph type="ftr" sz="quarter" idx="11"/>
          </p:nvPr>
        </p:nvSpPr>
        <p:spPr/>
        <p:txBody>
          <a:bodyPr/>
          <a:lstStyle/>
          <a:p>
            <a:r>
              <a:rPr lang="en-US"/>
              <a:t>&lt;&lt;Project Title&gt;&gt; , MCA Sem 3 Domain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269562275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C8347-4141-4D2E-A817-B6160AA15F6B}" type="datetime1">
              <a:rPr lang="en-US" smtClean="0"/>
              <a:t>12/5/2024</a:t>
            </a:fld>
            <a:endParaRPr lang="en-US"/>
          </a:p>
        </p:txBody>
      </p:sp>
      <p:sp>
        <p:nvSpPr>
          <p:cNvPr id="5" name="Footer Placeholder 4"/>
          <p:cNvSpPr>
            <a:spLocks noGrp="1"/>
          </p:cNvSpPr>
          <p:nvPr>
            <p:ph type="ftr" sz="quarter" idx="11"/>
          </p:nvPr>
        </p:nvSpPr>
        <p:spPr/>
        <p:txBody>
          <a:bodyPr/>
          <a:lstStyle/>
          <a:p>
            <a:r>
              <a:rPr lang="en-US"/>
              <a:t>&lt;&lt;Project Title&gt;&gt; , MCA Sem 3 Domain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2575813"/>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C8347-4141-4D2E-A817-B6160AA15F6B}" type="datetime1">
              <a:rPr lang="en-US" smtClean="0"/>
              <a:t>12/5/2024</a:t>
            </a:fld>
            <a:endParaRPr lang="en-US"/>
          </a:p>
        </p:txBody>
      </p:sp>
      <p:sp>
        <p:nvSpPr>
          <p:cNvPr id="5" name="Footer Placeholder 4"/>
          <p:cNvSpPr>
            <a:spLocks noGrp="1"/>
          </p:cNvSpPr>
          <p:nvPr>
            <p:ph type="ftr" sz="quarter" idx="11"/>
          </p:nvPr>
        </p:nvSpPr>
        <p:spPr/>
        <p:txBody>
          <a:bodyPr/>
          <a:lstStyle/>
          <a:p>
            <a:r>
              <a:rPr lang="en-US"/>
              <a:t>&lt;&lt;Project Title&gt;&gt; , MCA Sem 3 Domain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2023674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C8347-4141-4D2E-A817-B6160AA15F6B}" type="datetime1">
              <a:rPr lang="en-US" smtClean="0"/>
              <a:t>12/5/2024</a:t>
            </a:fld>
            <a:endParaRPr lang="en-US"/>
          </a:p>
        </p:txBody>
      </p:sp>
      <p:sp>
        <p:nvSpPr>
          <p:cNvPr id="5" name="Footer Placeholder 4"/>
          <p:cNvSpPr>
            <a:spLocks noGrp="1"/>
          </p:cNvSpPr>
          <p:nvPr>
            <p:ph type="ftr" sz="quarter" idx="11"/>
          </p:nvPr>
        </p:nvSpPr>
        <p:spPr/>
        <p:txBody>
          <a:bodyPr/>
          <a:lstStyle/>
          <a:p>
            <a:r>
              <a:rPr lang="en-US"/>
              <a:t>&lt;&lt;Project Title&gt;&gt; , MCA Sem 3 Domain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458506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C8347-4141-4D2E-A817-B6160AA15F6B}" type="datetime1">
              <a:rPr lang="en-US" smtClean="0"/>
              <a:t>12/5/2024</a:t>
            </a:fld>
            <a:endParaRPr lang="en-US"/>
          </a:p>
        </p:txBody>
      </p:sp>
      <p:sp>
        <p:nvSpPr>
          <p:cNvPr id="5" name="Footer Placeholder 4"/>
          <p:cNvSpPr>
            <a:spLocks noGrp="1"/>
          </p:cNvSpPr>
          <p:nvPr>
            <p:ph type="ftr" sz="quarter" idx="11"/>
          </p:nvPr>
        </p:nvSpPr>
        <p:spPr/>
        <p:txBody>
          <a:bodyPr/>
          <a:lstStyle/>
          <a:p>
            <a:r>
              <a:rPr lang="en-US"/>
              <a:t>&lt;&lt;Project Title&gt;&gt; , MCA Sem 3 Domain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700896658"/>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30C30-634A-484E-92FF-7FD74E907B04}" type="datetime1">
              <a:rPr lang="en-US" smtClean="0"/>
              <a:t>12/5/2024</a:t>
            </a:fld>
            <a:endParaRPr lang="en-US"/>
          </a:p>
        </p:txBody>
      </p:sp>
      <p:sp>
        <p:nvSpPr>
          <p:cNvPr id="5" name="Footer Placeholder 4"/>
          <p:cNvSpPr>
            <a:spLocks noGrp="1"/>
          </p:cNvSpPr>
          <p:nvPr>
            <p:ph type="ftr" sz="quarter" idx="11"/>
          </p:nvPr>
        </p:nvSpPr>
        <p:spPr/>
        <p:txBody>
          <a:bodyPr/>
          <a:lstStyle/>
          <a:p>
            <a:r>
              <a:rPr lang="en-US"/>
              <a:t>&lt;&lt;Project Title&gt;&gt; , MCA Sem 3 Domain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023643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C8347-4141-4D2E-A817-B6160AA15F6B}" type="datetime1">
              <a:rPr lang="en-US" smtClean="0"/>
              <a:t>12/5/2024</a:t>
            </a:fld>
            <a:endParaRPr lang="en-US"/>
          </a:p>
        </p:txBody>
      </p:sp>
      <p:sp>
        <p:nvSpPr>
          <p:cNvPr id="5" name="Footer Placeholder 4"/>
          <p:cNvSpPr>
            <a:spLocks noGrp="1"/>
          </p:cNvSpPr>
          <p:nvPr>
            <p:ph type="ftr" sz="quarter" idx="11"/>
          </p:nvPr>
        </p:nvSpPr>
        <p:spPr/>
        <p:txBody>
          <a:bodyPr/>
          <a:lstStyle/>
          <a:p>
            <a:r>
              <a:rPr lang="en-US"/>
              <a:t>&lt;&lt;Project Title&gt;&gt; , MCA Sem 3 Domain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4079040820"/>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Vertical Title an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&lt;&lt;Project Title&gt;&gt; , MCA Sem 3 Domain Project</a:t>
            </a:r>
            <a:endParaRPr lang="en-US" dirty="0"/>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pic>
        <p:nvPicPr>
          <p:cNvPr id="8" name="Picture 7" descr="A picture containing graphical user interface&#10;&#10;Description automatically generated">
            <a:extLst>
              <a:ext uri="{FF2B5EF4-FFF2-40B4-BE49-F238E27FC236}">
                <a16:creationId xmlns:a16="http://schemas.microsoft.com/office/drawing/2014/main" id="{7C8447E8-B706-2A4D-9735-3FF24778C0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p:cNvSpPr txBox="1"/>
          <p:nvPr userDrawn="1"/>
        </p:nvSpPr>
        <p:spPr>
          <a:xfrm>
            <a:off x="4664364" y="4221018"/>
            <a:ext cx="3574472" cy="1505527"/>
          </a:xfrm>
          <a:prstGeom prst="rect">
            <a:avLst/>
          </a:prstGeom>
          <a:solidFill>
            <a:schemeClr val="bg1"/>
          </a:solidFill>
        </p:spPr>
        <p:txBody>
          <a:bodyPr wrap="square" rtlCol="0">
            <a:spAutoFit/>
          </a:bodyPr>
          <a:lstStyle/>
          <a:p>
            <a:endParaRPr lang="en-IN"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1384" y="3472873"/>
            <a:ext cx="2189852" cy="2189852"/>
          </a:xfrm>
          <a:prstGeom prst="rect">
            <a:avLst/>
          </a:prstGeom>
        </p:spPr>
      </p:pic>
    </p:spTree>
    <p:extLst>
      <p:ext uri="{BB962C8B-B14F-4D97-AF65-F5344CB8AC3E}">
        <p14:creationId xmlns:p14="http://schemas.microsoft.com/office/powerpoint/2010/main" val="1768498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0D391B-6911-4A8A-98AC-B780F148D3A7}" type="datetime1">
              <a:rPr lang="en-US" smtClean="0"/>
              <a:t>12/5/2024</a:t>
            </a:fld>
            <a:endParaRPr lang="en-US"/>
          </a:p>
        </p:txBody>
      </p:sp>
      <p:sp>
        <p:nvSpPr>
          <p:cNvPr id="5" name="Footer Placeholder 4"/>
          <p:cNvSpPr>
            <a:spLocks noGrp="1"/>
          </p:cNvSpPr>
          <p:nvPr>
            <p:ph type="ftr" sz="quarter" idx="11"/>
          </p:nvPr>
        </p:nvSpPr>
        <p:spPr/>
        <p:txBody>
          <a:bodyPr/>
          <a:lstStyle/>
          <a:p>
            <a:r>
              <a:rPr lang="en-US"/>
              <a:t>&lt;&lt;Project Title&gt;&gt; , MCA Sem 3 Domain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pic>
        <p:nvPicPr>
          <p:cNvPr id="3" name="Picture 2">
            <a:extLst>
              <a:ext uri="{FF2B5EF4-FFF2-40B4-BE49-F238E27FC236}">
                <a16:creationId xmlns:a16="http://schemas.microsoft.com/office/drawing/2014/main" id="{674A4D30-4ADF-5D41-BCD5-28A2554B1E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2089733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903E35-ABEC-49C5-A356-92A332E5D1BE}" type="datetime1">
              <a:rPr lang="en-US" smtClean="0"/>
              <a:t>12/5/2024</a:t>
            </a:fld>
            <a:endParaRPr lang="en-US"/>
          </a:p>
        </p:txBody>
      </p:sp>
      <p:sp>
        <p:nvSpPr>
          <p:cNvPr id="5" name="Footer Placeholder 4"/>
          <p:cNvSpPr>
            <a:spLocks noGrp="1"/>
          </p:cNvSpPr>
          <p:nvPr>
            <p:ph type="ftr" sz="quarter" idx="11"/>
          </p:nvPr>
        </p:nvSpPr>
        <p:spPr/>
        <p:txBody>
          <a:bodyPr/>
          <a:lstStyle/>
          <a:p>
            <a:r>
              <a:rPr lang="en-US"/>
              <a:t>&lt;&lt;Project Title&gt;&gt; , MCA Sem 3 Domain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98413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C8347-4141-4D2E-A817-B6160AA15F6B}" type="datetime1">
              <a:rPr lang="en-US" smtClean="0"/>
              <a:t>12/5/2024</a:t>
            </a:fld>
            <a:endParaRPr lang="en-US"/>
          </a:p>
        </p:txBody>
      </p:sp>
      <p:sp>
        <p:nvSpPr>
          <p:cNvPr id="5" name="Footer Placeholder 4"/>
          <p:cNvSpPr>
            <a:spLocks noGrp="1"/>
          </p:cNvSpPr>
          <p:nvPr>
            <p:ph type="ftr" sz="quarter" idx="11"/>
          </p:nvPr>
        </p:nvSpPr>
        <p:spPr/>
        <p:txBody>
          <a:bodyPr/>
          <a:lstStyle/>
          <a:p>
            <a:r>
              <a:rPr lang="en-US"/>
              <a:t>&lt;&lt;Project Title&gt;&gt; , MCA Sem 3 Domain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531829634"/>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7C8447E8-B706-2A4D-9735-3FF24778C0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p:txBody>
          <a:bodyPr/>
          <a:lstStyle/>
          <a:p>
            <a:r>
              <a:rPr lang="en-US"/>
              <a:t>&lt;&lt;Project Title&gt;&gt; , MCA Sem 3 Domain Project</a:t>
            </a:r>
            <a:endParaRPr lang="en-US" dirty="0"/>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
        <p:nvSpPr>
          <p:cNvPr id="2" name="TextBox 1"/>
          <p:cNvSpPr txBox="1"/>
          <p:nvPr userDrawn="1"/>
        </p:nvSpPr>
        <p:spPr>
          <a:xfrm>
            <a:off x="4664364" y="4221018"/>
            <a:ext cx="3574472" cy="1505527"/>
          </a:xfrm>
          <a:prstGeom prst="rect">
            <a:avLst/>
          </a:prstGeom>
          <a:solidFill>
            <a:schemeClr val="bg1"/>
          </a:solidFill>
        </p:spPr>
        <p:txBody>
          <a:bodyPr wrap="square" rtlCol="0">
            <a:spAutoFit/>
          </a:bodyPr>
          <a:lstStyle/>
          <a:p>
            <a:endParaRPr lang="en-IN" dirty="0"/>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1384" y="3472873"/>
            <a:ext cx="2189852" cy="2189852"/>
          </a:xfrm>
          <a:prstGeom prst="rect">
            <a:avLst/>
          </a:prstGeom>
        </p:spPr>
      </p:pic>
    </p:spTree>
    <p:extLst>
      <p:ext uri="{BB962C8B-B14F-4D97-AF65-F5344CB8AC3E}">
        <p14:creationId xmlns:p14="http://schemas.microsoft.com/office/powerpoint/2010/main" val="5747829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28C9BA-BDAC-4241-9288-FA0043CD2DE0}" type="datetime1">
              <a:rPr lang="en-US" smtClean="0"/>
              <a:t>12/5/2024</a:t>
            </a:fld>
            <a:endParaRPr lang="en-US"/>
          </a:p>
        </p:txBody>
      </p:sp>
      <p:sp>
        <p:nvSpPr>
          <p:cNvPr id="3" name="Footer Placeholder 2"/>
          <p:cNvSpPr>
            <a:spLocks noGrp="1"/>
          </p:cNvSpPr>
          <p:nvPr>
            <p:ph type="ftr" sz="quarter" idx="11"/>
          </p:nvPr>
        </p:nvSpPr>
        <p:spPr/>
        <p:txBody>
          <a:bodyPr/>
          <a:lstStyle/>
          <a:p>
            <a:r>
              <a:rPr lang="en-US"/>
              <a:t>&lt;&lt;Project Title&gt;&gt; , MCA Sem 3 Domain Project</a:t>
            </a:r>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215709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C8347-4141-4D2E-A817-B6160AA15F6B}" type="datetime1">
              <a:rPr lang="en-US" smtClean="0"/>
              <a:t>12/5/2024</a:t>
            </a:fld>
            <a:endParaRPr lang="en-US"/>
          </a:p>
        </p:txBody>
      </p:sp>
      <p:sp>
        <p:nvSpPr>
          <p:cNvPr id="5" name="Footer Placeholder 4"/>
          <p:cNvSpPr>
            <a:spLocks noGrp="1"/>
          </p:cNvSpPr>
          <p:nvPr>
            <p:ph type="ftr" sz="quarter" idx="11"/>
          </p:nvPr>
        </p:nvSpPr>
        <p:spPr/>
        <p:txBody>
          <a:bodyPr/>
          <a:lstStyle/>
          <a:p>
            <a:r>
              <a:rPr lang="en-US"/>
              <a:t>&lt;&lt;Project Title&gt;&gt; , MCA Sem 3 Domain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350673407"/>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14D76-4093-4A1F-BE66-05E86E92772D}" type="datetime1">
              <a:rPr lang="en-US" smtClean="0"/>
              <a:t>12/5/2024</a:t>
            </a:fld>
            <a:endParaRPr lang="en-US"/>
          </a:p>
        </p:txBody>
      </p:sp>
      <p:sp>
        <p:nvSpPr>
          <p:cNvPr id="6" name="Footer Placeholder 5"/>
          <p:cNvSpPr>
            <a:spLocks noGrp="1"/>
          </p:cNvSpPr>
          <p:nvPr>
            <p:ph type="ftr" sz="quarter" idx="11"/>
          </p:nvPr>
        </p:nvSpPr>
        <p:spPr/>
        <p:txBody>
          <a:bodyPr/>
          <a:lstStyle/>
          <a:p>
            <a:r>
              <a:rPr lang="en-US"/>
              <a:t>&lt;&lt;Project Title&gt;&gt; , MCA Sem 3 Domain Project</a:t>
            </a:r>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885118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8286FC-A5EE-47DD-8EAE-04970B22F367}" type="datetime1">
              <a:rPr lang="en-US" smtClean="0"/>
              <a:t>12/5/2024</a:t>
            </a:fld>
            <a:endParaRPr lang="en-US"/>
          </a:p>
        </p:txBody>
      </p:sp>
      <p:sp>
        <p:nvSpPr>
          <p:cNvPr id="8" name="Footer Placeholder 7"/>
          <p:cNvSpPr>
            <a:spLocks noGrp="1"/>
          </p:cNvSpPr>
          <p:nvPr>
            <p:ph type="ftr" sz="quarter" idx="11"/>
          </p:nvPr>
        </p:nvSpPr>
        <p:spPr/>
        <p:txBody>
          <a:bodyPr/>
          <a:lstStyle/>
          <a:p>
            <a:r>
              <a:rPr lang="en-US"/>
              <a:t>&lt;&lt;Project Title&gt;&gt; , MCA Sem 3 Domain Project</a:t>
            </a:r>
          </a:p>
        </p:txBody>
      </p:sp>
      <p:sp>
        <p:nvSpPr>
          <p:cNvPr id="9" name="Slide Number Placeholder 8"/>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797155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271E58-A206-4CD9-A4A2-0B58E299C964}" type="datetime1">
              <a:rPr lang="en-US" smtClean="0"/>
              <a:t>12/5/2024</a:t>
            </a:fld>
            <a:endParaRPr lang="en-US"/>
          </a:p>
        </p:txBody>
      </p:sp>
      <p:sp>
        <p:nvSpPr>
          <p:cNvPr id="4" name="Footer Placeholder 3"/>
          <p:cNvSpPr>
            <a:spLocks noGrp="1"/>
          </p:cNvSpPr>
          <p:nvPr>
            <p:ph type="ftr" sz="quarter" idx="11"/>
          </p:nvPr>
        </p:nvSpPr>
        <p:spPr/>
        <p:txBody>
          <a:bodyPr/>
          <a:lstStyle/>
          <a:p>
            <a:r>
              <a:rPr lang="en-US"/>
              <a:t>&lt;&lt;Project Title&gt;&gt; , MCA Sem 3 Domain Project</a:t>
            </a:r>
          </a:p>
        </p:txBody>
      </p:sp>
      <p:sp>
        <p:nvSpPr>
          <p:cNvPr id="5" name="Slide Number Placeholder 4"/>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33075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E800B-12BE-4D97-90FF-FC8F98F54760}" type="datetime1">
              <a:rPr lang="en-US" smtClean="0"/>
              <a:t>12/5/2024</a:t>
            </a:fld>
            <a:endParaRPr lang="en-US"/>
          </a:p>
        </p:txBody>
      </p:sp>
      <p:sp>
        <p:nvSpPr>
          <p:cNvPr id="3" name="Footer Placeholder 2"/>
          <p:cNvSpPr>
            <a:spLocks noGrp="1"/>
          </p:cNvSpPr>
          <p:nvPr>
            <p:ph type="ftr" sz="quarter" idx="11"/>
          </p:nvPr>
        </p:nvSpPr>
        <p:spPr/>
        <p:txBody>
          <a:bodyPr/>
          <a:lstStyle/>
          <a:p>
            <a:r>
              <a:rPr lang="en-US"/>
              <a:t>&lt;&lt;Project Title&gt;&gt; , MCA Sem 3 Domain Project</a:t>
            </a:r>
          </a:p>
        </p:txBody>
      </p:sp>
      <p:sp>
        <p:nvSpPr>
          <p:cNvPr id="4" name="Slide Number Placeholder 3"/>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450912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6A4AC-5274-467A-9647-C3D477B13B3D}" type="datetime1">
              <a:rPr lang="en-US" smtClean="0"/>
              <a:t>12/5/2024</a:t>
            </a:fld>
            <a:endParaRPr lang="en-US"/>
          </a:p>
        </p:txBody>
      </p:sp>
      <p:sp>
        <p:nvSpPr>
          <p:cNvPr id="6" name="Footer Placeholder 5"/>
          <p:cNvSpPr>
            <a:spLocks noGrp="1"/>
          </p:cNvSpPr>
          <p:nvPr>
            <p:ph type="ftr" sz="quarter" idx="11"/>
          </p:nvPr>
        </p:nvSpPr>
        <p:spPr/>
        <p:txBody>
          <a:bodyPr/>
          <a:lstStyle/>
          <a:p>
            <a:r>
              <a:rPr lang="en-US"/>
              <a:t>&lt;&lt;Project Title&gt;&gt; , MCA Sem 3 Domain Project</a:t>
            </a:r>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08769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&lt;&lt;Project Title&gt;&gt; , MCA Sem 3 Domain Project</a:t>
            </a:r>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
        <p:nvSpPr>
          <p:cNvPr id="5" name="Date Placeholder 4"/>
          <p:cNvSpPr>
            <a:spLocks noGrp="1"/>
          </p:cNvSpPr>
          <p:nvPr>
            <p:ph type="dt" sz="half" idx="10"/>
          </p:nvPr>
        </p:nvSpPr>
        <p:spPr/>
        <p:txBody>
          <a:bodyPr/>
          <a:lstStyle/>
          <a:p>
            <a:fld id="{A1408B55-4958-4AD6-84E1-8FCEAA0D1494}" type="datetime1">
              <a:rPr lang="en-US" smtClean="0"/>
              <a:t>12/5/2024</a:t>
            </a:fld>
            <a:endParaRPr lang="en-US"/>
          </a:p>
        </p:txBody>
      </p:sp>
    </p:spTree>
    <p:extLst>
      <p:ext uri="{BB962C8B-B14F-4D97-AF65-F5344CB8AC3E}">
        <p14:creationId xmlns:p14="http://schemas.microsoft.com/office/powerpoint/2010/main" val="57514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BC8347-4141-4D2E-A817-B6160AA15F6B}" type="datetime1">
              <a:rPr lang="en-US" smtClean="0"/>
              <a:t>12/5/2024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&lt;&lt;Project Title&gt;&gt; , MCA Sem 3 Domain Project</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9D4833-7F21-4FAC-B550-3477125D4C9F}" type="slidenum">
              <a:rPr lang="en-US" smtClean="0"/>
              <a:t>‹#›</a:t>
            </a:fld>
            <a:endParaRPr lang="en-US"/>
          </a:p>
        </p:txBody>
      </p:sp>
      <p:pic>
        <p:nvPicPr>
          <p:cNvPr id="18" name="Picture 17">
            <a:extLst>
              <a:ext uri="{FF2B5EF4-FFF2-40B4-BE49-F238E27FC236}">
                <a16:creationId xmlns:a16="http://schemas.microsoft.com/office/drawing/2014/main" id="{E80C8FA8-5039-4DA3-9FAB-E69379732BA6}"/>
              </a:ext>
            </a:extLst>
          </p:cNvPr>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9" name="TextBox 28">
            <a:extLst>
              <a:ext uri="{FF2B5EF4-FFF2-40B4-BE49-F238E27FC236}">
                <a16:creationId xmlns:a16="http://schemas.microsoft.com/office/drawing/2014/main" id="{4C250D15-8C5F-4385-A9A5-4B04E32FAE96}"/>
              </a:ext>
            </a:extLst>
          </p:cNvPr>
          <p:cNvSpPr txBox="1"/>
          <p:nvPr userDrawn="1"/>
        </p:nvSpPr>
        <p:spPr>
          <a:xfrm>
            <a:off x="10252364" y="0"/>
            <a:ext cx="1403927" cy="68349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IN" dirty="0"/>
          </a:p>
        </p:txBody>
      </p:sp>
      <p:pic>
        <p:nvPicPr>
          <p:cNvPr id="30" name="Picture 29">
            <a:extLst>
              <a:ext uri="{FF2B5EF4-FFF2-40B4-BE49-F238E27FC236}">
                <a16:creationId xmlns:a16="http://schemas.microsoft.com/office/drawing/2014/main" id="{76B8ECEB-2007-4CF1-8481-2866654CA56A}"/>
              </a:ext>
            </a:extLst>
          </p:cNvPr>
          <p:cNvPicPr>
            <a:picLocks noChangeAspect="1"/>
          </p:cNvPicPr>
          <p:nvPr userDrawn="1"/>
        </p:nvPicPr>
        <p:blipFill rotWithShape="1">
          <a:blip r:embed="rId24" cstate="print">
            <a:extLst>
              <a:ext uri="{28A0092B-C50C-407E-A947-70E740481C1C}">
                <a14:useLocalDpi xmlns:a14="http://schemas.microsoft.com/office/drawing/2010/main" val="0"/>
              </a:ext>
            </a:extLst>
          </a:blip>
          <a:srcRect t="29419" b="29899"/>
          <a:stretch/>
        </p:blipFill>
        <p:spPr>
          <a:xfrm>
            <a:off x="10340188" y="41852"/>
            <a:ext cx="1228277" cy="499683"/>
          </a:xfrm>
          <a:prstGeom prst="rect">
            <a:avLst/>
          </a:prstGeom>
        </p:spPr>
      </p:pic>
    </p:spTree>
    <p:extLst>
      <p:ext uri="{BB962C8B-B14F-4D97-AF65-F5344CB8AC3E}">
        <p14:creationId xmlns:p14="http://schemas.microsoft.com/office/powerpoint/2010/main" val="67557266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 id="2147483650" r:id="rId18"/>
    <p:sldLayoutId id="2147483651" r:id="rId19"/>
    <p:sldLayoutId id="2147483659" r:id="rId20"/>
    <p:sldLayoutId id="2147483662" r:id="rId21"/>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noorsaeed/medicine-recommendation-system-dataset"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with medium confidence">
            <a:extLst>
              <a:ext uri="{FF2B5EF4-FFF2-40B4-BE49-F238E27FC236}">
                <a16:creationId xmlns:a16="http://schemas.microsoft.com/office/drawing/2014/main" id="{6A00F079-AC04-9D4D-B224-E8CB59AB5A5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8287" y="4363095"/>
            <a:ext cx="11795426" cy="1863969"/>
          </a:xfrm>
          <a:prstGeom prst="rect">
            <a:avLst/>
          </a:prstGeom>
        </p:spPr>
      </p:pic>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4"/>
          <a:stretch>
            <a:fillRect/>
          </a:stretch>
        </p:blipFill>
        <p:spPr>
          <a:xfrm>
            <a:off x="2678430" y="1712758"/>
            <a:ext cx="6835140" cy="2936138"/>
          </a:xfrm>
          <a:prstGeom prst="rect">
            <a:avLst/>
          </a:prstGeom>
        </p:spPr>
      </p:pic>
      <p:sp>
        <p:nvSpPr>
          <p:cNvPr id="2" name="Footer Placeholder 1"/>
          <p:cNvSpPr>
            <a:spLocks noGrp="1"/>
          </p:cNvSpPr>
          <p:nvPr>
            <p:ph type="ftr" sz="quarter" idx="11"/>
          </p:nvPr>
        </p:nvSpPr>
        <p:spPr/>
        <p:txBody>
          <a:bodyPr/>
          <a:lstStyle/>
          <a:p>
            <a:r>
              <a:rPr lang="en-US"/>
              <a:t>&lt;&lt;Project Title&gt;&gt; , MCA Sem 3 Domain Project</a:t>
            </a:r>
          </a:p>
        </p:txBody>
      </p:sp>
    </p:spTree>
    <p:extLst>
      <p:ext uri="{BB962C8B-B14F-4D97-AF65-F5344CB8AC3E}">
        <p14:creationId xmlns:p14="http://schemas.microsoft.com/office/powerpoint/2010/main" val="369419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A1BA4-8DC8-63BB-3FCC-EB3ACB34C6D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AEFC5F3-D51C-953D-284B-230B7B648D14}"/>
              </a:ext>
            </a:extLst>
          </p:cNvPr>
          <p:cNvSpPr txBox="1"/>
          <p:nvPr/>
        </p:nvSpPr>
        <p:spPr>
          <a:xfrm>
            <a:off x="439271" y="627531"/>
            <a:ext cx="10927976" cy="1554272"/>
          </a:xfrm>
          <a:prstGeom prst="rect">
            <a:avLst/>
          </a:prstGeom>
          <a:noFill/>
        </p:spPr>
        <p:txBody>
          <a:bodyPr wrap="square">
            <a:spAutoFit/>
          </a:bodyPr>
          <a:lstStyle/>
          <a:p>
            <a:pPr algn="ctr"/>
            <a:r>
              <a:rPr lang="en-US" sz="3900" b="1" dirty="0">
                <a:solidFill>
                  <a:schemeClr val="accent4">
                    <a:lumMod val="75000"/>
                  </a:schemeClr>
                </a:solidFill>
              </a:rPr>
              <a:t>Algorithms</a:t>
            </a:r>
          </a:p>
          <a:p>
            <a:pPr algn="ctr"/>
            <a:endParaRPr lang="en-US" sz="2800" b="1" dirty="0">
              <a:solidFill>
                <a:schemeClr val="accent4">
                  <a:lumMod val="75000"/>
                </a:schemeClr>
              </a:solidFill>
            </a:endParaRPr>
          </a:p>
          <a:p>
            <a:endParaRPr lang="en-US" sz="2800" dirty="0"/>
          </a:p>
        </p:txBody>
      </p:sp>
      <p:graphicFrame>
        <p:nvGraphicFramePr>
          <p:cNvPr id="3" name="Table 2">
            <a:extLst>
              <a:ext uri="{FF2B5EF4-FFF2-40B4-BE49-F238E27FC236}">
                <a16:creationId xmlns:a16="http://schemas.microsoft.com/office/drawing/2014/main" id="{B18C57E7-F94A-CD2B-4CB3-72E4D07ADAB6}"/>
              </a:ext>
            </a:extLst>
          </p:cNvPr>
          <p:cNvGraphicFramePr>
            <a:graphicFrameLocks noGrp="1"/>
          </p:cNvGraphicFramePr>
          <p:nvPr>
            <p:extLst>
              <p:ext uri="{D42A27DB-BD31-4B8C-83A1-F6EECF244321}">
                <p14:modId xmlns:p14="http://schemas.microsoft.com/office/powerpoint/2010/main" val="3408748045"/>
              </p:ext>
            </p:extLst>
          </p:nvPr>
        </p:nvGraphicFramePr>
        <p:xfrm>
          <a:off x="923365" y="1461247"/>
          <a:ext cx="9619128" cy="4491318"/>
        </p:xfrm>
        <a:graphic>
          <a:graphicData uri="http://schemas.openxmlformats.org/drawingml/2006/table">
            <a:tbl>
              <a:tblPr/>
              <a:tblGrid>
                <a:gridCol w="3206376">
                  <a:extLst>
                    <a:ext uri="{9D8B030D-6E8A-4147-A177-3AD203B41FA5}">
                      <a16:colId xmlns:a16="http://schemas.microsoft.com/office/drawing/2014/main" val="83673985"/>
                    </a:ext>
                  </a:extLst>
                </a:gridCol>
                <a:gridCol w="3206376">
                  <a:extLst>
                    <a:ext uri="{9D8B030D-6E8A-4147-A177-3AD203B41FA5}">
                      <a16:colId xmlns:a16="http://schemas.microsoft.com/office/drawing/2014/main" val="3463357915"/>
                    </a:ext>
                  </a:extLst>
                </a:gridCol>
                <a:gridCol w="3206376">
                  <a:extLst>
                    <a:ext uri="{9D8B030D-6E8A-4147-A177-3AD203B41FA5}">
                      <a16:colId xmlns:a16="http://schemas.microsoft.com/office/drawing/2014/main" val="529628198"/>
                    </a:ext>
                  </a:extLst>
                </a:gridCol>
              </a:tblGrid>
              <a:tr h="528390">
                <a:tc>
                  <a:txBody>
                    <a:bodyPr/>
                    <a:lstStyle/>
                    <a:p>
                      <a:r>
                        <a:rPr lang="en-IN"/>
                        <a:t>Algorithm</a:t>
                      </a:r>
                    </a:p>
                  </a:txBody>
                  <a:tcPr anchor="ctr">
                    <a:lnL>
                      <a:noFill/>
                    </a:lnL>
                    <a:lnR>
                      <a:noFill/>
                    </a:lnR>
                    <a:lnT>
                      <a:noFill/>
                    </a:lnT>
                    <a:lnB>
                      <a:noFill/>
                    </a:lnB>
                    <a:noFill/>
                  </a:tcPr>
                </a:tc>
                <a:tc>
                  <a:txBody>
                    <a:bodyPr/>
                    <a:lstStyle/>
                    <a:p>
                      <a:r>
                        <a:rPr lang="en-IN"/>
                        <a:t>Pros</a:t>
                      </a:r>
                    </a:p>
                  </a:txBody>
                  <a:tcPr anchor="ctr">
                    <a:lnL>
                      <a:noFill/>
                    </a:lnL>
                    <a:lnR>
                      <a:noFill/>
                    </a:lnR>
                    <a:lnT>
                      <a:noFill/>
                    </a:lnT>
                    <a:lnB>
                      <a:noFill/>
                    </a:lnB>
                    <a:noFill/>
                  </a:tcPr>
                </a:tc>
                <a:tc>
                  <a:txBody>
                    <a:bodyPr/>
                    <a:lstStyle/>
                    <a:p>
                      <a:r>
                        <a:rPr lang="en-IN"/>
                        <a:t>Cons</a:t>
                      </a:r>
                    </a:p>
                  </a:txBody>
                  <a:tcPr anchor="ctr">
                    <a:lnL>
                      <a:noFill/>
                    </a:lnL>
                    <a:lnR>
                      <a:noFill/>
                    </a:lnR>
                    <a:lnT>
                      <a:noFill/>
                    </a:lnT>
                    <a:lnB>
                      <a:noFill/>
                    </a:lnB>
                    <a:noFill/>
                  </a:tcPr>
                </a:tc>
                <a:extLst>
                  <a:ext uri="{0D108BD9-81ED-4DB2-BD59-A6C34878D82A}">
                    <a16:rowId xmlns:a16="http://schemas.microsoft.com/office/drawing/2014/main" val="1586406780"/>
                  </a:ext>
                </a:extLst>
              </a:tr>
              <a:tr h="1320976">
                <a:tc>
                  <a:txBody>
                    <a:bodyPr/>
                    <a:lstStyle/>
                    <a:p>
                      <a:r>
                        <a:rPr lang="en-IN" b="1"/>
                        <a:t>SVC</a:t>
                      </a:r>
                      <a:endParaRPr lang="en-IN"/>
                    </a:p>
                  </a:txBody>
                  <a:tcPr anchor="ctr">
                    <a:lnL>
                      <a:noFill/>
                    </a:lnL>
                    <a:lnR>
                      <a:noFill/>
                    </a:lnR>
                    <a:lnT>
                      <a:noFill/>
                    </a:lnT>
                    <a:lnB>
                      <a:noFill/>
                    </a:lnB>
                    <a:noFill/>
                  </a:tcPr>
                </a:tc>
                <a:tc>
                  <a:txBody>
                    <a:bodyPr/>
                    <a:lstStyle/>
                    <a:p>
                      <a:r>
                        <a:rPr lang="en-US"/>
                        <a:t>Effective in high-dimensional spaces; robust with kernels</a:t>
                      </a:r>
                    </a:p>
                  </a:txBody>
                  <a:tcPr anchor="ctr">
                    <a:lnL>
                      <a:noFill/>
                    </a:lnL>
                    <a:lnR>
                      <a:noFill/>
                    </a:lnR>
                    <a:lnT>
                      <a:noFill/>
                    </a:lnT>
                    <a:lnB>
                      <a:noFill/>
                    </a:lnB>
                    <a:noFill/>
                  </a:tcPr>
                </a:tc>
                <a:tc>
                  <a:txBody>
                    <a:bodyPr/>
                    <a:lstStyle/>
                    <a:p>
                      <a:r>
                        <a:rPr lang="en-US"/>
                        <a:t>Struggles with large datasets; sensitive to noise and outliers</a:t>
                      </a:r>
                    </a:p>
                  </a:txBody>
                  <a:tcPr anchor="ctr">
                    <a:lnL>
                      <a:noFill/>
                    </a:lnL>
                    <a:lnR>
                      <a:noFill/>
                    </a:lnR>
                    <a:lnT>
                      <a:noFill/>
                    </a:lnT>
                    <a:lnB>
                      <a:noFill/>
                    </a:lnB>
                    <a:noFill/>
                  </a:tcPr>
                </a:tc>
                <a:extLst>
                  <a:ext uri="{0D108BD9-81ED-4DB2-BD59-A6C34878D82A}">
                    <a16:rowId xmlns:a16="http://schemas.microsoft.com/office/drawing/2014/main" val="3729271703"/>
                  </a:ext>
                </a:extLst>
              </a:tr>
              <a:tr h="1320976">
                <a:tc>
                  <a:txBody>
                    <a:bodyPr/>
                    <a:lstStyle/>
                    <a:p>
                      <a:r>
                        <a:rPr lang="en-IN" b="1"/>
                        <a:t>Random Forest</a:t>
                      </a:r>
                      <a:endParaRPr lang="en-IN"/>
                    </a:p>
                  </a:txBody>
                  <a:tcPr anchor="ctr">
                    <a:lnL>
                      <a:noFill/>
                    </a:lnL>
                    <a:lnR>
                      <a:noFill/>
                    </a:lnR>
                    <a:lnT>
                      <a:noFill/>
                    </a:lnT>
                    <a:lnB>
                      <a:noFill/>
                    </a:lnB>
                    <a:noFill/>
                  </a:tcPr>
                </a:tc>
                <a:tc>
                  <a:txBody>
                    <a:bodyPr/>
                    <a:lstStyle/>
                    <a:p>
                      <a:r>
                        <a:rPr lang="en-US"/>
                        <a:t>Reduces overfitting; handles both regression and classification tasks</a:t>
                      </a:r>
                    </a:p>
                  </a:txBody>
                  <a:tcPr anchor="ctr">
                    <a:lnL>
                      <a:noFill/>
                    </a:lnL>
                    <a:lnR>
                      <a:noFill/>
                    </a:lnR>
                    <a:lnT>
                      <a:noFill/>
                    </a:lnT>
                    <a:lnB>
                      <a:noFill/>
                    </a:lnB>
                    <a:noFill/>
                  </a:tcPr>
                </a:tc>
                <a:tc>
                  <a:txBody>
                    <a:bodyPr/>
                    <a:lstStyle/>
                    <a:p>
                      <a:r>
                        <a:rPr lang="en-US" dirty="0"/>
                        <a:t>Can be computationally expensive; less interpretable</a:t>
                      </a:r>
                    </a:p>
                  </a:txBody>
                  <a:tcPr anchor="ctr">
                    <a:lnL>
                      <a:noFill/>
                    </a:lnL>
                    <a:lnR>
                      <a:noFill/>
                    </a:lnR>
                    <a:lnT>
                      <a:noFill/>
                    </a:lnT>
                    <a:lnB>
                      <a:noFill/>
                    </a:lnB>
                    <a:noFill/>
                  </a:tcPr>
                </a:tc>
                <a:extLst>
                  <a:ext uri="{0D108BD9-81ED-4DB2-BD59-A6C34878D82A}">
                    <a16:rowId xmlns:a16="http://schemas.microsoft.com/office/drawing/2014/main" val="572122439"/>
                  </a:ext>
                </a:extLst>
              </a:tr>
              <a:tr h="1320976">
                <a:tc>
                  <a:txBody>
                    <a:bodyPr/>
                    <a:lstStyle/>
                    <a:p>
                      <a:r>
                        <a:rPr lang="en-IN" b="1"/>
                        <a:t>Gradient Boosting</a:t>
                      </a:r>
                      <a:endParaRPr lang="en-IN"/>
                    </a:p>
                  </a:txBody>
                  <a:tcPr anchor="ctr">
                    <a:lnL>
                      <a:noFill/>
                    </a:lnL>
                    <a:lnR>
                      <a:noFill/>
                    </a:lnR>
                    <a:lnT>
                      <a:noFill/>
                    </a:lnT>
                    <a:lnB>
                      <a:noFill/>
                    </a:lnB>
                    <a:noFill/>
                  </a:tcPr>
                </a:tc>
                <a:tc>
                  <a:txBody>
                    <a:bodyPr/>
                    <a:lstStyle/>
                    <a:p>
                      <a:r>
                        <a:rPr lang="en-US"/>
                        <a:t>High predictive power; effective on imbalanced data</a:t>
                      </a:r>
                    </a:p>
                  </a:txBody>
                  <a:tcPr anchor="ctr">
                    <a:lnL>
                      <a:noFill/>
                    </a:lnL>
                    <a:lnR>
                      <a:noFill/>
                    </a:lnR>
                    <a:lnT>
                      <a:noFill/>
                    </a:lnT>
                    <a:lnB>
                      <a:noFill/>
                    </a:lnB>
                    <a:noFill/>
                  </a:tcPr>
                </a:tc>
                <a:tc>
                  <a:txBody>
                    <a:bodyPr/>
                    <a:lstStyle/>
                    <a:p>
                      <a:r>
                        <a:rPr lang="en-US" dirty="0"/>
                        <a:t>Prone to overfitting without careful tuning; computationally expensive</a:t>
                      </a:r>
                    </a:p>
                  </a:txBody>
                  <a:tcPr anchor="ctr">
                    <a:lnL>
                      <a:noFill/>
                    </a:lnL>
                    <a:lnR>
                      <a:noFill/>
                    </a:lnR>
                    <a:lnT>
                      <a:noFill/>
                    </a:lnT>
                    <a:lnB>
                      <a:noFill/>
                    </a:lnB>
                    <a:noFill/>
                  </a:tcPr>
                </a:tc>
                <a:extLst>
                  <a:ext uri="{0D108BD9-81ED-4DB2-BD59-A6C34878D82A}">
                    <a16:rowId xmlns:a16="http://schemas.microsoft.com/office/drawing/2014/main" val="2115280365"/>
                  </a:ext>
                </a:extLst>
              </a:tr>
            </a:tbl>
          </a:graphicData>
        </a:graphic>
      </p:graphicFrame>
    </p:spTree>
    <p:extLst>
      <p:ext uri="{BB962C8B-B14F-4D97-AF65-F5344CB8AC3E}">
        <p14:creationId xmlns:p14="http://schemas.microsoft.com/office/powerpoint/2010/main" val="2166390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CB551BC-9BA4-4635-87BF-5DFC8A847E25}"/>
              </a:ext>
            </a:extLst>
          </p:cNvPr>
          <p:cNvGraphicFramePr>
            <a:graphicFrameLocks noGrp="1"/>
          </p:cNvGraphicFramePr>
          <p:nvPr>
            <p:extLst>
              <p:ext uri="{D42A27DB-BD31-4B8C-83A1-F6EECF244321}">
                <p14:modId xmlns:p14="http://schemas.microsoft.com/office/powerpoint/2010/main" val="1877266152"/>
              </p:ext>
            </p:extLst>
          </p:nvPr>
        </p:nvGraphicFramePr>
        <p:xfrm>
          <a:off x="1589649" y="1167619"/>
          <a:ext cx="9214340" cy="3996053"/>
        </p:xfrm>
        <a:graphic>
          <a:graphicData uri="http://schemas.openxmlformats.org/drawingml/2006/table">
            <a:tbl>
              <a:tblPr firstRow="1" bandRow="1">
                <a:tableStyleId>{775DCB02-9BB8-47FD-8907-85C794F793BA}</a:tableStyleId>
              </a:tblPr>
              <a:tblGrid>
                <a:gridCol w="4607170">
                  <a:extLst>
                    <a:ext uri="{9D8B030D-6E8A-4147-A177-3AD203B41FA5}">
                      <a16:colId xmlns:a16="http://schemas.microsoft.com/office/drawing/2014/main" val="1481819018"/>
                    </a:ext>
                  </a:extLst>
                </a:gridCol>
                <a:gridCol w="4607170">
                  <a:extLst>
                    <a:ext uri="{9D8B030D-6E8A-4147-A177-3AD203B41FA5}">
                      <a16:colId xmlns:a16="http://schemas.microsoft.com/office/drawing/2014/main" val="2475679363"/>
                    </a:ext>
                  </a:extLst>
                </a:gridCol>
              </a:tblGrid>
              <a:tr h="754780">
                <a:tc>
                  <a:txBody>
                    <a:bodyPr/>
                    <a:lstStyle/>
                    <a:p>
                      <a:pPr algn="ctr"/>
                      <a:r>
                        <a:rPr lang="en-IN" sz="3900" baseline="0" dirty="0"/>
                        <a:t>Phase</a:t>
                      </a:r>
                      <a:endParaRPr lang="en-US" sz="3900" baseline="0" dirty="0"/>
                    </a:p>
                  </a:txBody>
                  <a:tcPr/>
                </a:tc>
                <a:tc>
                  <a:txBody>
                    <a:bodyPr/>
                    <a:lstStyle/>
                    <a:p>
                      <a:pPr algn="ctr"/>
                      <a:r>
                        <a:rPr lang="en-IN" sz="3900" baseline="0" dirty="0"/>
                        <a:t>Duration</a:t>
                      </a:r>
                      <a:endParaRPr lang="en-US" sz="3900" baseline="0" dirty="0"/>
                    </a:p>
                  </a:txBody>
                  <a:tcPr/>
                </a:tc>
                <a:extLst>
                  <a:ext uri="{0D108BD9-81ED-4DB2-BD59-A6C34878D82A}">
                    <a16:rowId xmlns:a16="http://schemas.microsoft.com/office/drawing/2014/main" val="1718546490"/>
                  </a:ext>
                </a:extLst>
              </a:tr>
              <a:tr h="560726">
                <a:tc>
                  <a:txBody>
                    <a:bodyPr/>
                    <a:lstStyle/>
                    <a:p>
                      <a:pPr algn="ctr"/>
                      <a:r>
                        <a:rPr lang="en-IN" sz="2000" b="1" dirty="0"/>
                        <a:t>Data Pre-processing</a:t>
                      </a:r>
                    </a:p>
                  </a:txBody>
                  <a:tcPr anchor="ctr"/>
                </a:tc>
                <a:tc>
                  <a:txBody>
                    <a:bodyPr/>
                    <a:lstStyle/>
                    <a:p>
                      <a:pPr algn="ctr"/>
                      <a:r>
                        <a:rPr lang="en-IN" sz="2000" b="1" dirty="0"/>
                        <a:t>2 weeks</a:t>
                      </a:r>
                    </a:p>
                  </a:txBody>
                  <a:tcPr anchor="ctr"/>
                </a:tc>
                <a:extLst>
                  <a:ext uri="{0D108BD9-81ED-4DB2-BD59-A6C34878D82A}">
                    <a16:rowId xmlns:a16="http://schemas.microsoft.com/office/drawing/2014/main" val="2278439804"/>
                  </a:ext>
                </a:extLst>
              </a:tr>
              <a:tr h="547050">
                <a:tc>
                  <a:txBody>
                    <a:bodyPr/>
                    <a:lstStyle/>
                    <a:p>
                      <a:pPr algn="ctr"/>
                      <a:r>
                        <a:rPr lang="en-IN" sz="2000" b="1" dirty="0"/>
                        <a:t>Model Development</a:t>
                      </a:r>
                    </a:p>
                  </a:txBody>
                  <a:tcPr anchor="ctr"/>
                </a:tc>
                <a:tc>
                  <a:txBody>
                    <a:bodyPr/>
                    <a:lstStyle/>
                    <a:p>
                      <a:pPr algn="ctr"/>
                      <a:r>
                        <a:rPr lang="en-IN" sz="2000" b="1" dirty="0"/>
                        <a:t>3 weeks</a:t>
                      </a:r>
                    </a:p>
                  </a:txBody>
                  <a:tcPr anchor="ctr"/>
                </a:tc>
                <a:extLst>
                  <a:ext uri="{0D108BD9-81ED-4DB2-BD59-A6C34878D82A}">
                    <a16:rowId xmlns:a16="http://schemas.microsoft.com/office/drawing/2014/main" val="576189060"/>
                  </a:ext>
                </a:extLst>
              </a:tr>
              <a:tr h="533374">
                <a:tc>
                  <a:txBody>
                    <a:bodyPr/>
                    <a:lstStyle/>
                    <a:p>
                      <a:pPr algn="ctr"/>
                      <a:r>
                        <a:rPr lang="en-IN" sz="2000" b="1" dirty="0"/>
                        <a:t>Model Training &amp; Testing</a:t>
                      </a:r>
                    </a:p>
                  </a:txBody>
                  <a:tcPr anchor="ctr"/>
                </a:tc>
                <a:tc>
                  <a:txBody>
                    <a:bodyPr/>
                    <a:lstStyle/>
                    <a:p>
                      <a:pPr algn="ctr"/>
                      <a:r>
                        <a:rPr lang="en-IN" sz="2000" b="1" dirty="0"/>
                        <a:t>3 weeks</a:t>
                      </a:r>
                    </a:p>
                  </a:txBody>
                  <a:tcPr anchor="ctr"/>
                </a:tc>
                <a:extLst>
                  <a:ext uri="{0D108BD9-81ED-4DB2-BD59-A6C34878D82A}">
                    <a16:rowId xmlns:a16="http://schemas.microsoft.com/office/drawing/2014/main" val="3210998970"/>
                  </a:ext>
                </a:extLst>
              </a:tr>
              <a:tr h="533374">
                <a:tc>
                  <a:txBody>
                    <a:bodyPr/>
                    <a:lstStyle/>
                    <a:p>
                      <a:pPr algn="ctr"/>
                      <a:r>
                        <a:rPr lang="en-IN" sz="2000" b="1" dirty="0"/>
                        <a:t>Evaluation &amp; Optimization</a:t>
                      </a:r>
                    </a:p>
                  </a:txBody>
                  <a:tcPr anchor="ctr"/>
                </a:tc>
                <a:tc>
                  <a:txBody>
                    <a:bodyPr/>
                    <a:lstStyle/>
                    <a:p>
                      <a:pPr algn="ctr"/>
                      <a:r>
                        <a:rPr lang="en-IN" sz="2000" b="1" dirty="0"/>
                        <a:t>2 weeks</a:t>
                      </a:r>
                    </a:p>
                  </a:txBody>
                  <a:tcPr anchor="ctr"/>
                </a:tc>
                <a:extLst>
                  <a:ext uri="{0D108BD9-81ED-4DB2-BD59-A6C34878D82A}">
                    <a16:rowId xmlns:a16="http://schemas.microsoft.com/office/drawing/2014/main" val="4293241290"/>
                  </a:ext>
                </a:extLst>
              </a:tr>
              <a:tr h="533374">
                <a:tc>
                  <a:txBody>
                    <a:bodyPr/>
                    <a:lstStyle/>
                    <a:p>
                      <a:pPr algn="ctr"/>
                      <a:r>
                        <a:rPr lang="en-IN" sz="2000" b="1" dirty="0"/>
                        <a:t>Final Report &amp; Presentation</a:t>
                      </a:r>
                    </a:p>
                  </a:txBody>
                  <a:tcPr anchor="ctr"/>
                </a:tc>
                <a:tc>
                  <a:txBody>
                    <a:bodyPr/>
                    <a:lstStyle/>
                    <a:p>
                      <a:pPr algn="ctr"/>
                      <a:r>
                        <a:rPr lang="en-IN" sz="2000" b="1" dirty="0"/>
                        <a:t>2 weeks</a:t>
                      </a:r>
                    </a:p>
                  </a:txBody>
                  <a:tcPr anchor="ctr"/>
                </a:tc>
                <a:extLst>
                  <a:ext uri="{0D108BD9-81ED-4DB2-BD59-A6C34878D82A}">
                    <a16:rowId xmlns:a16="http://schemas.microsoft.com/office/drawing/2014/main" val="2026726062"/>
                  </a:ext>
                </a:extLst>
              </a:tr>
              <a:tr h="533375">
                <a:tc>
                  <a:txBody>
                    <a:bodyPr/>
                    <a:lstStyle/>
                    <a:p>
                      <a:pPr algn="ctr"/>
                      <a:endParaRPr lang="en-IN" sz="2000" b="1" dirty="0"/>
                    </a:p>
                  </a:txBody>
                  <a:tcPr anchor="ctr"/>
                </a:tc>
                <a:tc>
                  <a:txBody>
                    <a:bodyPr/>
                    <a:lstStyle/>
                    <a:p>
                      <a:pPr algn="ctr"/>
                      <a:endParaRPr lang="en-IN" sz="2000" b="1" dirty="0"/>
                    </a:p>
                  </a:txBody>
                  <a:tcPr anchor="ctr"/>
                </a:tc>
                <a:extLst>
                  <a:ext uri="{0D108BD9-81ED-4DB2-BD59-A6C34878D82A}">
                    <a16:rowId xmlns:a16="http://schemas.microsoft.com/office/drawing/2014/main" val="594219953"/>
                  </a:ext>
                </a:extLst>
              </a:tr>
            </a:tbl>
          </a:graphicData>
        </a:graphic>
      </p:graphicFrame>
      <p:sp>
        <p:nvSpPr>
          <p:cNvPr id="4" name="TextBox 3">
            <a:extLst>
              <a:ext uri="{FF2B5EF4-FFF2-40B4-BE49-F238E27FC236}">
                <a16:creationId xmlns:a16="http://schemas.microsoft.com/office/drawing/2014/main" id="{3DEFAE33-2758-DA21-D053-89CB12043056}"/>
              </a:ext>
            </a:extLst>
          </p:cNvPr>
          <p:cNvSpPr txBox="1"/>
          <p:nvPr/>
        </p:nvSpPr>
        <p:spPr>
          <a:xfrm>
            <a:off x="2115671" y="466165"/>
            <a:ext cx="8023411" cy="477054"/>
          </a:xfrm>
          <a:prstGeom prst="rect">
            <a:avLst/>
          </a:prstGeom>
          <a:noFill/>
        </p:spPr>
        <p:txBody>
          <a:bodyPr wrap="square" rtlCol="0">
            <a:spAutoFit/>
          </a:bodyPr>
          <a:lstStyle/>
          <a:p>
            <a:pPr algn="ctr"/>
            <a:r>
              <a:rPr lang="en-US" sz="2500" b="1" dirty="0">
                <a:solidFill>
                  <a:schemeClr val="accent4">
                    <a:lumMod val="75000"/>
                  </a:schemeClr>
                </a:solidFill>
              </a:rPr>
              <a:t>Technical roadmap of the system</a:t>
            </a:r>
          </a:p>
        </p:txBody>
      </p:sp>
    </p:spTree>
    <p:extLst>
      <p:ext uri="{BB962C8B-B14F-4D97-AF65-F5344CB8AC3E}">
        <p14:creationId xmlns:p14="http://schemas.microsoft.com/office/powerpoint/2010/main" val="1560166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D2DDF-A575-6ED8-8E9A-50817188095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439A230-E67D-8689-1D2F-C4566769220B}"/>
              </a:ext>
            </a:extLst>
          </p:cNvPr>
          <p:cNvSpPr txBox="1"/>
          <p:nvPr/>
        </p:nvSpPr>
        <p:spPr>
          <a:xfrm>
            <a:off x="439271" y="627531"/>
            <a:ext cx="10927976" cy="1554272"/>
          </a:xfrm>
          <a:prstGeom prst="rect">
            <a:avLst/>
          </a:prstGeom>
          <a:noFill/>
        </p:spPr>
        <p:txBody>
          <a:bodyPr wrap="square">
            <a:spAutoFit/>
          </a:bodyPr>
          <a:lstStyle/>
          <a:p>
            <a:pPr algn="ctr"/>
            <a:r>
              <a:rPr lang="en-US" sz="3900" b="1" dirty="0">
                <a:solidFill>
                  <a:schemeClr val="accent4">
                    <a:lumMod val="75000"/>
                  </a:schemeClr>
                </a:solidFill>
              </a:rPr>
              <a:t>SVC – Support Vector Classifier</a:t>
            </a:r>
          </a:p>
          <a:p>
            <a:pPr algn="ctr"/>
            <a:endParaRPr lang="en-US" sz="2800" b="1" dirty="0">
              <a:solidFill>
                <a:schemeClr val="accent4">
                  <a:lumMod val="75000"/>
                </a:schemeClr>
              </a:solidFill>
            </a:endParaRPr>
          </a:p>
          <a:p>
            <a:endParaRPr lang="en-US" sz="2800" dirty="0"/>
          </a:p>
        </p:txBody>
      </p:sp>
      <p:sp>
        <p:nvSpPr>
          <p:cNvPr id="9" name="Rectangle 4">
            <a:extLst>
              <a:ext uri="{FF2B5EF4-FFF2-40B4-BE49-F238E27FC236}">
                <a16:creationId xmlns:a16="http://schemas.microsoft.com/office/drawing/2014/main" id="{A31BFB78-4FCA-F9D1-D25F-B14A4015A018}"/>
              </a:ext>
            </a:extLst>
          </p:cNvPr>
          <p:cNvSpPr>
            <a:spLocks noChangeArrowheads="1"/>
          </p:cNvSpPr>
          <p:nvPr/>
        </p:nvSpPr>
        <p:spPr bwMode="auto">
          <a:xfrm>
            <a:off x="439271" y="1404667"/>
            <a:ext cx="909021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SVC can be used to classify patients into different groups based on their medical conditions, symptoms, and demographics to recommend the most appropriate medicine.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How It Works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Data</a:t>
            </a:r>
            <a:r>
              <a:rPr kumimoji="0" lang="en-US" altLang="en-US" sz="1800" b="0" i="0" u="none" strike="noStrike" cap="none" normalizeH="0" baseline="0" dirty="0">
                <a:ln>
                  <a:noFill/>
                </a:ln>
                <a:solidFill>
                  <a:schemeClr val="tx1"/>
                </a:solidFill>
                <a:effectLst/>
                <a:latin typeface="Arial" panose="020B0604020202020204" pitchFamily="34" charset="0"/>
              </a:rPr>
              <a:t>: The system uses patient data (e.g., age, symptoms, medical history) as input features.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Classification</a:t>
            </a:r>
            <a:r>
              <a:rPr kumimoji="0" lang="en-US" altLang="en-US" sz="1800" b="0" i="0" u="none" strike="noStrike" cap="none" normalizeH="0" baseline="0" dirty="0">
                <a:ln>
                  <a:noFill/>
                </a:ln>
                <a:solidFill>
                  <a:schemeClr val="tx1"/>
                </a:solidFill>
                <a:effectLst/>
                <a:latin typeface="Arial" panose="020B0604020202020204" pitchFamily="34" charset="0"/>
              </a:rPr>
              <a:t>: SVC identifies patterns in the data and classifies patients into categories, such as high-risk or low-risk for certain conditions.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Medicine Recommendation</a:t>
            </a:r>
            <a:r>
              <a:rPr kumimoji="0" lang="en-US" altLang="en-US" sz="1800" b="0" i="0" u="none" strike="noStrike" cap="none" normalizeH="0" baseline="0" dirty="0">
                <a:ln>
                  <a:noFill/>
                </a:ln>
                <a:solidFill>
                  <a:schemeClr val="tx1"/>
                </a:solidFill>
                <a:effectLst/>
                <a:latin typeface="Arial" panose="020B0604020202020204" pitchFamily="34" charset="0"/>
              </a:rPr>
              <a:t>: Based on the classification, the system suggests personalized medicine options for each patient category.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Advantages of Using SVC</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High accuracy</a:t>
            </a:r>
            <a:r>
              <a:rPr kumimoji="0" lang="en-US" altLang="en-US" sz="1800" b="0" i="0" u="none" strike="noStrike" cap="none" normalizeH="0" baseline="0" dirty="0">
                <a:ln>
                  <a:noFill/>
                </a:ln>
                <a:solidFill>
                  <a:schemeClr val="tx1"/>
                </a:solidFill>
                <a:effectLst/>
                <a:latin typeface="Arial" panose="020B0604020202020204" pitchFamily="34" charset="0"/>
              </a:rPr>
              <a:t>: SVC is effective in high-dimensional data, which is common in medical datasets.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Kernel trick</a:t>
            </a:r>
            <a:r>
              <a:rPr kumimoji="0" lang="en-US" altLang="en-US" sz="1800" b="0" i="0" u="none" strike="noStrike" cap="none" normalizeH="0" baseline="0" dirty="0">
                <a:ln>
                  <a:noFill/>
                </a:ln>
                <a:solidFill>
                  <a:schemeClr val="tx1"/>
                </a:solidFill>
                <a:effectLst/>
                <a:latin typeface="Arial" panose="020B0604020202020204" pitchFamily="34" charset="0"/>
              </a:rPr>
              <a:t>: Can handle non-linear relationships in data, which might be the case for medical symptoms and conditions.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Robustness</a:t>
            </a:r>
            <a:r>
              <a:rPr kumimoji="0" lang="en-US" altLang="en-US" sz="1800" b="0" i="0" u="none" strike="noStrike" cap="none" normalizeH="0" baseline="0" dirty="0">
                <a:ln>
                  <a:noFill/>
                </a:ln>
                <a:solidFill>
                  <a:schemeClr val="tx1"/>
                </a:solidFill>
                <a:effectLst/>
                <a:latin typeface="Arial" panose="020B0604020202020204" pitchFamily="34" charset="0"/>
              </a:rPr>
              <a:t>: SVC is less prone to overfitting compared to other models, making it suitable for medical applications where generalization is key.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209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1E93743-9004-FC79-5AEB-7A0DD0B1857A}"/>
              </a:ext>
            </a:extLst>
          </p:cNvPr>
          <p:cNvPicPr>
            <a:picLocks noChangeAspect="1"/>
          </p:cNvPicPr>
          <p:nvPr/>
        </p:nvPicPr>
        <p:blipFill>
          <a:blip r:embed="rId2"/>
          <a:stretch>
            <a:fillRect/>
          </a:stretch>
        </p:blipFill>
        <p:spPr>
          <a:xfrm>
            <a:off x="1290917" y="420464"/>
            <a:ext cx="8426824" cy="3700339"/>
          </a:xfrm>
          <a:prstGeom prst="rect">
            <a:avLst/>
          </a:prstGeom>
        </p:spPr>
      </p:pic>
      <p:sp>
        <p:nvSpPr>
          <p:cNvPr id="10" name="TextBox 9">
            <a:extLst>
              <a:ext uri="{FF2B5EF4-FFF2-40B4-BE49-F238E27FC236}">
                <a16:creationId xmlns:a16="http://schemas.microsoft.com/office/drawing/2014/main" id="{D9320964-B49B-8C84-4B50-9BF66A5D226D}"/>
              </a:ext>
            </a:extLst>
          </p:cNvPr>
          <p:cNvSpPr txBox="1"/>
          <p:nvPr/>
        </p:nvSpPr>
        <p:spPr>
          <a:xfrm>
            <a:off x="627531" y="4788531"/>
            <a:ext cx="9592234" cy="1200329"/>
          </a:xfrm>
          <a:prstGeom prst="rect">
            <a:avLst/>
          </a:prstGeom>
          <a:noFill/>
        </p:spPr>
        <p:txBody>
          <a:bodyPr wrap="square">
            <a:spAutoFit/>
          </a:bodyPr>
          <a:lstStyle/>
          <a:p>
            <a:r>
              <a:rPr lang="en-US" dirty="0"/>
              <a:t>support Vector Classifier (SVC) is 1.0, it means that your model has perfectly predicted all the samples in the test set without any errors. However, this doesn't necessarily mean the model is optimal or that it is performing well in all aspects. Here are a few things to consider when dealing with a model that shows 100% accuracy</a:t>
            </a:r>
            <a:endParaRPr lang="en-IN" dirty="0"/>
          </a:p>
        </p:txBody>
      </p:sp>
    </p:spTree>
    <p:extLst>
      <p:ext uri="{BB962C8B-B14F-4D97-AF65-F5344CB8AC3E}">
        <p14:creationId xmlns:p14="http://schemas.microsoft.com/office/powerpoint/2010/main" val="3601618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B8B31-0505-9535-BB7B-17CE40D04DE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88941B3-0F1C-5451-36A1-3DE948B98BE1}"/>
              </a:ext>
            </a:extLst>
          </p:cNvPr>
          <p:cNvPicPr>
            <a:picLocks noChangeAspect="1"/>
          </p:cNvPicPr>
          <p:nvPr/>
        </p:nvPicPr>
        <p:blipFill>
          <a:blip r:embed="rId2"/>
          <a:stretch>
            <a:fillRect/>
          </a:stretch>
        </p:blipFill>
        <p:spPr>
          <a:xfrm>
            <a:off x="2282684" y="645459"/>
            <a:ext cx="6664093" cy="3961975"/>
          </a:xfrm>
          <a:prstGeom prst="rect">
            <a:avLst/>
          </a:prstGeom>
        </p:spPr>
      </p:pic>
      <p:sp>
        <p:nvSpPr>
          <p:cNvPr id="5" name="TextBox 4">
            <a:extLst>
              <a:ext uri="{FF2B5EF4-FFF2-40B4-BE49-F238E27FC236}">
                <a16:creationId xmlns:a16="http://schemas.microsoft.com/office/drawing/2014/main" id="{94473338-F5DC-FCF8-A9E6-850AFEFD00DC}"/>
              </a:ext>
            </a:extLst>
          </p:cNvPr>
          <p:cNvSpPr txBox="1"/>
          <p:nvPr/>
        </p:nvSpPr>
        <p:spPr>
          <a:xfrm>
            <a:off x="692522" y="4746829"/>
            <a:ext cx="9670677" cy="646331"/>
          </a:xfrm>
          <a:prstGeom prst="rect">
            <a:avLst/>
          </a:prstGeom>
          <a:noFill/>
        </p:spPr>
        <p:txBody>
          <a:bodyPr wrap="square">
            <a:spAutoFit/>
          </a:bodyPr>
          <a:lstStyle/>
          <a:p>
            <a:r>
              <a:rPr lang="en-US" b="1" dirty="0"/>
              <a:t>Random Forest</a:t>
            </a:r>
            <a:r>
              <a:rPr lang="en-US" dirty="0"/>
              <a:t> and </a:t>
            </a:r>
            <a:r>
              <a:rPr lang="en-US" b="1" dirty="0"/>
              <a:t>Gradient Boosting</a:t>
            </a:r>
            <a:r>
              <a:rPr lang="en-US" dirty="0"/>
              <a:t> models achieve </a:t>
            </a:r>
            <a:r>
              <a:rPr lang="en-US" b="1" dirty="0"/>
              <a:t>1.0 accuracy</a:t>
            </a:r>
            <a:r>
              <a:rPr lang="en-US" dirty="0"/>
              <a:t>, it indicates that the models have perfectly predicted all the samples in the test set.</a:t>
            </a:r>
            <a:endParaRPr lang="en-IN" dirty="0"/>
          </a:p>
        </p:txBody>
      </p:sp>
    </p:spTree>
    <p:extLst>
      <p:ext uri="{BB962C8B-B14F-4D97-AF65-F5344CB8AC3E}">
        <p14:creationId xmlns:p14="http://schemas.microsoft.com/office/powerpoint/2010/main" val="1006889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76D864-028A-F39F-3B1A-4160E8B2D30B}"/>
              </a:ext>
            </a:extLst>
          </p:cNvPr>
          <p:cNvSpPr txBox="1"/>
          <p:nvPr/>
        </p:nvSpPr>
        <p:spPr>
          <a:xfrm>
            <a:off x="439271" y="627531"/>
            <a:ext cx="10927976" cy="4139595"/>
          </a:xfrm>
          <a:prstGeom prst="rect">
            <a:avLst/>
          </a:prstGeom>
          <a:noFill/>
        </p:spPr>
        <p:txBody>
          <a:bodyPr wrap="square">
            <a:spAutoFit/>
          </a:bodyPr>
          <a:lstStyle/>
          <a:p>
            <a:pPr algn="ctr"/>
            <a:r>
              <a:rPr lang="en-US" sz="3900" b="1" dirty="0">
                <a:solidFill>
                  <a:schemeClr val="accent4">
                    <a:lumMod val="75000"/>
                  </a:schemeClr>
                </a:solidFill>
              </a:rPr>
              <a:t>Conclusion</a:t>
            </a:r>
          </a:p>
          <a:p>
            <a:pPr algn="ctr"/>
            <a:endParaRPr lang="en-US" sz="2800" b="1" dirty="0">
              <a:solidFill>
                <a:schemeClr val="accent4">
                  <a:lumMod val="75000"/>
                </a:schemeClr>
              </a:solidFill>
            </a:endParaRPr>
          </a:p>
          <a:p>
            <a:pPr>
              <a:buFont typeface="Arial" panose="020B0604020202020204" pitchFamily="34" charset="0"/>
              <a:buChar char="•"/>
            </a:pPr>
            <a:r>
              <a:rPr lang="en-US" sz="2800" b="1" dirty="0"/>
              <a:t>Best Performing Model</a:t>
            </a:r>
            <a:r>
              <a:rPr lang="en-US" sz="2800" dirty="0"/>
              <a:t>: To be determined based on evaluation metrics.</a:t>
            </a:r>
          </a:p>
          <a:p>
            <a:pPr>
              <a:buFont typeface="Arial" panose="020B0604020202020204" pitchFamily="34" charset="0"/>
              <a:buChar char="•"/>
            </a:pPr>
            <a:endParaRPr lang="en-US" sz="2800" dirty="0"/>
          </a:p>
          <a:p>
            <a:pPr>
              <a:buFont typeface="Arial" panose="020B0604020202020204" pitchFamily="34" charset="0"/>
              <a:buChar char="•"/>
            </a:pPr>
            <a:r>
              <a:rPr lang="en-US" sz="2800" b="1" dirty="0"/>
              <a:t>Key Takeaway</a:t>
            </a:r>
            <a:r>
              <a:rPr lang="en-US" sz="2800" dirty="0"/>
              <a:t>: AI-based systems have significant potential for improving medicine recommendations in clinical settings.</a:t>
            </a:r>
          </a:p>
          <a:p>
            <a:pPr>
              <a:buFont typeface="Arial" panose="020B0604020202020204" pitchFamily="34" charset="0"/>
              <a:buChar char="•"/>
            </a:pPr>
            <a:endParaRPr lang="en-US" sz="2800" dirty="0"/>
          </a:p>
          <a:p>
            <a:pPr>
              <a:buFont typeface="Arial" panose="020B0604020202020204" pitchFamily="34" charset="0"/>
              <a:buChar char="•"/>
            </a:pPr>
            <a:r>
              <a:rPr lang="en-US" sz="2800" b="1" dirty="0"/>
              <a:t>Future Work</a:t>
            </a:r>
            <a:r>
              <a:rPr lang="en-US" sz="2800" dirty="0"/>
              <a:t>: Explore hybrid models and real-time data integration for even more accurate recommendations.</a:t>
            </a:r>
          </a:p>
        </p:txBody>
      </p:sp>
    </p:spTree>
    <p:extLst>
      <p:ext uri="{BB962C8B-B14F-4D97-AF65-F5344CB8AC3E}">
        <p14:creationId xmlns:p14="http://schemas.microsoft.com/office/powerpoint/2010/main" val="144300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76D864-028A-F39F-3B1A-4160E8B2D30B}"/>
              </a:ext>
            </a:extLst>
          </p:cNvPr>
          <p:cNvSpPr txBox="1"/>
          <p:nvPr/>
        </p:nvSpPr>
        <p:spPr>
          <a:xfrm>
            <a:off x="439271" y="627531"/>
            <a:ext cx="10927976" cy="5361083"/>
          </a:xfrm>
          <a:prstGeom prst="rect">
            <a:avLst/>
          </a:prstGeom>
          <a:noFill/>
        </p:spPr>
        <p:txBody>
          <a:bodyPr wrap="square">
            <a:spAutoFit/>
          </a:bodyPr>
          <a:lstStyle/>
          <a:p>
            <a:pPr algn="ctr"/>
            <a:r>
              <a:rPr lang="en-IN" sz="3900" b="1" dirty="0">
                <a:solidFill>
                  <a:schemeClr val="accent4">
                    <a:lumMod val="75000"/>
                  </a:schemeClr>
                </a:solidFill>
              </a:rPr>
              <a:t>References</a:t>
            </a:r>
          </a:p>
          <a:p>
            <a:pPr algn="ctr"/>
            <a:endParaRPr lang="en-IN" sz="3900" b="1" dirty="0">
              <a:solidFill>
                <a:schemeClr val="accent4">
                  <a:lumMod val="75000"/>
                </a:schemeClr>
              </a:solidFill>
            </a:endParaRPr>
          </a:p>
          <a:p>
            <a:pPr marL="342900" lvl="0" indent="-342900">
              <a:lnSpc>
                <a:spcPct val="107000"/>
              </a:lnSpc>
              <a:spcAft>
                <a:spcPts val="800"/>
              </a:spcAft>
              <a:buFont typeface="+mj-lt"/>
              <a:buAutoNum type="arabicPeriod"/>
              <a:tabLst>
                <a:tab pos="457200" algn="l"/>
              </a:tabLst>
            </a:pPr>
            <a:r>
              <a:rPr lang="en-IN" sz="2800" kern="0" dirty="0" err="1">
                <a:effectLst/>
                <a:latin typeface="Times New Roman" panose="02020603050405020304" pitchFamily="18" charset="0"/>
                <a:ea typeface="Times New Roman" panose="02020603050405020304" pitchFamily="18" charset="0"/>
                <a:cs typeface="Mangal" panose="02040503050203030202" pitchFamily="18" charset="0"/>
              </a:rPr>
              <a:t>Breiman</a:t>
            </a:r>
            <a:r>
              <a:rPr lang="en-IN" sz="2800" kern="0" dirty="0">
                <a:effectLst/>
                <a:latin typeface="Times New Roman" panose="02020603050405020304" pitchFamily="18" charset="0"/>
                <a:ea typeface="Times New Roman" panose="02020603050405020304" pitchFamily="18" charset="0"/>
                <a:cs typeface="Mangal" panose="02040503050203030202" pitchFamily="18" charset="0"/>
              </a:rPr>
              <a:t>, L. (2001). Random Forests. </a:t>
            </a:r>
            <a:r>
              <a:rPr lang="en-IN" sz="2800" i="1" kern="0" dirty="0">
                <a:effectLst/>
                <a:latin typeface="Times New Roman" panose="02020603050405020304" pitchFamily="18" charset="0"/>
                <a:ea typeface="Times New Roman" panose="02020603050405020304" pitchFamily="18" charset="0"/>
                <a:cs typeface="Mangal" panose="02040503050203030202" pitchFamily="18" charset="0"/>
              </a:rPr>
              <a:t>Machine Learning</a:t>
            </a:r>
            <a:r>
              <a:rPr lang="en-IN" sz="2800" kern="0" dirty="0">
                <a:effectLst/>
                <a:latin typeface="Times New Roman" panose="02020603050405020304" pitchFamily="18" charset="0"/>
                <a:ea typeface="Times New Roman" panose="02020603050405020304" pitchFamily="18" charset="0"/>
                <a:cs typeface="Mangal" panose="02040503050203030202" pitchFamily="18" charset="0"/>
              </a:rPr>
              <a:t>.</a:t>
            </a:r>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sz="2800" kern="0" dirty="0">
                <a:effectLst/>
                <a:latin typeface="Times New Roman" panose="02020603050405020304" pitchFamily="18" charset="0"/>
                <a:ea typeface="Times New Roman" panose="02020603050405020304" pitchFamily="18" charset="0"/>
                <a:cs typeface="Mangal" panose="02040503050203030202" pitchFamily="18" charset="0"/>
              </a:rPr>
              <a:t>Guyon, I., et al. (2002). Gene selection for cancer classification using support vector machines. </a:t>
            </a:r>
            <a:r>
              <a:rPr lang="en-IN" sz="2800" i="1" kern="0" dirty="0">
                <a:effectLst/>
                <a:latin typeface="Times New Roman" panose="02020603050405020304" pitchFamily="18" charset="0"/>
                <a:ea typeface="Times New Roman" panose="02020603050405020304" pitchFamily="18" charset="0"/>
                <a:cs typeface="Mangal" panose="02040503050203030202" pitchFamily="18" charset="0"/>
              </a:rPr>
              <a:t>Machine Learning</a:t>
            </a:r>
            <a:r>
              <a:rPr lang="en-IN" sz="2800" kern="0" dirty="0">
                <a:effectLst/>
                <a:latin typeface="Times New Roman" panose="02020603050405020304" pitchFamily="18" charset="0"/>
                <a:ea typeface="Times New Roman" panose="02020603050405020304" pitchFamily="18" charset="0"/>
                <a:cs typeface="Mangal" panose="02040503050203030202" pitchFamily="18" charset="0"/>
              </a:rPr>
              <a:t>.</a:t>
            </a:r>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sz="2800" kern="0" dirty="0">
                <a:effectLst/>
                <a:latin typeface="Times New Roman" panose="02020603050405020304" pitchFamily="18" charset="0"/>
                <a:ea typeface="Times New Roman" panose="02020603050405020304" pitchFamily="18" charset="0"/>
                <a:cs typeface="Mangal" panose="02040503050203030202" pitchFamily="18" charset="0"/>
              </a:rPr>
              <a:t>Hastie, T., </a:t>
            </a:r>
            <a:r>
              <a:rPr lang="en-IN" sz="2800" kern="0" dirty="0" err="1">
                <a:effectLst/>
                <a:latin typeface="Times New Roman" panose="02020603050405020304" pitchFamily="18" charset="0"/>
                <a:ea typeface="Times New Roman" panose="02020603050405020304" pitchFamily="18" charset="0"/>
                <a:cs typeface="Mangal" panose="02040503050203030202" pitchFamily="18" charset="0"/>
              </a:rPr>
              <a:t>Tibshirani</a:t>
            </a:r>
            <a:r>
              <a:rPr lang="en-IN" sz="2800" kern="0" dirty="0">
                <a:effectLst/>
                <a:latin typeface="Times New Roman" panose="02020603050405020304" pitchFamily="18" charset="0"/>
                <a:ea typeface="Times New Roman" panose="02020603050405020304" pitchFamily="18" charset="0"/>
                <a:cs typeface="Mangal" panose="02040503050203030202" pitchFamily="18" charset="0"/>
              </a:rPr>
              <a:t>, R., &amp; Friedman, J. (2009). The Elements of Statistical Learning. </a:t>
            </a:r>
            <a:r>
              <a:rPr lang="en-IN" sz="2800" i="1" kern="0" dirty="0">
                <a:effectLst/>
                <a:latin typeface="Times New Roman" panose="02020603050405020304" pitchFamily="18" charset="0"/>
                <a:ea typeface="Times New Roman" panose="02020603050405020304" pitchFamily="18" charset="0"/>
                <a:cs typeface="Mangal" panose="02040503050203030202" pitchFamily="18" charset="0"/>
              </a:rPr>
              <a:t>Springer</a:t>
            </a:r>
            <a:r>
              <a:rPr lang="en-IN" sz="2800" kern="0" dirty="0">
                <a:effectLst/>
                <a:latin typeface="Times New Roman" panose="02020603050405020304" pitchFamily="18" charset="0"/>
                <a:ea typeface="Times New Roman" panose="02020603050405020304" pitchFamily="18" charset="0"/>
                <a:cs typeface="Mangal" panose="02040503050203030202" pitchFamily="18" charset="0"/>
              </a:rPr>
              <a:t>.</a:t>
            </a:r>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sz="2800" kern="0" dirty="0">
                <a:effectLst/>
                <a:latin typeface="Times New Roman" panose="02020603050405020304" pitchFamily="18" charset="0"/>
                <a:ea typeface="Times New Roman" panose="02020603050405020304" pitchFamily="18" charset="0"/>
                <a:cs typeface="Mangal" panose="02040503050203030202" pitchFamily="18" charset="0"/>
              </a:rPr>
              <a:t>Lundberg, S. M., &amp; Lee, S. I. (2017). A unified approach to interpreting model predictions. </a:t>
            </a:r>
            <a:r>
              <a:rPr lang="en-IN" sz="2800" i="1" kern="0" dirty="0">
                <a:effectLst/>
                <a:latin typeface="Times New Roman" panose="02020603050405020304" pitchFamily="18" charset="0"/>
                <a:ea typeface="Times New Roman" panose="02020603050405020304" pitchFamily="18" charset="0"/>
                <a:cs typeface="Mangal" panose="02040503050203030202" pitchFamily="18" charset="0"/>
              </a:rPr>
              <a:t>Advances in Neural Information Processing Systems</a:t>
            </a:r>
            <a:r>
              <a:rPr lang="en-IN" sz="2800" kern="0" dirty="0">
                <a:effectLst/>
                <a:latin typeface="Times New Roman" panose="02020603050405020304" pitchFamily="18" charset="0"/>
                <a:ea typeface="Times New Roman" panose="02020603050405020304" pitchFamily="18" charset="0"/>
                <a:cs typeface="Mangal" panose="02040503050203030202" pitchFamily="18" charset="0"/>
              </a:rPr>
              <a:t>.</a:t>
            </a:r>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sz="2800" dirty="0"/>
          </a:p>
        </p:txBody>
      </p:sp>
    </p:spTree>
    <p:extLst>
      <p:ext uri="{BB962C8B-B14F-4D97-AF65-F5344CB8AC3E}">
        <p14:creationId xmlns:p14="http://schemas.microsoft.com/office/powerpoint/2010/main" val="1753547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&lt;&lt;Project Title&gt;&gt; , MCA Sem 3 Domain Project</a:t>
            </a:r>
            <a:endParaRPr lang="en-US" dirty="0"/>
          </a:p>
        </p:txBody>
      </p:sp>
      <p:sp>
        <p:nvSpPr>
          <p:cNvPr id="2" name="Vertical Title 1">
            <a:extLst>
              <a:ext uri="{FF2B5EF4-FFF2-40B4-BE49-F238E27FC236}">
                <a16:creationId xmlns:a16="http://schemas.microsoft.com/office/drawing/2014/main" id="{28DB6D91-4F11-D145-94AB-87D0BFBF5527}"/>
              </a:ext>
            </a:extLst>
          </p:cNvPr>
          <p:cNvSpPr>
            <a:spLocks noGrp="1"/>
          </p:cNvSpPr>
          <p:nvPr>
            <p:ph type="title" orient="vert" idx="4294967295"/>
          </p:nvPr>
        </p:nvSpPr>
        <p:spPr>
          <a:xfrm>
            <a:off x="3532187" y="2009775"/>
            <a:ext cx="5127625" cy="1419225"/>
          </a:xfrm>
        </p:spPr>
        <p:txBody>
          <a:bodyPr>
            <a:normAutofit fontScale="90000"/>
          </a:bodyPr>
          <a:lstStyle/>
          <a:p>
            <a:pPr algn="ctr"/>
            <a:r>
              <a:rPr lang="en-US" sz="7200" b="1" dirty="0">
                <a:solidFill>
                  <a:schemeClr val="accent4">
                    <a:lumMod val="75000"/>
                  </a:schemeClr>
                </a:solidFill>
                <a:latin typeface="+mn-lt"/>
              </a:rPr>
              <a:t>THANK YOU</a:t>
            </a:r>
          </a:p>
        </p:txBody>
      </p:sp>
    </p:spTree>
    <p:extLst>
      <p:ext uri="{BB962C8B-B14F-4D97-AF65-F5344CB8AC3E}">
        <p14:creationId xmlns:p14="http://schemas.microsoft.com/office/powerpoint/2010/main" val="377229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108" y="358287"/>
            <a:ext cx="11530357" cy="1594283"/>
          </a:xfrm>
          <a:prstGeom prst="rect">
            <a:avLst/>
          </a:prstGeom>
          <a:noFill/>
        </p:spPr>
        <p:txBody>
          <a:bodyPr wrap="square" rtlCol="0">
            <a:spAutoFit/>
          </a:bodyPr>
          <a:lstStyle/>
          <a:p>
            <a:pPr algn="ctr"/>
            <a:r>
              <a:rPr lang="en-US" sz="4000" b="1" dirty="0">
                <a:solidFill>
                  <a:srgbClr val="FCC429"/>
                </a:solidFill>
              </a:rPr>
              <a:t>Synopsis Presentation</a:t>
            </a:r>
          </a:p>
          <a:p>
            <a:r>
              <a:rPr lang="en-IN" dirty="0"/>
              <a:t> </a:t>
            </a:r>
          </a:p>
          <a:p>
            <a:pPr algn="ctr">
              <a:lnSpc>
                <a:spcPct val="90000"/>
              </a:lnSpc>
              <a:spcBef>
                <a:spcPct val="0"/>
              </a:spcBef>
            </a:pPr>
            <a:r>
              <a:rPr lang="en-IN" sz="4400" b="1" dirty="0">
                <a:solidFill>
                  <a:srgbClr val="002060"/>
                </a:solidFill>
                <a:latin typeface="Arial" panose="020B0604020202020204" pitchFamily="34" charset="0"/>
                <a:ea typeface="+mj-ea"/>
                <a:cs typeface="Arial" panose="020B0604020202020204" pitchFamily="34" charset="0"/>
              </a:rPr>
              <a:t>Medicine Recommendation System</a:t>
            </a:r>
          </a:p>
        </p:txBody>
      </p:sp>
      <p:sp>
        <p:nvSpPr>
          <p:cNvPr id="4" name="TextBox 3"/>
          <p:cNvSpPr txBox="1"/>
          <p:nvPr/>
        </p:nvSpPr>
        <p:spPr>
          <a:xfrm>
            <a:off x="378108" y="2754073"/>
            <a:ext cx="7035415" cy="4585871"/>
          </a:xfrm>
          <a:prstGeom prst="rect">
            <a:avLst/>
          </a:prstGeom>
          <a:noFill/>
        </p:spPr>
        <p:txBody>
          <a:bodyPr wrap="square" rtlCol="0">
            <a:spAutoFit/>
          </a:bodyPr>
          <a:lstStyle/>
          <a:p>
            <a:r>
              <a:rPr lang="en-US" sz="2600" b="1" dirty="0">
                <a:solidFill>
                  <a:schemeClr val="accent4">
                    <a:lumMod val="75000"/>
                  </a:schemeClr>
                </a:solidFill>
              </a:rPr>
              <a:t>Presented By:     </a:t>
            </a:r>
          </a:p>
          <a:p>
            <a:r>
              <a:rPr lang="en-US" sz="2400" b="1" dirty="0">
                <a:solidFill>
                  <a:srgbClr val="0070C0"/>
                </a:solidFill>
              </a:rPr>
              <a:t>Jayant Dev, SAP - 500120083</a:t>
            </a:r>
          </a:p>
          <a:p>
            <a:r>
              <a:rPr lang="en-US" sz="2400" b="1" dirty="0">
                <a:solidFill>
                  <a:srgbClr val="0070C0"/>
                </a:solidFill>
              </a:rPr>
              <a:t>Devansh Maheshwari, SAP - 500117998</a:t>
            </a:r>
          </a:p>
          <a:p>
            <a:r>
              <a:rPr lang="en-US" sz="2400" b="1" dirty="0">
                <a:solidFill>
                  <a:srgbClr val="0070C0"/>
                </a:solidFill>
              </a:rPr>
              <a:t>Sunil Singh, SAP – 500123144</a:t>
            </a:r>
          </a:p>
          <a:p>
            <a:r>
              <a:rPr lang="en-US" sz="2400" b="1" dirty="0">
                <a:solidFill>
                  <a:srgbClr val="0070C0"/>
                </a:solidFill>
              </a:rPr>
              <a:t>Vinay Kumar Pandey, SAP - 500120087</a:t>
            </a:r>
          </a:p>
          <a:p>
            <a:endParaRPr lang="en-US" sz="2000" b="1" dirty="0">
              <a:solidFill>
                <a:srgbClr val="557CC4"/>
              </a:solidFill>
            </a:endParaRPr>
          </a:p>
          <a:p>
            <a:r>
              <a:rPr lang="en-US" sz="2600" b="1" dirty="0">
                <a:solidFill>
                  <a:schemeClr val="accent4">
                    <a:lumMod val="75000"/>
                  </a:schemeClr>
                </a:solidFill>
              </a:rPr>
              <a:t>Mentor:</a:t>
            </a:r>
            <a:r>
              <a:rPr lang="en-US" sz="2400" b="1" dirty="0">
                <a:solidFill>
                  <a:srgbClr val="FECC05"/>
                </a:solidFill>
              </a:rPr>
              <a:t>         </a:t>
            </a:r>
          </a:p>
          <a:p>
            <a:r>
              <a:rPr lang="en-US" sz="2400" b="1" dirty="0">
                <a:solidFill>
                  <a:srgbClr val="0070C0"/>
                </a:solidFill>
              </a:rPr>
              <a:t>Prof. Dhivya J Rose. </a:t>
            </a:r>
          </a:p>
          <a:p>
            <a:r>
              <a:rPr lang="en-US" sz="2000" b="1" dirty="0">
                <a:solidFill>
                  <a:srgbClr val="557CC4"/>
                </a:solidFill>
              </a:rPr>
              <a:t>School of Computer Science | UPES</a:t>
            </a:r>
          </a:p>
          <a:p>
            <a:endParaRPr lang="en-US" sz="2000" b="1" dirty="0">
              <a:solidFill>
                <a:srgbClr val="557CC4"/>
              </a:solidFill>
            </a:endParaRPr>
          </a:p>
          <a:p>
            <a:endParaRPr lang="en-US" sz="2400" b="1" dirty="0">
              <a:solidFill>
                <a:srgbClr val="557CC4"/>
              </a:solidFill>
            </a:endParaRPr>
          </a:p>
          <a:p>
            <a:endParaRPr lang="en-US" sz="3600" b="1" dirty="0">
              <a:solidFill>
                <a:srgbClr val="557CC4"/>
              </a:solidFill>
            </a:endParaRPr>
          </a:p>
        </p:txBody>
      </p:sp>
      <p:sp>
        <p:nvSpPr>
          <p:cNvPr id="6" name="Footer Placeholder 5"/>
          <p:cNvSpPr>
            <a:spLocks noGrp="1"/>
          </p:cNvSpPr>
          <p:nvPr>
            <p:ph type="ftr" sz="quarter" idx="11"/>
          </p:nvPr>
        </p:nvSpPr>
        <p:spPr/>
        <p:txBody>
          <a:bodyPr/>
          <a:lstStyle/>
          <a:p>
            <a:r>
              <a:rPr lang="en-US"/>
              <a:t>&lt;&lt;Project Title&gt;&gt; , MCA Sem 3 Domain Project</a:t>
            </a:r>
            <a:endParaRPr lang="en-US" dirty="0"/>
          </a:p>
        </p:txBody>
      </p:sp>
    </p:spTree>
    <p:extLst>
      <p:ext uri="{BB962C8B-B14F-4D97-AF65-F5344CB8AC3E}">
        <p14:creationId xmlns:p14="http://schemas.microsoft.com/office/powerpoint/2010/main" val="161005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76D864-028A-F39F-3B1A-4160E8B2D30B}"/>
              </a:ext>
            </a:extLst>
          </p:cNvPr>
          <p:cNvSpPr txBox="1"/>
          <p:nvPr/>
        </p:nvSpPr>
        <p:spPr>
          <a:xfrm>
            <a:off x="632012" y="435873"/>
            <a:ext cx="10927976" cy="5555367"/>
          </a:xfrm>
          <a:prstGeom prst="rect">
            <a:avLst/>
          </a:prstGeom>
          <a:noFill/>
        </p:spPr>
        <p:txBody>
          <a:bodyPr wrap="square">
            <a:spAutoFit/>
          </a:bodyPr>
          <a:lstStyle/>
          <a:p>
            <a:pPr algn="ctr"/>
            <a:r>
              <a:rPr lang="en-US" sz="3900" b="1" dirty="0">
                <a:solidFill>
                  <a:schemeClr val="accent4">
                    <a:lumMod val="75000"/>
                  </a:schemeClr>
                </a:solidFill>
              </a:rPr>
              <a:t>Abstract</a:t>
            </a:r>
          </a:p>
          <a:p>
            <a:endParaRPr lang="en-US" sz="3600" b="1" dirty="0">
              <a:solidFill>
                <a:schemeClr val="accent4">
                  <a:lumMod val="75000"/>
                </a:schemeClr>
              </a:solidFill>
            </a:endParaRPr>
          </a:p>
          <a:p>
            <a:pPr>
              <a:buFont typeface="Arial" panose="020B0604020202020204" pitchFamily="34" charset="0"/>
              <a:buChar char="•"/>
            </a:pPr>
            <a:r>
              <a:rPr lang="en-US" sz="2800" b="1" dirty="0"/>
              <a:t>Medicine Recommendation System (MRS)</a:t>
            </a:r>
            <a:r>
              <a:rPr lang="en-US" sz="2800" dirty="0"/>
              <a:t>: AI-driven system to recommend medicines based on patient data.</a:t>
            </a:r>
          </a:p>
          <a:p>
            <a:pPr>
              <a:buFont typeface="Arial" panose="020B0604020202020204" pitchFamily="34" charset="0"/>
              <a:buChar char="•"/>
            </a:pPr>
            <a:endParaRPr lang="en-US" sz="2800" dirty="0"/>
          </a:p>
          <a:p>
            <a:pPr>
              <a:buFont typeface="Arial" panose="020B0604020202020204" pitchFamily="34" charset="0"/>
              <a:buChar char="•"/>
            </a:pPr>
            <a:r>
              <a:rPr lang="en-US" sz="2800" b="1" dirty="0"/>
              <a:t>Goal</a:t>
            </a:r>
            <a:r>
              <a:rPr lang="en-US" sz="2800" dirty="0"/>
              <a:t>: Improve prescription accuracy and reduce human errors.</a:t>
            </a:r>
          </a:p>
          <a:p>
            <a:pPr>
              <a:buFont typeface="Arial" panose="020B0604020202020204" pitchFamily="34" charset="0"/>
              <a:buChar char="•"/>
            </a:pPr>
            <a:endParaRPr lang="en-US" sz="2800" dirty="0"/>
          </a:p>
          <a:p>
            <a:pPr>
              <a:buFont typeface="Arial" panose="020B0604020202020204" pitchFamily="34" charset="0"/>
              <a:buChar char="•"/>
            </a:pPr>
            <a:r>
              <a:rPr lang="en-US" sz="2800" b="1" dirty="0"/>
              <a:t>Approach</a:t>
            </a:r>
            <a:r>
              <a:rPr lang="en-US" sz="2800" dirty="0"/>
              <a:t>: Compare Support Vector Machines (SVM) and Random Forest (RF) for personalized medicine recommendations.</a:t>
            </a:r>
          </a:p>
          <a:p>
            <a:pPr>
              <a:buFont typeface="Arial" panose="020B0604020202020204" pitchFamily="34" charset="0"/>
              <a:buChar char="•"/>
            </a:pPr>
            <a:endParaRPr lang="en-US" sz="2800" dirty="0"/>
          </a:p>
          <a:p>
            <a:pPr>
              <a:buFont typeface="Arial" panose="020B0604020202020204" pitchFamily="34" charset="0"/>
              <a:buChar char="•"/>
            </a:pPr>
            <a:r>
              <a:rPr lang="en-US" sz="2800" b="1" dirty="0"/>
              <a:t>Key Focus</a:t>
            </a:r>
            <a:r>
              <a:rPr lang="en-US" sz="2800" dirty="0"/>
              <a:t>: Performance, efficiency, and scalability of models in clinical settings.</a:t>
            </a:r>
          </a:p>
        </p:txBody>
      </p:sp>
    </p:spTree>
    <p:extLst>
      <p:ext uri="{BB962C8B-B14F-4D97-AF65-F5344CB8AC3E}">
        <p14:creationId xmlns:p14="http://schemas.microsoft.com/office/powerpoint/2010/main" val="131546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76D864-028A-F39F-3B1A-4160E8B2D30B}"/>
              </a:ext>
            </a:extLst>
          </p:cNvPr>
          <p:cNvSpPr txBox="1"/>
          <p:nvPr/>
        </p:nvSpPr>
        <p:spPr>
          <a:xfrm>
            <a:off x="632012" y="585328"/>
            <a:ext cx="10927976" cy="4739759"/>
          </a:xfrm>
          <a:prstGeom prst="rect">
            <a:avLst/>
          </a:prstGeom>
          <a:noFill/>
        </p:spPr>
        <p:txBody>
          <a:bodyPr wrap="square">
            <a:spAutoFit/>
          </a:bodyPr>
          <a:lstStyle/>
          <a:p>
            <a:pPr algn="ctr"/>
            <a:r>
              <a:rPr lang="en-US" sz="3900" b="1" dirty="0">
                <a:solidFill>
                  <a:schemeClr val="accent4">
                    <a:lumMod val="75000"/>
                  </a:schemeClr>
                </a:solidFill>
              </a:rPr>
              <a:t>Introduction</a:t>
            </a:r>
          </a:p>
          <a:p>
            <a:pPr algn="ctr"/>
            <a:endParaRPr lang="en-US" sz="3900" b="1" dirty="0">
              <a:solidFill>
                <a:schemeClr val="accent4">
                  <a:lumMod val="75000"/>
                </a:schemeClr>
              </a:solidFill>
            </a:endParaRPr>
          </a:p>
          <a:p>
            <a:pPr>
              <a:buFont typeface="Arial" panose="020B0604020202020204" pitchFamily="34" charset="0"/>
              <a:buChar char="•"/>
            </a:pPr>
            <a:r>
              <a:rPr lang="en-US" sz="2800" b="1" dirty="0"/>
              <a:t>Overview of MRS</a:t>
            </a:r>
            <a:r>
              <a:rPr lang="en-US" sz="2800" dirty="0"/>
              <a:t>: Personalized treatment suggestions based on patient profiles, symptoms, and medical history.</a:t>
            </a:r>
          </a:p>
          <a:p>
            <a:pPr>
              <a:buFont typeface="Arial" panose="020B0604020202020204" pitchFamily="34" charset="0"/>
              <a:buChar char="•"/>
            </a:pPr>
            <a:endParaRPr lang="en-US" sz="2800" dirty="0"/>
          </a:p>
          <a:p>
            <a:pPr>
              <a:buFont typeface="Arial" panose="020B0604020202020204" pitchFamily="34" charset="0"/>
              <a:buChar char="•"/>
            </a:pPr>
            <a:r>
              <a:rPr lang="en-US" sz="2800" b="1" dirty="0"/>
              <a:t>Need</a:t>
            </a:r>
            <a:r>
              <a:rPr lang="en-US" sz="2800" dirty="0"/>
              <a:t>: Efficient and accurate medication suggestions to enhance healthcare.</a:t>
            </a:r>
          </a:p>
          <a:p>
            <a:pPr>
              <a:buFont typeface="Arial" panose="020B0604020202020204" pitchFamily="34" charset="0"/>
              <a:buChar char="•"/>
            </a:pPr>
            <a:endParaRPr lang="en-US" sz="2800" dirty="0"/>
          </a:p>
          <a:p>
            <a:pPr>
              <a:buFont typeface="Arial" panose="020B0604020202020204" pitchFamily="34" charset="0"/>
              <a:buChar char="•"/>
            </a:pPr>
            <a:r>
              <a:rPr lang="en-US" sz="2800" b="1" dirty="0"/>
              <a:t>AI in Healthcare</a:t>
            </a:r>
            <a:r>
              <a:rPr lang="en-US" sz="2800" dirty="0"/>
              <a:t>: Emerging as a tool to improve diagnosis and treatment decisions.</a:t>
            </a:r>
          </a:p>
        </p:txBody>
      </p:sp>
    </p:spTree>
    <p:extLst>
      <p:ext uri="{BB962C8B-B14F-4D97-AF65-F5344CB8AC3E}">
        <p14:creationId xmlns:p14="http://schemas.microsoft.com/office/powerpoint/2010/main" val="1303340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76D864-028A-F39F-3B1A-4160E8B2D30B}"/>
              </a:ext>
            </a:extLst>
          </p:cNvPr>
          <p:cNvSpPr txBox="1"/>
          <p:nvPr/>
        </p:nvSpPr>
        <p:spPr>
          <a:xfrm>
            <a:off x="632012" y="514989"/>
            <a:ext cx="10927976" cy="4739759"/>
          </a:xfrm>
          <a:prstGeom prst="rect">
            <a:avLst/>
          </a:prstGeom>
          <a:noFill/>
        </p:spPr>
        <p:txBody>
          <a:bodyPr wrap="square">
            <a:spAutoFit/>
          </a:bodyPr>
          <a:lstStyle/>
          <a:p>
            <a:pPr algn="ctr"/>
            <a:r>
              <a:rPr lang="en-US" sz="3900" b="1" dirty="0">
                <a:solidFill>
                  <a:schemeClr val="accent4">
                    <a:lumMod val="75000"/>
                  </a:schemeClr>
                </a:solidFill>
              </a:rPr>
              <a:t>Literature Review</a:t>
            </a:r>
          </a:p>
          <a:p>
            <a:pPr algn="ctr"/>
            <a:endParaRPr lang="en-US" sz="3900" b="1" dirty="0">
              <a:solidFill>
                <a:schemeClr val="accent4">
                  <a:lumMod val="75000"/>
                </a:schemeClr>
              </a:solidFill>
            </a:endParaRPr>
          </a:p>
          <a:p>
            <a:pPr>
              <a:buFont typeface="Arial" panose="020B0604020202020204" pitchFamily="34" charset="0"/>
              <a:buChar char="•"/>
            </a:pPr>
            <a:r>
              <a:rPr lang="en-US" sz="2800" b="1" dirty="0"/>
              <a:t>SVM</a:t>
            </a:r>
            <a:r>
              <a:rPr lang="en-US" sz="2800" dirty="0"/>
              <a:t>: Traditional machine learning method, good for binary classification but requires manual feature extraction.</a:t>
            </a:r>
          </a:p>
          <a:p>
            <a:endParaRPr lang="en-US" sz="2800" dirty="0"/>
          </a:p>
          <a:p>
            <a:pPr>
              <a:buFont typeface="Arial" panose="020B0604020202020204" pitchFamily="34" charset="0"/>
              <a:buChar char="•"/>
            </a:pPr>
            <a:r>
              <a:rPr lang="en-US" sz="2800" b="1" dirty="0"/>
              <a:t>Random Forest</a:t>
            </a:r>
            <a:r>
              <a:rPr lang="en-US" sz="2800" dirty="0"/>
              <a:t>: Combines decision trees; robust for categorical and numerical data but less interpretable as it scales.</a:t>
            </a:r>
          </a:p>
          <a:p>
            <a:pPr>
              <a:buFont typeface="Arial" panose="020B0604020202020204" pitchFamily="34" charset="0"/>
              <a:buChar char="•"/>
            </a:pPr>
            <a:endParaRPr lang="en-US" sz="2800" dirty="0"/>
          </a:p>
          <a:p>
            <a:pPr>
              <a:buFont typeface="Arial" panose="020B0604020202020204" pitchFamily="34" charset="0"/>
              <a:buChar char="•"/>
            </a:pPr>
            <a:r>
              <a:rPr lang="en-US" sz="2800" b="1" dirty="0"/>
              <a:t>Current Studies</a:t>
            </a:r>
            <a:r>
              <a:rPr lang="en-US" sz="2800" dirty="0"/>
              <a:t>: AI-driven systems show significant improvement in diagnosis and treatment recommendations.</a:t>
            </a:r>
          </a:p>
        </p:txBody>
      </p:sp>
    </p:spTree>
    <p:extLst>
      <p:ext uri="{BB962C8B-B14F-4D97-AF65-F5344CB8AC3E}">
        <p14:creationId xmlns:p14="http://schemas.microsoft.com/office/powerpoint/2010/main" val="2728189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76D864-028A-F39F-3B1A-4160E8B2D30B}"/>
              </a:ext>
            </a:extLst>
          </p:cNvPr>
          <p:cNvSpPr txBox="1"/>
          <p:nvPr/>
        </p:nvSpPr>
        <p:spPr>
          <a:xfrm>
            <a:off x="439271" y="627531"/>
            <a:ext cx="10927976" cy="5170646"/>
          </a:xfrm>
          <a:prstGeom prst="rect">
            <a:avLst/>
          </a:prstGeom>
          <a:noFill/>
        </p:spPr>
        <p:txBody>
          <a:bodyPr wrap="square">
            <a:spAutoFit/>
          </a:bodyPr>
          <a:lstStyle/>
          <a:p>
            <a:pPr algn="ctr"/>
            <a:r>
              <a:rPr lang="en-US" sz="3900" b="1" dirty="0">
                <a:solidFill>
                  <a:schemeClr val="accent4">
                    <a:lumMod val="75000"/>
                  </a:schemeClr>
                </a:solidFill>
              </a:rPr>
              <a:t>Problem Statement</a:t>
            </a:r>
          </a:p>
          <a:p>
            <a:pPr algn="ctr"/>
            <a:endParaRPr lang="en-US" sz="3900" b="1" dirty="0">
              <a:solidFill>
                <a:schemeClr val="accent4">
                  <a:lumMod val="75000"/>
                </a:schemeClr>
              </a:solidFill>
            </a:endParaRPr>
          </a:p>
          <a:p>
            <a:pPr>
              <a:buFont typeface="Arial" panose="020B0604020202020204" pitchFamily="34" charset="0"/>
              <a:buChar char="•"/>
            </a:pPr>
            <a:r>
              <a:rPr lang="en-US" sz="2800" b="1" dirty="0"/>
              <a:t>Challenge</a:t>
            </a:r>
            <a:r>
              <a:rPr lang="en-US" sz="2800" dirty="0"/>
              <a:t>: Accurately recommend medicines by analyzing diverse patient data (age, symptoms, medical history, and drug interactions).</a:t>
            </a:r>
          </a:p>
          <a:p>
            <a:pPr>
              <a:buFont typeface="Arial" panose="020B0604020202020204" pitchFamily="34" charset="0"/>
              <a:buChar char="•"/>
            </a:pPr>
            <a:endParaRPr lang="en-US" sz="2800" dirty="0"/>
          </a:p>
          <a:p>
            <a:pPr>
              <a:buFont typeface="Arial" panose="020B0604020202020204" pitchFamily="34" charset="0"/>
              <a:buChar char="•"/>
            </a:pPr>
            <a:r>
              <a:rPr lang="en-US" sz="2800" b="1" dirty="0"/>
              <a:t>Goal</a:t>
            </a:r>
            <a:r>
              <a:rPr lang="en-US" sz="2800" dirty="0"/>
              <a:t>: Identify the most effective model (SVM, RF) for real-time medicine recommendations.</a:t>
            </a:r>
          </a:p>
          <a:p>
            <a:pPr>
              <a:buFont typeface="Arial" panose="020B0604020202020204" pitchFamily="34" charset="0"/>
              <a:buChar char="•"/>
            </a:pPr>
            <a:endParaRPr lang="en-US" sz="2800" dirty="0"/>
          </a:p>
          <a:p>
            <a:pPr>
              <a:buFont typeface="Arial" panose="020B0604020202020204" pitchFamily="34" charset="0"/>
              <a:buChar char="•"/>
            </a:pPr>
            <a:r>
              <a:rPr lang="en-US" sz="2800" b="1" dirty="0"/>
              <a:t>Focus</a:t>
            </a:r>
            <a:r>
              <a:rPr lang="en-US" sz="2800" dirty="0"/>
              <a:t>: Balance accuracy, computational efficiency, and scalability in real-world clinical applications.</a:t>
            </a:r>
          </a:p>
        </p:txBody>
      </p:sp>
    </p:spTree>
    <p:extLst>
      <p:ext uri="{BB962C8B-B14F-4D97-AF65-F5344CB8AC3E}">
        <p14:creationId xmlns:p14="http://schemas.microsoft.com/office/powerpoint/2010/main" val="4252439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76D864-028A-F39F-3B1A-4160E8B2D30B}"/>
              </a:ext>
            </a:extLst>
          </p:cNvPr>
          <p:cNvSpPr txBox="1"/>
          <p:nvPr/>
        </p:nvSpPr>
        <p:spPr>
          <a:xfrm>
            <a:off x="632012" y="585328"/>
            <a:ext cx="10927976" cy="4632037"/>
          </a:xfrm>
          <a:prstGeom prst="rect">
            <a:avLst/>
          </a:prstGeom>
          <a:noFill/>
        </p:spPr>
        <p:txBody>
          <a:bodyPr wrap="square">
            <a:spAutoFit/>
          </a:bodyPr>
          <a:lstStyle/>
          <a:p>
            <a:pPr algn="ctr"/>
            <a:r>
              <a:rPr lang="en-US" sz="3900" b="1" dirty="0">
                <a:solidFill>
                  <a:schemeClr val="accent4">
                    <a:lumMod val="75000"/>
                  </a:schemeClr>
                </a:solidFill>
              </a:rPr>
              <a:t>Research Goal (Objective)</a:t>
            </a:r>
          </a:p>
          <a:p>
            <a:endParaRPr lang="en-US" sz="3200" b="1" dirty="0"/>
          </a:p>
          <a:p>
            <a:pPr>
              <a:buFont typeface="Arial" panose="020B0604020202020204" pitchFamily="34" charset="0"/>
              <a:buChar char="•"/>
            </a:pPr>
            <a:r>
              <a:rPr lang="en-US" sz="2800" b="1" dirty="0"/>
              <a:t>Goal 1</a:t>
            </a:r>
            <a:r>
              <a:rPr lang="en-US" sz="2800" dirty="0"/>
              <a:t>: Compare the performance of SVM, and Random Forest in medicine recommendation tasks.</a:t>
            </a:r>
          </a:p>
          <a:p>
            <a:pPr>
              <a:buFont typeface="Arial" panose="020B0604020202020204" pitchFamily="34" charset="0"/>
              <a:buChar char="•"/>
            </a:pPr>
            <a:endParaRPr lang="en-US" sz="2800" dirty="0"/>
          </a:p>
          <a:p>
            <a:pPr>
              <a:buFont typeface="Arial" panose="020B0604020202020204" pitchFamily="34" charset="0"/>
              <a:buChar char="•"/>
            </a:pPr>
            <a:r>
              <a:rPr lang="en-US" sz="2800" b="1" dirty="0"/>
              <a:t>Goal 2</a:t>
            </a:r>
            <a:r>
              <a:rPr lang="en-US" sz="2800" dirty="0"/>
              <a:t>: Address limitations like computational complexity and overfitting in existing models.</a:t>
            </a:r>
          </a:p>
          <a:p>
            <a:pPr>
              <a:buFont typeface="Arial" panose="020B0604020202020204" pitchFamily="34" charset="0"/>
              <a:buChar char="•"/>
            </a:pPr>
            <a:endParaRPr lang="en-US" sz="2800" dirty="0"/>
          </a:p>
          <a:p>
            <a:pPr>
              <a:buFont typeface="Arial" panose="020B0604020202020204" pitchFamily="34" charset="0"/>
              <a:buChar char="•"/>
            </a:pPr>
            <a:r>
              <a:rPr lang="en-US" sz="2800" b="1" dirty="0"/>
              <a:t>Goal 3</a:t>
            </a:r>
            <a:r>
              <a:rPr lang="en-US" sz="2800" dirty="0"/>
              <a:t>: Develop an optimized, scalable system for use in clinical environments.</a:t>
            </a:r>
          </a:p>
        </p:txBody>
      </p:sp>
    </p:spTree>
    <p:extLst>
      <p:ext uri="{BB962C8B-B14F-4D97-AF65-F5344CB8AC3E}">
        <p14:creationId xmlns:p14="http://schemas.microsoft.com/office/powerpoint/2010/main" val="937716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76D864-028A-F39F-3B1A-4160E8B2D30B}"/>
              </a:ext>
            </a:extLst>
          </p:cNvPr>
          <p:cNvSpPr txBox="1"/>
          <p:nvPr/>
        </p:nvSpPr>
        <p:spPr>
          <a:xfrm>
            <a:off x="239152" y="197346"/>
            <a:ext cx="11690252" cy="6370975"/>
          </a:xfrm>
          <a:prstGeom prst="rect">
            <a:avLst/>
          </a:prstGeom>
          <a:noFill/>
        </p:spPr>
        <p:txBody>
          <a:bodyPr wrap="square">
            <a:spAutoFit/>
          </a:bodyPr>
          <a:lstStyle/>
          <a:p>
            <a:pPr algn="ctr"/>
            <a:r>
              <a:rPr lang="en-IN" sz="2400" b="1" dirty="0">
                <a:solidFill>
                  <a:schemeClr val="accent4">
                    <a:lumMod val="75000"/>
                  </a:schemeClr>
                </a:solidFill>
              </a:rPr>
              <a:t>Methodology</a:t>
            </a:r>
          </a:p>
          <a:p>
            <a:pPr algn="ctr"/>
            <a:endParaRPr lang="en-IN" sz="2400" b="1" dirty="0">
              <a:solidFill>
                <a:schemeClr val="accent4">
                  <a:lumMod val="75000"/>
                </a:schemeClr>
              </a:solidFill>
            </a:endParaRPr>
          </a:p>
          <a:p>
            <a:pPr>
              <a:buFont typeface="Arial" panose="020B0604020202020204" pitchFamily="34" charset="0"/>
              <a:buChar char="•"/>
            </a:pPr>
            <a:r>
              <a:rPr lang="en-IN" sz="2400" b="1" dirty="0"/>
              <a:t>Data Collection</a:t>
            </a:r>
            <a:r>
              <a:rPr lang="en-IN" sz="2400" dirty="0"/>
              <a:t>: Use datasets Medicine Recommendation System Dataset. Kaggle. Retrieved from </a:t>
            </a:r>
            <a:r>
              <a:rPr lang="en-IN" sz="2400" dirty="0">
                <a:hlinkClick r:id="rId2"/>
              </a:rPr>
              <a:t>https://www.kaggle.com/datasets/noorsaeed/medicine-recommendation-system-dataset</a:t>
            </a:r>
            <a:r>
              <a:rPr lang="en-IN" sz="2400" dirty="0"/>
              <a:t> with patient demographics, medical history, and drug information.</a:t>
            </a:r>
          </a:p>
          <a:p>
            <a:pPr>
              <a:buFont typeface="Arial" panose="020B0604020202020204" pitchFamily="34" charset="0"/>
              <a:buChar char="•"/>
            </a:pPr>
            <a:endParaRPr lang="en-IN" sz="2400" dirty="0"/>
          </a:p>
          <a:p>
            <a:pPr>
              <a:buFont typeface="Arial" panose="020B0604020202020204" pitchFamily="34" charset="0"/>
              <a:buChar char="•"/>
            </a:pPr>
            <a:r>
              <a:rPr lang="en-IN" sz="2400" b="1" dirty="0"/>
              <a:t>Preprocessing</a:t>
            </a:r>
            <a:r>
              <a:rPr lang="en-IN" sz="2400" dirty="0"/>
              <a:t>:</a:t>
            </a:r>
          </a:p>
          <a:p>
            <a:pPr marL="742950" lvl="1" indent="-285750">
              <a:buFont typeface="Arial" panose="020B0604020202020204" pitchFamily="34" charset="0"/>
              <a:buChar char="•"/>
            </a:pPr>
            <a:r>
              <a:rPr lang="en-IN" sz="2400" dirty="0"/>
              <a:t>Data normalization and augmentation.</a:t>
            </a:r>
          </a:p>
          <a:p>
            <a:pPr marL="742950" lvl="1" indent="-285750">
              <a:buFont typeface="Arial" panose="020B0604020202020204" pitchFamily="34" charset="0"/>
              <a:buChar char="•"/>
            </a:pPr>
            <a:r>
              <a:rPr lang="en-IN" sz="2400" dirty="0"/>
              <a:t>Feature extraction for SVM, automated learning and random sampling for Random Forest.</a:t>
            </a:r>
          </a:p>
          <a:p>
            <a:pPr marL="742950" lvl="1" indent="-285750">
              <a:buFont typeface="Arial" panose="020B0604020202020204" pitchFamily="34" charset="0"/>
              <a:buChar char="•"/>
            </a:pPr>
            <a:endParaRPr lang="en-IN" sz="2400" dirty="0"/>
          </a:p>
          <a:p>
            <a:pPr>
              <a:buFont typeface="Arial" panose="020B0604020202020204" pitchFamily="34" charset="0"/>
              <a:buChar char="•"/>
            </a:pPr>
            <a:r>
              <a:rPr lang="en-IN" sz="2400" b="1" dirty="0"/>
              <a:t>Model Development</a:t>
            </a:r>
            <a:r>
              <a:rPr lang="en-IN" sz="2400" dirty="0"/>
              <a:t>: Train SVM and RF models, perform hyperparameter tuning, and cross-validation.</a:t>
            </a:r>
          </a:p>
          <a:p>
            <a:pPr>
              <a:buFont typeface="Arial" panose="020B0604020202020204" pitchFamily="34" charset="0"/>
              <a:buChar char="•"/>
            </a:pPr>
            <a:endParaRPr lang="en-IN" sz="2400" dirty="0"/>
          </a:p>
          <a:p>
            <a:pPr>
              <a:buFont typeface="Arial" panose="020B0604020202020204" pitchFamily="34" charset="0"/>
              <a:buChar char="•"/>
            </a:pPr>
            <a:r>
              <a:rPr lang="en-IN" sz="2400" b="1" dirty="0"/>
              <a:t>Evaluation Metrics</a:t>
            </a:r>
            <a:r>
              <a:rPr lang="en-IN" sz="2400" dirty="0"/>
              <a:t>: Accuracy, precision, recall, F1-score, and computational efficiency.</a:t>
            </a:r>
          </a:p>
        </p:txBody>
      </p:sp>
    </p:spTree>
    <p:extLst>
      <p:ext uri="{BB962C8B-B14F-4D97-AF65-F5344CB8AC3E}">
        <p14:creationId xmlns:p14="http://schemas.microsoft.com/office/powerpoint/2010/main" val="2807396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B0474-9471-CA5C-D3F3-E54A5640ABD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736824C-834A-D064-522F-5846871E628D}"/>
              </a:ext>
            </a:extLst>
          </p:cNvPr>
          <p:cNvSpPr txBox="1"/>
          <p:nvPr/>
        </p:nvSpPr>
        <p:spPr>
          <a:xfrm>
            <a:off x="439271" y="627531"/>
            <a:ext cx="10927976" cy="1554272"/>
          </a:xfrm>
          <a:prstGeom prst="rect">
            <a:avLst/>
          </a:prstGeom>
          <a:noFill/>
        </p:spPr>
        <p:txBody>
          <a:bodyPr wrap="square">
            <a:spAutoFit/>
          </a:bodyPr>
          <a:lstStyle/>
          <a:p>
            <a:pPr algn="ctr"/>
            <a:r>
              <a:rPr lang="en-US" sz="3900" b="1" dirty="0">
                <a:solidFill>
                  <a:schemeClr val="accent4">
                    <a:lumMod val="75000"/>
                  </a:schemeClr>
                </a:solidFill>
              </a:rPr>
              <a:t>Change in Approach</a:t>
            </a:r>
          </a:p>
          <a:p>
            <a:pPr algn="ctr"/>
            <a:endParaRPr lang="en-US" sz="2800" b="1" dirty="0">
              <a:solidFill>
                <a:schemeClr val="accent4">
                  <a:lumMod val="75000"/>
                </a:schemeClr>
              </a:solidFill>
            </a:endParaRPr>
          </a:p>
          <a:p>
            <a:endParaRPr lang="en-US" sz="2800" dirty="0"/>
          </a:p>
        </p:txBody>
      </p:sp>
      <p:sp>
        <p:nvSpPr>
          <p:cNvPr id="7" name="TextBox 6">
            <a:extLst>
              <a:ext uri="{FF2B5EF4-FFF2-40B4-BE49-F238E27FC236}">
                <a16:creationId xmlns:a16="http://schemas.microsoft.com/office/drawing/2014/main" id="{60E92C20-99B8-560E-89E9-3E2354FEA002}"/>
              </a:ext>
            </a:extLst>
          </p:cNvPr>
          <p:cNvSpPr txBox="1"/>
          <p:nvPr/>
        </p:nvSpPr>
        <p:spPr>
          <a:xfrm>
            <a:off x="582706" y="1649506"/>
            <a:ext cx="10219765" cy="2862322"/>
          </a:xfrm>
          <a:prstGeom prst="rect">
            <a:avLst/>
          </a:prstGeom>
          <a:noFill/>
        </p:spPr>
        <p:txBody>
          <a:bodyPr wrap="square">
            <a:spAutoFit/>
          </a:bodyPr>
          <a:lstStyle/>
          <a:p>
            <a:pPr>
              <a:buFont typeface="Arial" panose="020B0604020202020204" pitchFamily="34" charset="0"/>
              <a:buChar char="•"/>
            </a:pPr>
            <a:r>
              <a:rPr lang="en-US" b="1" dirty="0"/>
              <a:t>Previous Approach</a:t>
            </a:r>
            <a:r>
              <a:rPr lang="en-US" dirty="0"/>
              <a:t>: We initially used </a:t>
            </a:r>
            <a:r>
              <a:rPr lang="en-US" b="1" dirty="0"/>
              <a:t>SVM</a:t>
            </a:r>
            <a:r>
              <a:rPr lang="en-US" dirty="0"/>
              <a:t> and </a:t>
            </a:r>
            <a:r>
              <a:rPr lang="en-US" b="1" dirty="0"/>
              <a:t>Random Forest</a:t>
            </a:r>
            <a:r>
              <a:rPr lang="en-US" dirty="0"/>
              <a:t> for the medicine recommendation system.</a:t>
            </a:r>
          </a:p>
          <a:p>
            <a:pPr>
              <a:buFont typeface="Arial" panose="020B0604020202020204" pitchFamily="34" charset="0"/>
              <a:buChar char="•"/>
            </a:pPr>
            <a:r>
              <a:rPr lang="en-US" b="1" dirty="0"/>
              <a:t>New Approach</a:t>
            </a:r>
            <a:r>
              <a:rPr lang="en-US" dirty="0"/>
              <a:t>: We’ve now incorporated </a:t>
            </a:r>
            <a:r>
              <a:rPr lang="en-US" b="1" dirty="0"/>
              <a:t>SVC</a:t>
            </a:r>
            <a:r>
              <a:rPr lang="en-US" dirty="0"/>
              <a:t>, </a:t>
            </a:r>
            <a:r>
              <a:rPr lang="en-US" b="1" dirty="0"/>
              <a:t>Gradient Boosting</a:t>
            </a:r>
            <a:r>
              <a:rPr lang="en-US" dirty="0"/>
              <a:t>, and </a:t>
            </a:r>
            <a:r>
              <a:rPr lang="en-US" b="1" dirty="0"/>
              <a:t>Random Forest</a:t>
            </a:r>
            <a:r>
              <a:rPr lang="en-US" dirty="0"/>
              <a:t> for improved performance:</a:t>
            </a:r>
          </a:p>
          <a:p>
            <a:pPr marL="742950" lvl="1" indent="-285750">
              <a:buFont typeface="Arial" panose="020B0604020202020204" pitchFamily="34" charset="0"/>
              <a:buChar char="•"/>
            </a:pPr>
            <a:r>
              <a:rPr lang="en-US" b="1" dirty="0"/>
              <a:t>SVC</a:t>
            </a:r>
            <a:r>
              <a:rPr lang="en-US" dirty="0"/>
              <a:t> for non-linear decision boundaries.</a:t>
            </a:r>
          </a:p>
          <a:p>
            <a:pPr marL="742950" lvl="1" indent="-285750">
              <a:buFont typeface="Arial" panose="020B0604020202020204" pitchFamily="34" charset="0"/>
              <a:buChar char="•"/>
            </a:pPr>
            <a:r>
              <a:rPr lang="en-US" b="1" dirty="0"/>
              <a:t>Gradient Boosting</a:t>
            </a:r>
            <a:r>
              <a:rPr lang="en-US" dirty="0"/>
              <a:t> for higher predictive accuracy.</a:t>
            </a:r>
          </a:p>
          <a:p>
            <a:pPr marL="742950" lvl="1" indent="-285750">
              <a:buFont typeface="Arial" panose="020B0604020202020204" pitchFamily="34" charset="0"/>
              <a:buChar char="•"/>
            </a:pPr>
            <a:r>
              <a:rPr lang="en-US" b="1" dirty="0"/>
              <a:t>Random Forest</a:t>
            </a:r>
            <a:r>
              <a:rPr lang="en-US" dirty="0"/>
              <a:t> for robustness and reducing overfitting.</a:t>
            </a:r>
          </a:p>
          <a:p>
            <a:pPr>
              <a:buFont typeface="Arial" panose="020B0604020202020204" pitchFamily="34" charset="0"/>
              <a:buChar char="•"/>
            </a:pPr>
            <a:r>
              <a:rPr lang="en-US" b="1" dirty="0"/>
              <a:t>Expected Benefits</a:t>
            </a:r>
            <a:r>
              <a:rPr lang="en-US" dirty="0"/>
              <a:t>:</a:t>
            </a:r>
          </a:p>
          <a:p>
            <a:pPr marL="742950" lvl="1" indent="-285750">
              <a:buFont typeface="Arial" panose="020B0604020202020204" pitchFamily="34" charset="0"/>
              <a:buChar char="•"/>
            </a:pPr>
            <a:r>
              <a:rPr lang="en-US" dirty="0"/>
              <a:t>Enhanced model performance and accuracy.</a:t>
            </a:r>
          </a:p>
          <a:p>
            <a:pPr marL="742950" lvl="1" indent="-285750">
              <a:buFont typeface="Arial" panose="020B0604020202020204" pitchFamily="34" charset="0"/>
              <a:buChar char="•"/>
            </a:pPr>
            <a:r>
              <a:rPr lang="en-US" dirty="0"/>
              <a:t>More diverse models for better handling of different data scenarios.</a:t>
            </a:r>
          </a:p>
        </p:txBody>
      </p:sp>
    </p:spTree>
    <p:extLst>
      <p:ext uri="{BB962C8B-B14F-4D97-AF65-F5344CB8AC3E}">
        <p14:creationId xmlns:p14="http://schemas.microsoft.com/office/powerpoint/2010/main" val="2888888310"/>
      </p:ext>
    </p:extLst>
  </p:cSld>
  <p:clrMapOvr>
    <a:masterClrMapping/>
  </p:clrMapOvr>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6891</TotalTime>
  <Words>1006</Words>
  <Application>Microsoft Office PowerPoint</Application>
  <PresentationFormat>Widescreen</PresentationFormat>
  <Paragraphs>126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Dhiviya Rose</dc:creator>
  <cp:lastModifiedBy>Jayant Dev</cp:lastModifiedBy>
  <cp:revision>706</cp:revision>
  <dcterms:created xsi:type="dcterms:W3CDTF">2019-11-28T10:40:03Z</dcterms:created>
  <dcterms:modified xsi:type="dcterms:W3CDTF">2024-12-05T08:22:45Z</dcterms:modified>
</cp:coreProperties>
</file>