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85C77-139F-42D9-8699-5085C826F7C9}" v="1" dt="2024-06-24T07:09:43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nth Sanapathi" userId="934d3b5134f31f14" providerId="LiveId" clId="{0F885C77-139F-42D9-8699-5085C826F7C9}"/>
    <pc:docChg chg="custSel modSld">
      <pc:chgData name="Jayanth Sanapathi" userId="934d3b5134f31f14" providerId="LiveId" clId="{0F885C77-139F-42D9-8699-5085C826F7C9}" dt="2024-06-24T07:10:25.303" v="9" actId="14100"/>
      <pc:docMkLst>
        <pc:docMk/>
      </pc:docMkLst>
      <pc:sldChg chg="addSp delSp modSp mod">
        <pc:chgData name="Jayanth Sanapathi" userId="934d3b5134f31f14" providerId="LiveId" clId="{0F885C77-139F-42D9-8699-5085C826F7C9}" dt="2024-06-24T07:10:25.303" v="9" actId="14100"/>
        <pc:sldMkLst>
          <pc:docMk/>
          <pc:sldMk cId="2124952472" sldId="270"/>
        </pc:sldMkLst>
        <pc:picChg chg="del">
          <ac:chgData name="Jayanth Sanapathi" userId="934d3b5134f31f14" providerId="LiveId" clId="{0F885C77-139F-42D9-8699-5085C826F7C9}" dt="2024-06-24T07:09:33.595" v="0" actId="478"/>
          <ac:picMkLst>
            <pc:docMk/>
            <pc:sldMk cId="2124952472" sldId="270"/>
            <ac:picMk id="6" creationId="{1B10E8C2-12B1-836B-FC15-72745610CB84}"/>
          </ac:picMkLst>
        </pc:picChg>
        <pc:picChg chg="add mod">
          <ac:chgData name="Jayanth Sanapathi" userId="934d3b5134f31f14" providerId="LiveId" clId="{0F885C77-139F-42D9-8699-5085C826F7C9}" dt="2024-06-24T07:10:25.303" v="9" actId="14100"/>
          <ac:picMkLst>
            <pc:docMk/>
            <pc:sldMk cId="2124952472" sldId="270"/>
            <ac:picMk id="7" creationId="{1356CE0B-14A5-22D5-81A6-0F72A383FE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1D84-BD25-413A-B978-2067C780B457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2705-7FA9-456B-87F8-5DAC2D762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77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32705-7FA9-456B-87F8-5DAC2D762CF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95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IN" sz="3200" b="0" strike="noStrike" spc="-1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32705-7FA9-456B-87F8-5DAC2D762CF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07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anth-898/jayanth.g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747F-904D-E912-76EA-F72FD4154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4613" y="2074684"/>
            <a:ext cx="9448800" cy="885301"/>
          </a:xfrm>
        </p:spPr>
        <p:txBody>
          <a:bodyPr>
            <a:normAutofit/>
          </a:bodyPr>
          <a:lstStyle/>
          <a:p>
            <a:r>
              <a:rPr lang="en-US" sz="4400" b="1" dirty="0"/>
              <a:t>Sanapathi </a:t>
            </a:r>
            <a:r>
              <a:rPr lang="en-US" sz="4400" b="1" dirty="0" err="1"/>
              <a:t>jayanth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E279E-58D6-D3F6-56A8-9F65EF2CB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8502" y="3260063"/>
            <a:ext cx="3423685" cy="685800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00B050"/>
                </a:solidFill>
              </a:rPr>
              <a:t>APSSD FINAL PROJECT</a:t>
            </a:r>
            <a:endParaRPr lang="en-IN" sz="2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8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669F20-19B7-EF40-B6BC-545EFE720CB7}"/>
              </a:ext>
            </a:extLst>
          </p:cNvPr>
          <p:cNvSpPr txBox="1"/>
          <p:nvPr/>
        </p:nvSpPr>
        <p:spPr>
          <a:xfrm>
            <a:off x="1858040" y="1447431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3200" b="1" u="sng" strike="noStrike" spc="12" dirty="0">
                <a:solidFill>
                  <a:srgbClr val="000000"/>
                </a:solidFill>
                <a:latin typeface="Trebuchet MS"/>
              </a:rPr>
              <a:t>M</a:t>
            </a:r>
            <a:r>
              <a:rPr lang="en-US" sz="3200" b="1" u="sng" strike="noStrike" spc="-1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200" b="1" u="sng" strike="noStrike" spc="-15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200" b="1" u="sng" strike="noStrike" spc="-35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u="sng" strike="noStrike" spc="-32" dirty="0">
                <a:solidFill>
                  <a:srgbClr val="000000"/>
                </a:solidFill>
                <a:latin typeface="Trebuchet MS"/>
              </a:rPr>
              <a:t>LL</a:t>
            </a:r>
            <a:r>
              <a:rPr lang="en-US" sz="3200" b="1" u="sng" strike="noStrike" spc="-7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200" b="1" u="sng" strike="noStrike" spc="29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200" b="1" u="sng" strike="noStrike" spc="4" dirty="0">
                <a:solidFill>
                  <a:srgbClr val="000000"/>
                </a:solidFill>
                <a:latin typeface="Trebuchet MS"/>
              </a:rPr>
              <a:t>G</a:t>
            </a:r>
            <a:endParaRPr lang="en-IN" sz="3200" b="0" u="sng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AE7E6-2435-8420-3B52-307A6A88C34C}"/>
              </a:ext>
            </a:extLst>
          </p:cNvPr>
          <p:cNvSpPr txBox="1"/>
          <p:nvPr/>
        </p:nvSpPr>
        <p:spPr>
          <a:xfrm>
            <a:off x="1858040" y="2221123"/>
            <a:ext cx="60977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Architecture Overview: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Modular Design: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 keylogger code is structured into modular functions for better readability and maintenance.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Event Handling: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Utilizes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pynput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library to capture and handle keyboard events.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Data Logging: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Implements functions to log captured data into text and JSON files.</a:t>
            </a: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4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76EDB2-87CD-70F0-D9F8-97880812F5D1}"/>
              </a:ext>
            </a:extLst>
          </p:cNvPr>
          <p:cNvSpPr txBox="1"/>
          <p:nvPr/>
        </p:nvSpPr>
        <p:spPr>
          <a:xfrm>
            <a:off x="202019" y="1411392"/>
            <a:ext cx="1198998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u="sng" strike="noStrike" spc="-1" dirty="0">
                <a:solidFill>
                  <a:srgbClr val="000000"/>
                </a:solidFill>
                <a:latin typeface="Calibri"/>
              </a:rPr>
              <a:t>Components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Key Press Handling: Function: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</a:rPr>
              <a:t>on_press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(key)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Captures and logs the pressed keys.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Details: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Appends key press events to a list and updates the JSON log file.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Key Release Handling: Function: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</a:rPr>
              <a:t>on_release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(key)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Captures and logs the released keys.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Details: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Appends key release events to a list, updates the JSON log file, and accumulates keys for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textlog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Logging Functions: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Text Logging: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</a:rPr>
              <a:t>generate_text_log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(key)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Writes the recorded keys to key_log.txt.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JSON Logging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</a:rPr>
              <a:t>generate_json_file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</a:rPr>
              <a:t>keys_used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Dumps the list of key events to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key_log.json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024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39A95C-FAA2-2093-0D84-E291B54670C2}"/>
              </a:ext>
            </a:extLst>
          </p:cNvPr>
          <p:cNvSpPr txBox="1"/>
          <p:nvPr/>
        </p:nvSpPr>
        <p:spPr>
          <a:xfrm>
            <a:off x="890476" y="1424280"/>
            <a:ext cx="827478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1" u="sng" strike="noStrike" spc="-1" dirty="0">
                <a:solidFill>
                  <a:srgbClr val="000000"/>
                </a:solidFill>
                <a:latin typeface="Calibri"/>
              </a:rPr>
              <a:t>GUI Integration</a:t>
            </a:r>
            <a:r>
              <a:rPr lang="en-IN" sz="32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Tkinter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 Framework: 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Utilizes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tkinter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for creating a graphical user interface.</a:t>
            </a:r>
            <a:endParaRPr lang="en-IN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User Interaction:</a:t>
            </a:r>
            <a:endParaRPr lang="en-IN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	Start Button: Initiates the keylogger.</a:t>
            </a:r>
            <a:endParaRPr lang="en-IN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	Stop Button: Stops the keylogger.</a:t>
            </a:r>
            <a:endParaRPr lang="en-IN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Status Updates: 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Provides real-time feedback on the status </a:t>
            </a:r>
            <a:endParaRPr lang="en-IN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	of the keylogger (running/stopped).</a:t>
            </a: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25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C170E9-784A-392C-568B-4FAB50D414F7}"/>
              </a:ext>
            </a:extLst>
          </p:cNvPr>
          <p:cNvSpPr txBox="1"/>
          <p:nvPr/>
        </p:nvSpPr>
        <p:spPr>
          <a:xfrm>
            <a:off x="421760" y="1802601"/>
            <a:ext cx="1148670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u="sng" strike="noStrike" spc="-1" dirty="0">
                <a:solidFill>
                  <a:srgbClr val="000000"/>
                </a:solidFill>
                <a:latin typeface="Calibri"/>
              </a:rPr>
              <a:t>Flow Diagram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Initialization: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Set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up the main GUI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window.Initialize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global variables for key logging.</a:t>
            </a:r>
            <a:endParaRPr lang="en-IN" sz="24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Event Capture:</a:t>
            </a:r>
            <a:endParaRPr lang="en-IN" sz="2400" b="0" strike="noStrike" spc="-1" dirty="0">
              <a:latin typeface="Arial"/>
            </a:endParaRPr>
          </a:p>
          <a:p>
            <a:pPr marL="1200240" lvl="2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Start capturing key events when the "Start" button is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pressed.Log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key press and release events.</a:t>
            </a:r>
            <a:endParaRPr lang="en-IN" sz="24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Data Logging:</a:t>
            </a:r>
            <a:endParaRPr lang="en-IN" sz="2400" b="0" strike="noStrike" spc="-1" dirty="0">
              <a:latin typeface="Arial"/>
            </a:endParaRPr>
          </a:p>
          <a:p>
            <a:pPr marL="1200240" lvl="2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Continuously update text and JSON log files with captured key events.</a:t>
            </a:r>
            <a:endParaRPr lang="en-IN" sz="24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Stop Logging:</a:t>
            </a:r>
            <a:endParaRPr lang="en-IN" sz="2400" b="0" strike="noStrike" spc="-1" dirty="0">
              <a:latin typeface="Arial"/>
            </a:endParaRPr>
          </a:p>
          <a:p>
            <a:pPr marL="1200240" lvl="2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Stop capturing key events when the "Stop" button is pressed.</a:t>
            </a:r>
            <a:endParaRPr lang="en-IN" sz="2400" b="0" strike="noStrike" spc="-1" dirty="0">
              <a:latin typeface="Arial"/>
            </a:endParaRPr>
          </a:p>
          <a:p>
            <a:pPr marL="1200240" lvl="2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Update the GUI status to indicate the keylogger is stopped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224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909899-B5FC-D251-2DB1-F0E4D23F9693}"/>
              </a:ext>
            </a:extLst>
          </p:cNvPr>
          <p:cNvSpPr txBox="1"/>
          <p:nvPr/>
        </p:nvSpPr>
        <p:spPr>
          <a:xfrm>
            <a:off x="4898953" y="628724"/>
            <a:ext cx="22248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3200" b="1" u="sng" strike="noStrike" spc="-1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200" b="1" u="sng" strike="noStrike" spc="-4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u="sng" strike="noStrike" spc="12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200" b="1" u="sng" strike="noStrike" spc="-32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200" b="1" u="sng" strike="noStrike" spc="-406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en-US" sz="3200" b="1" u="sng" strike="noStrike" spc="-1" dirty="0">
                <a:solidFill>
                  <a:srgbClr val="000000"/>
                </a:solidFill>
                <a:latin typeface="Trebuchet MS"/>
              </a:rPr>
              <a:t>TS</a:t>
            </a:r>
            <a:endParaRPr lang="en-US" sz="3200" b="0" u="sng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8276306A-8C56-6452-2895-B731BF15FD4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69404" y="1738884"/>
            <a:ext cx="4488480" cy="2639520"/>
          </a:xfrm>
          <a:prstGeom prst="rect">
            <a:avLst/>
          </a:prstGeom>
          <a:ln>
            <a:noFill/>
          </a:ln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F4CA493F-9944-BE48-5D3C-647CA47D5CF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479216" y="1738884"/>
            <a:ext cx="4633560" cy="263952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6CE0B-14A5-22D5-81A6-0F72A383F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032" y="4784650"/>
            <a:ext cx="5277458" cy="19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2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1ADAA-B6F2-D6FC-EA79-B2156A696DA1}"/>
              </a:ext>
            </a:extLst>
          </p:cNvPr>
          <p:cNvSpPr txBox="1"/>
          <p:nvPr/>
        </p:nvSpPr>
        <p:spPr>
          <a:xfrm>
            <a:off x="773517" y="1659542"/>
            <a:ext cx="108372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Successfully implemented a keylogger that captures keystrokes and records them in 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  to both text and JSON files.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F08D5-D2CE-E285-202A-2771F47F991F}"/>
              </a:ext>
            </a:extLst>
          </p:cNvPr>
          <p:cNvSpPr txBox="1"/>
          <p:nvPr/>
        </p:nvSpPr>
        <p:spPr>
          <a:xfrm>
            <a:off x="773517" y="2616738"/>
            <a:ext cx="11103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Real-time keylogging with start and stop functionality controlled via simple GUI.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645CD-3308-EA2A-967B-BF82FF1AF395}"/>
              </a:ext>
            </a:extLst>
          </p:cNvPr>
          <p:cNvSpPr txBox="1"/>
          <p:nvPr/>
        </p:nvSpPr>
        <p:spPr>
          <a:xfrm>
            <a:off x="773517" y="3330801"/>
            <a:ext cx="112412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 GUI provided a user-friendly way to control the keylogger, making it accessible and easy to use.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 keylogger project demonstrated the capability to effectively capture and log keystrokes in real-time.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Emphasized the ethical use of keyloggers and the importance of implementing security measures to protect against malicious use.</a:t>
            </a: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03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82AE0-9F42-924C-8F1E-E2F689FEA7EF}"/>
              </a:ext>
            </a:extLst>
          </p:cNvPr>
          <p:cNvSpPr txBox="1"/>
          <p:nvPr/>
        </p:nvSpPr>
        <p:spPr>
          <a:xfrm>
            <a:off x="2106592" y="1447893"/>
            <a:ext cx="460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PROJECT LINK</a:t>
            </a:r>
            <a:endParaRPr lang="en-IN" sz="3200" b="1" u="sng" dirty="0"/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AC2B9AB4-F9C1-A559-ABCB-F557E2756D69}"/>
              </a:ext>
            </a:extLst>
          </p:cNvPr>
          <p:cNvSpPr txBox="1"/>
          <p:nvPr/>
        </p:nvSpPr>
        <p:spPr>
          <a:xfrm>
            <a:off x="2199191" y="2906292"/>
            <a:ext cx="6481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038D0"/>
                </a:solidFill>
              </a:rPr>
              <a:t>https://github.com/jayanth-898/jayanth.git</a:t>
            </a:r>
          </a:p>
        </p:txBody>
      </p:sp>
    </p:spTree>
    <p:extLst>
      <p:ext uri="{BB962C8B-B14F-4D97-AF65-F5344CB8AC3E}">
        <p14:creationId xmlns:p14="http://schemas.microsoft.com/office/powerpoint/2010/main" val="321445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216800-BEE1-8951-C74D-EC6EF2FD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707" y="786809"/>
            <a:ext cx="4648199" cy="812268"/>
          </a:xfrm>
        </p:spPr>
        <p:txBody>
          <a:bodyPr/>
          <a:lstStyle/>
          <a:p>
            <a:r>
              <a:rPr lang="en-US" b="1" u="sng" dirty="0"/>
              <a:t>PROJECT  TITLE</a:t>
            </a:r>
            <a:endParaRPr lang="en-IN" b="1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BC1444-D3E7-A6FA-AA7A-6221B9E4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1032" y="2291391"/>
            <a:ext cx="5517904" cy="955675"/>
          </a:xfrm>
        </p:spPr>
        <p:txBody>
          <a:bodyPr/>
          <a:lstStyle/>
          <a:p>
            <a:pPr marL="0" indent="0">
              <a:buNone/>
            </a:pPr>
            <a:r>
              <a:rPr lang="en-US" sz="3200" b="1" strike="noStrike" spc="4" dirty="0">
                <a:solidFill>
                  <a:srgbClr val="FF0000"/>
                </a:solidFill>
                <a:latin typeface="Trebuchet MS"/>
              </a:rPr>
              <a:t>KEY LOGGER AND SECURITY</a:t>
            </a:r>
            <a:endParaRPr lang="en-US" sz="3200" b="0" strike="noStrike" spc="-1" dirty="0">
              <a:solidFill>
                <a:srgbClr val="FF0000"/>
              </a:solidFill>
              <a:latin typeface="Calibr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30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E020F8-E41F-A29D-1CBF-0A942243DAFB}"/>
              </a:ext>
            </a:extLst>
          </p:cNvPr>
          <p:cNvSpPr txBox="1"/>
          <p:nvPr/>
        </p:nvSpPr>
        <p:spPr>
          <a:xfrm>
            <a:off x="1624123" y="1202882"/>
            <a:ext cx="29159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4000" b="1" u="sng" strike="noStrike" spc="24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4000" b="1" u="sng" strike="noStrike" spc="-7" dirty="0">
                <a:solidFill>
                  <a:srgbClr val="000000"/>
                </a:solidFill>
                <a:latin typeface="Trebuchet MS"/>
              </a:rPr>
              <a:t>G</a:t>
            </a:r>
            <a:r>
              <a:rPr lang="en-US" sz="4000" b="1" u="sng" strike="noStrike" spc="-35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000" b="1" u="sng" strike="noStrike" spc="12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4000" b="1" u="sng" strike="noStrike" spc="-1" dirty="0">
                <a:solidFill>
                  <a:srgbClr val="000000"/>
                </a:solidFill>
                <a:latin typeface="Trebuchet MS"/>
              </a:rPr>
              <a:t>DA</a:t>
            </a:r>
            <a:endParaRPr lang="en-US" sz="4000" b="0" u="sng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2F8F2-9376-4F9D-61EE-20DD71232120}"/>
              </a:ext>
            </a:extLst>
          </p:cNvPr>
          <p:cNvSpPr txBox="1"/>
          <p:nvPr/>
        </p:nvSpPr>
        <p:spPr>
          <a:xfrm>
            <a:off x="1491217" y="2264482"/>
            <a:ext cx="60977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Problem Statement</a:t>
            </a:r>
            <a:endParaRPr lang="en-IN" sz="28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Project Overview</a:t>
            </a:r>
            <a:endParaRPr lang="en-IN" sz="28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End Users</a:t>
            </a:r>
            <a:endParaRPr lang="en-IN" sz="28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Solution and Value Proposition</a:t>
            </a:r>
            <a:endParaRPr lang="en-IN" sz="28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The "Wow" Factor in Our Solution</a:t>
            </a:r>
            <a:endParaRPr lang="en-IN" sz="28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Modelling</a:t>
            </a:r>
            <a:endParaRPr lang="en-IN" sz="28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Results</a:t>
            </a:r>
            <a:endParaRPr lang="en-IN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02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46D300-F326-8A47-0C9D-50C28A686144}"/>
              </a:ext>
            </a:extLst>
          </p:cNvPr>
          <p:cNvSpPr txBox="1"/>
          <p:nvPr/>
        </p:nvSpPr>
        <p:spPr>
          <a:xfrm>
            <a:off x="1507164" y="1341106"/>
            <a:ext cx="40005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tabLst>
                <a:tab pos="2728080" algn="l"/>
              </a:tabLst>
            </a:pPr>
            <a:r>
              <a:rPr lang="en-US" sz="2800" b="1" u="sng" spc="-21" dirty="0">
                <a:solidFill>
                  <a:srgbClr val="000000"/>
                </a:solidFill>
                <a:latin typeface="Trebuchet MS"/>
              </a:rPr>
              <a:t>PROBLEM STATEMENT</a:t>
            </a:r>
            <a:endParaRPr lang="en-US" sz="2800" b="0" u="sng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418BF-FE0D-65B8-C5F7-C3962A82A4A9}"/>
              </a:ext>
            </a:extLst>
          </p:cNvPr>
          <p:cNvSpPr txBox="1"/>
          <p:nvPr/>
        </p:nvSpPr>
        <p:spPr>
          <a:xfrm>
            <a:off x="1507164" y="2136615"/>
            <a:ext cx="60977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Problem: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Keyloggers are a significant threat to cyber security,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leading to unauthorized access to sensitive information,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identity theft, and financial fraud.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Impact: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Affects individuals, businesses, and organizations by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compromising data privacy and security. </a:t>
            </a: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30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DBA566-4BA9-D994-C69C-056619ACA63C}"/>
              </a:ext>
            </a:extLst>
          </p:cNvPr>
          <p:cNvSpPr txBox="1"/>
          <p:nvPr/>
        </p:nvSpPr>
        <p:spPr>
          <a:xfrm>
            <a:off x="1347675" y="1287943"/>
            <a:ext cx="50850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tabLst>
                <a:tab pos="2642760" algn="l"/>
              </a:tabLst>
            </a:pPr>
            <a:r>
              <a:rPr lang="en-US" sz="3200" b="1" u="sng" strike="noStrike" spc="4" dirty="0">
                <a:solidFill>
                  <a:srgbClr val="000000"/>
                </a:solidFill>
                <a:latin typeface="Trebuchet MS"/>
              </a:rPr>
              <a:t>PROJECT </a:t>
            </a:r>
            <a:r>
              <a:rPr lang="en-US" sz="3200" b="1" u="sng" strike="noStrike" spc="-21" dirty="0">
                <a:solidFill>
                  <a:srgbClr val="000000"/>
                </a:solidFill>
                <a:latin typeface="Trebuchet MS"/>
              </a:rPr>
              <a:t>OVERVIEW</a:t>
            </a:r>
            <a:endParaRPr lang="en-US" sz="3200" b="0" u="sng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48A3D-259E-47F7-5989-B8E0B163A53A}"/>
              </a:ext>
            </a:extLst>
          </p:cNvPr>
          <p:cNvSpPr txBox="1"/>
          <p:nvPr/>
        </p:nvSpPr>
        <p:spPr>
          <a:xfrm>
            <a:off x="1347675" y="1964353"/>
            <a:ext cx="609777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Objective: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Develop a comprehensive understanding of keyloggers,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their types, how they work, and effective security measures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to prevent keylogging attacks.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Scope: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Includes an analysis of hardware and software keyloggers,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legal and ethical implications, security measures, and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best practices. </a:t>
            </a: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43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ADE5C9-A4C6-8490-B5FF-7AF3238E75BD}"/>
              </a:ext>
            </a:extLst>
          </p:cNvPr>
          <p:cNvSpPr txBox="1"/>
          <p:nvPr/>
        </p:nvSpPr>
        <p:spPr>
          <a:xfrm>
            <a:off x="1570960" y="1394270"/>
            <a:ext cx="4525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US" sz="2800" b="1" u="sng" strike="noStrike" spc="24" dirty="0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2800" b="1" u="sng" strike="noStrike" spc="-21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2800" b="1" u="sng" strike="noStrike" spc="18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2800" b="1" u="sng" strike="noStrike" spc="-23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u="sng" strike="noStrike" spc="-12" dirty="0">
                <a:solidFill>
                  <a:srgbClr val="000000"/>
                </a:solidFill>
                <a:latin typeface="Trebuchet MS"/>
              </a:rPr>
              <a:t>AR</a:t>
            </a:r>
            <a:r>
              <a:rPr lang="en-US" sz="2800" b="1" u="sng" strike="noStrike" spc="12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2800" b="1" u="sng" strike="noStrike" spc="-3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u="sng" strike="noStrike" spc="-12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2800" b="1" u="sng" strike="noStrike" spc="-15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2800" b="1" u="sng" strike="noStrike" spc="12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2800" b="1" u="sng" strike="noStrike" spc="-3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u="sng" strike="noStrike" spc="-2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2800" b="1" u="sng" strike="noStrike" spc="29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2800" b="1" u="sng" strike="noStrike" spc="12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2800" b="1" u="sng" strike="noStrike" spc="-4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u="sng" strike="noStrike" spc="-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2800" b="1" u="sng" strike="noStrike" spc="9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2800" b="1" u="sng" strike="noStrike" spc="-26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2800" b="1" u="sng" strike="noStrike" spc="-12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2800" b="1" u="sng" strike="noStrike" spc="4" dirty="0">
                <a:solidFill>
                  <a:srgbClr val="000000"/>
                </a:solidFill>
                <a:latin typeface="Trebuchet MS"/>
              </a:rPr>
              <a:t>S?</a:t>
            </a:r>
            <a:endParaRPr lang="en-US" sz="2800" b="0" u="sng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31616-DCF1-E21E-6603-A5956CA90A5E}"/>
              </a:ext>
            </a:extLst>
          </p:cNvPr>
          <p:cNvSpPr txBox="1"/>
          <p:nvPr/>
        </p:nvSpPr>
        <p:spPr>
          <a:xfrm>
            <a:off x="1570960" y="2125154"/>
            <a:ext cx="60977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Individuals: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Concerned about personal data security and privacy.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Businesses: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Need to protect corporate data and ensure compliance with security standards.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Organizations: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Require robust security measures to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safeguard sensitive information.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Security Professionals: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Aim to understand and mitigate keylogging threats. </a:t>
            </a: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193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986640-5812-B5F8-9183-9C2E7451EA3D}"/>
              </a:ext>
            </a:extLst>
          </p:cNvPr>
          <p:cNvSpPr txBox="1"/>
          <p:nvPr/>
        </p:nvSpPr>
        <p:spPr>
          <a:xfrm>
            <a:off x="1467294" y="1330473"/>
            <a:ext cx="104305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US" sz="3200" b="1" u="sng" strike="noStrike" spc="9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200" b="1" u="sng" strike="noStrike" spc="24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200" b="1" u="sng" strike="noStrike" spc="-1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200" b="1" u="sng" strike="noStrike" spc="4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u="sng" strike="noStrike" spc="24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200" b="1" u="sng" strike="noStrike" spc="9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200" b="1" u="sng" strike="noStrike" spc="24" dirty="0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200" b="1" u="sng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200" b="1" u="sng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200" b="1" u="sng" strike="noStrike" spc="9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200" b="1" u="sng" strike="noStrike" spc="-1" dirty="0">
                <a:solidFill>
                  <a:srgbClr val="000000"/>
                </a:solidFill>
                <a:latin typeface="Trebuchet MS"/>
              </a:rPr>
              <a:t>N </a:t>
            </a:r>
            <a:r>
              <a:rPr lang="en-US" sz="3200" b="1" u="sng" strike="noStrike" spc="-3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200" b="1" u="sng" strike="noStrike" spc="-7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200" b="1" u="sng" strike="noStrike" spc="-1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200" b="1" u="sng" strike="noStrike" spc="32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u="sng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200" b="1" u="sng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200" b="1" u="sng" strike="noStrike" spc="-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200" b="1" u="sng" strike="noStrike" spc="58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u="sng" strike="noStrike" spc="-296" dirty="0">
                <a:solidFill>
                  <a:srgbClr val="000000"/>
                </a:solidFill>
                <a:latin typeface="Trebuchet MS"/>
              </a:rPr>
              <a:t>V</a:t>
            </a:r>
            <a:r>
              <a:rPr lang="en-US" sz="3200" b="1" u="sng" strike="noStrike" spc="-3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200" b="1" u="sng" strike="noStrike" spc="24" dirty="0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200" b="1" u="sng" strike="noStrike" spc="-1" dirty="0">
                <a:solidFill>
                  <a:srgbClr val="000000"/>
                </a:solidFill>
                <a:latin typeface="Trebuchet MS"/>
              </a:rPr>
              <a:t>E </a:t>
            </a:r>
            <a:r>
              <a:rPr lang="en-US" sz="3200" b="1" u="sng" strike="noStrike" spc="-15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200" b="1" u="sng" strike="noStrike" spc="-32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200" b="1" u="sng" strike="noStrike" spc="9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200" b="1" u="sng" strike="noStrike" spc="-15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200" b="1" u="sng" strike="noStrike" spc="9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200" b="1" u="sng" strike="noStrike" spc="24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200" b="1" u="sng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200" b="1" u="sng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200" b="1" u="sng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200" b="1" u="sng" strike="noStrike" spc="9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200" b="1" u="sng" strike="noStrike" spc="-1" dirty="0">
                <a:solidFill>
                  <a:srgbClr val="000000"/>
                </a:solidFill>
                <a:latin typeface="Trebuchet MS"/>
              </a:rPr>
              <a:t>N</a:t>
            </a:r>
            <a:endParaRPr lang="en-US" sz="3200" b="0" u="sng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D57C3-A08B-B70D-EAF4-6F331923B1D1}"/>
              </a:ext>
            </a:extLst>
          </p:cNvPr>
          <p:cNvSpPr txBox="1"/>
          <p:nvPr/>
        </p:nvSpPr>
        <p:spPr>
          <a:xfrm>
            <a:off x="1467294" y="2253021"/>
            <a:ext cx="60977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To avoid keyloggers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Use anti virus program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Use password manager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Use multi factor authentication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Use a firewall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Avoid suspicious links and downloads 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Change password periodically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Update your system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Use Virtual Keyboard to type passwords 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and sensitive information </a:t>
            </a: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32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210CFE-650A-FFC6-C5D3-00CA3E3D4532}"/>
              </a:ext>
            </a:extLst>
          </p:cNvPr>
          <p:cNvSpPr txBox="1"/>
          <p:nvPr/>
        </p:nvSpPr>
        <p:spPr>
          <a:xfrm>
            <a:off x="1329071" y="1469080"/>
            <a:ext cx="91971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Solution: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Implement a multi-layered security strategy that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ncludes anti-keylogging software, regular system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cans,Software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updates,and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user education.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Value Proposition:</a:t>
            </a:r>
            <a:endParaRPr lang="en-IN" sz="24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Enhanced Security: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Reduces the risk of data </a:t>
            </a:r>
            <a:endParaRPr lang="en-IN" sz="24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breaches and identity theft.</a:t>
            </a:r>
            <a:endParaRPr lang="en-IN" sz="24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User Awareness: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Educates users about keylogging </a:t>
            </a:r>
            <a:endParaRPr lang="en-IN" sz="24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threats and protection methods.</a:t>
            </a:r>
            <a:endParaRPr lang="en-IN" sz="24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Compliance: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Helps businesses and organizations </a:t>
            </a:r>
            <a:endParaRPr lang="en-IN" sz="24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comply with data protection regulations.</a:t>
            </a: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41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6D415C-93AD-0CDE-59B2-34CBA06F5F49}"/>
              </a:ext>
            </a:extLst>
          </p:cNvPr>
          <p:cNvSpPr txBox="1"/>
          <p:nvPr/>
        </p:nvSpPr>
        <p:spPr>
          <a:xfrm>
            <a:off x="1496533" y="1341107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US" sz="3200" b="1" u="sng" strike="noStrike" spc="12" dirty="0">
                <a:solidFill>
                  <a:srgbClr val="000000"/>
                </a:solidFill>
                <a:latin typeface="Trebuchet MS"/>
              </a:rPr>
              <a:t>THE</a:t>
            </a:r>
            <a:r>
              <a:rPr lang="en-US" sz="3200" b="1" u="sng" strike="noStrike" spc="18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u="sng" strike="noStrike" spc="9" dirty="0">
                <a:solidFill>
                  <a:srgbClr val="000000"/>
                </a:solidFill>
                <a:latin typeface="Trebuchet MS"/>
              </a:rPr>
              <a:t>WOW</a:t>
            </a:r>
            <a:r>
              <a:rPr lang="en-US" sz="3200" b="1" u="sng" strike="noStrike" spc="83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u="sng" strike="noStrike" spc="9" dirty="0">
                <a:solidFill>
                  <a:srgbClr val="000000"/>
                </a:solidFill>
                <a:latin typeface="Trebuchet MS"/>
              </a:rPr>
              <a:t>IN</a:t>
            </a:r>
            <a:r>
              <a:rPr lang="en-US" sz="3200" b="1" u="sng" strike="noStrike" spc="-7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u="sng" strike="noStrike" spc="12" dirty="0">
                <a:solidFill>
                  <a:srgbClr val="000000"/>
                </a:solidFill>
                <a:latin typeface="Trebuchet MS"/>
              </a:rPr>
              <a:t>YOUR</a:t>
            </a:r>
            <a:r>
              <a:rPr lang="en-US" sz="3200" b="1" u="sng" strike="noStrike" spc="-12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u="sng" strike="noStrike" spc="18" dirty="0">
                <a:solidFill>
                  <a:srgbClr val="000000"/>
                </a:solidFill>
                <a:latin typeface="Trebuchet MS"/>
              </a:rPr>
              <a:t>SOLUTION</a:t>
            </a:r>
            <a:endParaRPr lang="en-US" sz="3200" b="0" u="sng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1547B-6026-30E8-B697-4CF918A9C37C}"/>
              </a:ext>
            </a:extLst>
          </p:cNvPr>
          <p:cNvSpPr txBox="1"/>
          <p:nvPr/>
        </p:nvSpPr>
        <p:spPr>
          <a:xfrm>
            <a:off x="1496533" y="2292549"/>
            <a:ext cx="93274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Innovative Approach: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Combining technical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measures with user education for comprehensive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protection.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Demonstration: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Real-time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demonstration of a simple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keylogger to illustrate the threat and the effectiveness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of security measures.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Impact: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Significant reduction in the likelihood of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keylogging attacks through proactive measures. </a:t>
            </a: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8881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</TotalTime>
  <Words>767</Words>
  <Application>Microsoft Office PowerPoint</Application>
  <PresentationFormat>Widescreen</PresentationFormat>
  <Paragraphs>124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Symbol</vt:lpstr>
      <vt:lpstr>Trebuchet MS</vt:lpstr>
      <vt:lpstr>Wingdings</vt:lpstr>
      <vt:lpstr>Vapor Trail</vt:lpstr>
      <vt:lpstr>Sanapathi jayanth</vt:lpstr>
      <vt:lpstr>PROJECT 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Sanapathi jayanth</dc:title>
  <dc:creator>Jayanth Sanapathi</dc:creator>
  <cp:lastModifiedBy>Jayanth Sanapathi</cp:lastModifiedBy>
  <cp:revision>2</cp:revision>
  <dcterms:created xsi:type="dcterms:W3CDTF">2024-06-21T05:29:24Z</dcterms:created>
  <dcterms:modified xsi:type="dcterms:W3CDTF">2024-06-24T07:10:28Z</dcterms:modified>
</cp:coreProperties>
</file>