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90" r:id="rId3"/>
    <p:sldId id="291" r:id="rId4"/>
    <p:sldId id="288" r:id="rId5"/>
    <p:sldId id="281" r:id="rId6"/>
    <p:sldId id="280" r:id="rId7"/>
    <p:sldId id="273" r:id="rId8"/>
    <p:sldId id="275" r:id="rId9"/>
    <p:sldId id="276" r:id="rId10"/>
    <p:sldId id="277" r:id="rId11"/>
    <p:sldId id="279" r:id="rId12"/>
    <p:sldId id="286" r:id="rId13"/>
    <p:sldId id="287" r:id="rId14"/>
    <p:sldId id="29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719"/>
  </p:normalViewPr>
  <p:slideViewPr>
    <p:cSldViewPr snapToGrid="0">
      <p:cViewPr varScale="1">
        <p:scale>
          <a:sx n="78" d="100"/>
          <a:sy n="78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0D0AF-7950-6B4C-AED4-0D1ED3751FA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1E2B0-8DFF-7048-900D-2C67138BD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7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1E2B0-8DFF-7048-900D-2C67138BD3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6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1E2B0-8DFF-7048-900D-2C67138BD3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1E2B0-8DFF-7048-900D-2C67138BD3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1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1E2B0-8DFF-7048-900D-2C67138BD3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5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1E2B0-8DFF-7048-900D-2C67138BD3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0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1E2B0-8DFF-7048-900D-2C67138BD3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4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1E2B0-8DFF-7048-900D-2C67138BD3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4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1E2B0-8DFF-7048-900D-2C67138BD3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BE73BA-E19C-5B4A-A3F0-BAAB588442D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66A043-7FC8-2F45-8602-346467EBCE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10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73BA-E19C-5B4A-A3F0-BAAB588442D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A043-7FC8-2F45-8602-346467EB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73BA-E19C-5B4A-A3F0-BAAB588442D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A043-7FC8-2F45-8602-346467EB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0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73BA-E19C-5B4A-A3F0-BAAB588442D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A043-7FC8-2F45-8602-346467EB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6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BE73BA-E19C-5B4A-A3F0-BAAB588442D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66A043-7FC8-2F45-8602-346467EBCE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55311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73BA-E19C-5B4A-A3F0-BAAB588442D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A043-7FC8-2F45-8602-346467EB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4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73BA-E19C-5B4A-A3F0-BAAB588442D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A043-7FC8-2F45-8602-346467EB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73BA-E19C-5B4A-A3F0-BAAB588442D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A043-7FC8-2F45-8602-346467EB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1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73BA-E19C-5B4A-A3F0-BAAB588442D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A043-7FC8-2F45-8602-346467EBC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1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BE73BA-E19C-5B4A-A3F0-BAAB588442D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66A043-7FC8-2F45-8602-346467EBCE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192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BE73BA-E19C-5B4A-A3F0-BAAB588442D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66A043-7FC8-2F45-8602-346467EBCE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91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EBE73BA-E19C-5B4A-A3F0-BAAB588442D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D66A043-7FC8-2F45-8602-346467EBCE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27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wo people playing baseball&#10;&#10;Description automatically generated with low confidence">
            <a:extLst>
              <a:ext uri="{FF2B5EF4-FFF2-40B4-BE49-F238E27FC236}">
                <a16:creationId xmlns:a16="http://schemas.microsoft.com/office/drawing/2014/main" id="{68DD39F9-6E35-3782-7DCA-124A98C63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0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C504D1-7A01-8DB6-65A8-B6DE7E8D8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395" y="513937"/>
            <a:ext cx="10708254" cy="13119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4</a:t>
            </a:r>
            <a:b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Cricket League Data Management System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98C7F-78F9-FBFA-6238-3852B65BA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192" y="3221722"/>
            <a:ext cx="9601200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Meghana Surapaneni (002929424)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Vamsi Krishna Poluru (002924538)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Jayanth Vakkalagadda (002950342)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Roja Pinnamraju (002925814)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Naga Priya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Kumbham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(002921442)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62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6EA85A4-38E9-4E5F-98C1-DC84DE0A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0852F2F7-25A7-4AB6-946A-0E98BBEB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83404-D544-FF6C-234E-1F042C5635E9}"/>
              </a:ext>
            </a:extLst>
          </p:cNvPr>
          <p:cNvSpPr txBox="1"/>
          <p:nvPr/>
        </p:nvSpPr>
        <p:spPr>
          <a:xfrm>
            <a:off x="1372616" y="1281915"/>
            <a:ext cx="9601200" cy="806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F0D378-86A2-F53D-1E9D-81784C13E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310" y="3183373"/>
            <a:ext cx="5086006" cy="1723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EF3DC2-4172-8B38-381B-E561BBC90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006" y="1785472"/>
            <a:ext cx="3754190" cy="4761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5CF64D-41A6-79BC-AA82-7E49F5405029}"/>
              </a:ext>
            </a:extLst>
          </p:cNvPr>
          <p:cNvSpPr txBox="1"/>
          <p:nvPr/>
        </p:nvSpPr>
        <p:spPr>
          <a:xfrm>
            <a:off x="1737581" y="1573875"/>
            <a:ext cx="4281205" cy="115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Table-Level </a:t>
            </a:r>
          </a:p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Check Constraints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09A47-4179-90B3-3804-66A436E5EC48}"/>
              </a:ext>
            </a:extLst>
          </p:cNvPr>
          <p:cNvSpPr txBox="1"/>
          <p:nvPr/>
        </p:nvSpPr>
        <p:spPr>
          <a:xfrm>
            <a:off x="1888930" y="5826954"/>
            <a:ext cx="3083055" cy="421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Wicketkeeper Table </a:t>
            </a:r>
            <a:endParaRPr 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3338E34-6733-93DC-7A56-37ADD7F71C02}"/>
              </a:ext>
            </a:extLst>
          </p:cNvPr>
          <p:cNvSpPr/>
          <p:nvPr/>
        </p:nvSpPr>
        <p:spPr>
          <a:xfrm rot="16200000">
            <a:off x="2878272" y="5300255"/>
            <a:ext cx="599767" cy="31882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2E094-3429-9043-8E88-41AAFC7A11BC}"/>
              </a:ext>
            </a:extLst>
          </p:cNvPr>
          <p:cNvSpPr txBox="1"/>
          <p:nvPr/>
        </p:nvSpPr>
        <p:spPr>
          <a:xfrm>
            <a:off x="7516539" y="809570"/>
            <a:ext cx="3754189" cy="421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TournamentAwards</a:t>
            </a: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Table </a:t>
            </a:r>
            <a:endParaRPr 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D7DADAB-9B10-C34D-B071-4C648A4CC26C}"/>
              </a:ext>
            </a:extLst>
          </p:cNvPr>
          <p:cNvSpPr/>
          <p:nvPr/>
        </p:nvSpPr>
        <p:spPr>
          <a:xfrm rot="5400000">
            <a:off x="9091308" y="1298786"/>
            <a:ext cx="421013" cy="31882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61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6EA85A4-38E9-4E5F-98C1-DC84DE0A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0852F2F7-25A7-4AB6-946A-0E98BBEB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F3E35-EFFA-FC6A-28AD-8F6993771F1E}"/>
              </a:ext>
            </a:extLst>
          </p:cNvPr>
          <p:cNvSpPr txBox="1"/>
          <p:nvPr/>
        </p:nvSpPr>
        <p:spPr>
          <a:xfrm>
            <a:off x="3153346" y="1746929"/>
            <a:ext cx="3596052" cy="564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cap="all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ED55D-58AD-E66E-229E-D735C1BE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920" y="2639347"/>
            <a:ext cx="4757268" cy="243156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13559-674B-E113-BD20-BC2F1C3BC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465" y="5297008"/>
            <a:ext cx="3590809" cy="925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D3F0DE-C3A1-9D49-D23A-08583DC78571}"/>
              </a:ext>
            </a:extLst>
          </p:cNvPr>
          <p:cNvSpPr txBox="1"/>
          <p:nvPr/>
        </p:nvSpPr>
        <p:spPr>
          <a:xfrm>
            <a:off x="3712094" y="688634"/>
            <a:ext cx="2908094" cy="58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40F89-356F-BB6A-23A0-EAE15E41C18E}"/>
              </a:ext>
            </a:extLst>
          </p:cNvPr>
          <p:cNvSpPr txBox="1"/>
          <p:nvPr/>
        </p:nvSpPr>
        <p:spPr>
          <a:xfrm>
            <a:off x="3531735" y="1541181"/>
            <a:ext cx="1419638" cy="421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Report2</a:t>
            </a:r>
            <a:endParaRPr 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6273AD2-CC3E-408F-EA93-16F362E7D07D}"/>
              </a:ext>
            </a:extLst>
          </p:cNvPr>
          <p:cNvSpPr/>
          <p:nvPr/>
        </p:nvSpPr>
        <p:spPr>
          <a:xfrm rot="5400000">
            <a:off x="3931568" y="2029891"/>
            <a:ext cx="421013" cy="31882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A4C314-3A6B-1E7E-2ED6-0A3C700A5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90" y="1194099"/>
            <a:ext cx="4322785" cy="243156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1EE3A3-59F8-0E05-15D0-7771145B7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245" y="3855130"/>
            <a:ext cx="3872673" cy="15359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1BBC28-730A-17D1-756E-42663B4DECB5}"/>
              </a:ext>
            </a:extLst>
          </p:cNvPr>
          <p:cNvSpPr txBox="1"/>
          <p:nvPr/>
        </p:nvSpPr>
        <p:spPr>
          <a:xfrm>
            <a:off x="8637694" y="6109154"/>
            <a:ext cx="1419638" cy="421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Report1</a:t>
            </a:r>
            <a:endParaRPr 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0F910B8-B18E-0BD5-A92C-A6855D010F98}"/>
              </a:ext>
            </a:extLst>
          </p:cNvPr>
          <p:cNvSpPr/>
          <p:nvPr/>
        </p:nvSpPr>
        <p:spPr>
          <a:xfrm rot="16200000">
            <a:off x="8977592" y="5685668"/>
            <a:ext cx="421013" cy="31882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97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6EA85A4-38E9-4E5F-98C1-DC84DE0A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0852F2F7-25A7-4AB6-946A-0E98BBEB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F3E35-EFFA-FC6A-28AD-8F6993771F1E}"/>
              </a:ext>
            </a:extLst>
          </p:cNvPr>
          <p:cNvSpPr txBox="1"/>
          <p:nvPr/>
        </p:nvSpPr>
        <p:spPr>
          <a:xfrm>
            <a:off x="2983358" y="1845578"/>
            <a:ext cx="3596052" cy="564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cap="all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3F0DE-C3A1-9D49-D23A-08583DC78571}"/>
              </a:ext>
            </a:extLst>
          </p:cNvPr>
          <p:cNvSpPr txBox="1"/>
          <p:nvPr/>
        </p:nvSpPr>
        <p:spPr>
          <a:xfrm>
            <a:off x="4223370" y="687655"/>
            <a:ext cx="3032835" cy="58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Visualizations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50889E-435E-DECA-786D-FC8C9C78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95"/>
          <a:stretch/>
        </p:blipFill>
        <p:spPr>
          <a:xfrm>
            <a:off x="1554556" y="4674175"/>
            <a:ext cx="6194445" cy="16079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AB8950-F415-E291-D1D5-15E274FC1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413" y="1325035"/>
            <a:ext cx="3639858" cy="2692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455221-E31A-487F-71D3-00F6A78DA8C2}"/>
              </a:ext>
            </a:extLst>
          </p:cNvPr>
          <p:cNvSpPr txBox="1"/>
          <p:nvPr/>
        </p:nvSpPr>
        <p:spPr>
          <a:xfrm>
            <a:off x="2303962" y="2424330"/>
            <a:ext cx="3639858" cy="107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Percentage of different categories of players in the league</a:t>
            </a:r>
            <a:endParaRPr 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1CB9A7F-8508-7253-BA15-487D091D9FD5}"/>
              </a:ext>
            </a:extLst>
          </p:cNvPr>
          <p:cNvSpPr/>
          <p:nvPr/>
        </p:nvSpPr>
        <p:spPr>
          <a:xfrm>
            <a:off x="6096000" y="2549908"/>
            <a:ext cx="1161954" cy="31882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BFA80-BECC-DC52-79A7-2462208BA160}"/>
              </a:ext>
            </a:extLst>
          </p:cNvPr>
          <p:cNvSpPr txBox="1"/>
          <p:nvPr/>
        </p:nvSpPr>
        <p:spPr>
          <a:xfrm>
            <a:off x="9036704" y="4898357"/>
            <a:ext cx="3007812" cy="107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Average Player Worth for various Countries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9144320-09F0-0BEB-7BE9-2C2EFDF47B5E}"/>
              </a:ext>
            </a:extLst>
          </p:cNvPr>
          <p:cNvSpPr/>
          <p:nvPr/>
        </p:nvSpPr>
        <p:spPr>
          <a:xfrm rot="10800000">
            <a:off x="8095718" y="5256670"/>
            <a:ext cx="694277" cy="31882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93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6EA85A4-38E9-4E5F-98C1-DC84DE0A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0852F2F7-25A7-4AB6-946A-0E98BBEB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F3E35-EFFA-FC6A-28AD-8F6993771F1E}"/>
              </a:ext>
            </a:extLst>
          </p:cNvPr>
          <p:cNvSpPr txBox="1"/>
          <p:nvPr/>
        </p:nvSpPr>
        <p:spPr>
          <a:xfrm>
            <a:off x="2983358" y="1845578"/>
            <a:ext cx="3596052" cy="564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cap="all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3F0DE-C3A1-9D49-D23A-08583DC78571}"/>
              </a:ext>
            </a:extLst>
          </p:cNvPr>
          <p:cNvSpPr txBox="1"/>
          <p:nvPr/>
        </p:nvSpPr>
        <p:spPr>
          <a:xfrm>
            <a:off x="4223370" y="687655"/>
            <a:ext cx="3032835" cy="58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5E7B3-B9CF-F868-CC89-05B8D893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1" y="1389245"/>
            <a:ext cx="2679638" cy="3876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1614FD-77E6-9A57-5688-1E4D86C37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656" y="3376351"/>
            <a:ext cx="2606266" cy="26291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ADAF0-980F-9967-06E4-4ADBA1C33077}"/>
              </a:ext>
            </a:extLst>
          </p:cNvPr>
          <p:cNvSpPr txBox="1"/>
          <p:nvPr/>
        </p:nvSpPr>
        <p:spPr>
          <a:xfrm>
            <a:off x="7560808" y="6094140"/>
            <a:ext cx="3493763" cy="421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Batter Average groups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466E861-8B53-F028-0273-A803AEDD456E}"/>
              </a:ext>
            </a:extLst>
          </p:cNvPr>
          <p:cNvSpPr/>
          <p:nvPr/>
        </p:nvSpPr>
        <p:spPr>
          <a:xfrm rot="5400000">
            <a:off x="3519621" y="2813679"/>
            <a:ext cx="626131" cy="31882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845D9-EAC0-1FB8-6EEF-BEEA3D7748E8}"/>
              </a:ext>
            </a:extLst>
          </p:cNvPr>
          <p:cNvSpPr txBox="1"/>
          <p:nvPr/>
        </p:nvSpPr>
        <p:spPr>
          <a:xfrm>
            <a:off x="2371029" y="1750747"/>
            <a:ext cx="3200434" cy="749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Percentage of players in various Age groups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B2460A2-76F3-2E95-3D8B-F517E7F7AD22}"/>
              </a:ext>
            </a:extLst>
          </p:cNvPr>
          <p:cNvSpPr/>
          <p:nvPr/>
        </p:nvSpPr>
        <p:spPr>
          <a:xfrm rot="16200000">
            <a:off x="8920911" y="5596503"/>
            <a:ext cx="421014" cy="35254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08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6EA85A4-38E9-4E5F-98C1-DC84DE0A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0852F2F7-25A7-4AB6-946A-0E98BBEB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839FA-CB6B-C1A8-578F-EE048CD38B5C}"/>
              </a:ext>
            </a:extLst>
          </p:cNvPr>
          <p:cNvSpPr txBox="1"/>
          <p:nvPr/>
        </p:nvSpPr>
        <p:spPr>
          <a:xfrm>
            <a:off x="3901221" y="659449"/>
            <a:ext cx="4692173" cy="58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Addressed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8298C-5337-C8ED-EBF2-835C71B1D6A7}"/>
              </a:ext>
            </a:extLst>
          </p:cNvPr>
          <p:cNvSpPr txBox="1"/>
          <p:nvPr/>
        </p:nvSpPr>
        <p:spPr>
          <a:xfrm>
            <a:off x="1768371" y="1726320"/>
            <a:ext cx="9658604" cy="4327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384048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 maintenance and tracking of data on Players, Teams, Staff, Venue </a:t>
            </a:r>
          </a:p>
          <a:p>
            <a:pPr marL="285750" indent="-384048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data on ball-to-ball scores and other details like bowling speed, runs, extra-runs, and wickets </a:t>
            </a:r>
          </a:p>
          <a:p>
            <a:pPr marL="285750" indent="-384048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and track several statistics of players like centuries, half-centuries, five wicket hauls, maiden overs </a:t>
            </a:r>
          </a:p>
          <a:p>
            <a:pPr marL="285750" indent="-384048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 provide history of past and current edition match results, toss results, team scores, points table </a:t>
            </a:r>
          </a:p>
          <a:p>
            <a:pPr marL="285750" indent="-384048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statistics like team performances at home venue</a:t>
            </a:r>
          </a:p>
          <a:p>
            <a:pPr marL="285750" indent="-384048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enue Insights like level highest and lowest totals </a:t>
            </a:r>
          </a:p>
          <a:p>
            <a:pPr marL="285750" indent="-384048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details on various player level performances in batting and bowling powerplays </a:t>
            </a:r>
          </a:p>
          <a:p>
            <a:pPr marL="285750" indent="-384048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data on various awards distributed to players on match level and edition level </a:t>
            </a:r>
          </a:p>
        </p:txBody>
      </p:sp>
    </p:spTree>
    <p:extLst>
      <p:ext uri="{BB962C8B-B14F-4D97-AF65-F5344CB8AC3E}">
        <p14:creationId xmlns:p14="http://schemas.microsoft.com/office/powerpoint/2010/main" val="96998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BE5261D2-D3EC-BAE5-D8EC-3DED515DB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"/>
          <a:stretch/>
        </p:blipFill>
        <p:spPr>
          <a:xfrm>
            <a:off x="653068" y="618091"/>
            <a:ext cx="11226799" cy="5390025"/>
          </a:xfrm>
          <a:prstGeom prst="rect">
            <a:avLst/>
          </a:prstGeom>
          <a:pattFill prst="diagBrick">
            <a:fgClr>
              <a:schemeClr val="bg2"/>
            </a:fgClr>
            <a:bgClr>
              <a:schemeClr val="accent2">
                <a:lumMod val="75000"/>
              </a:schemeClr>
            </a:bgClr>
          </a:pattFill>
        </p:spPr>
      </p:pic>
    </p:spTree>
    <p:extLst>
      <p:ext uri="{BB962C8B-B14F-4D97-AF65-F5344CB8AC3E}">
        <p14:creationId xmlns:p14="http://schemas.microsoft.com/office/powerpoint/2010/main" val="358585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6EA85A4-38E9-4E5F-98C1-DC84DE0A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0852F2F7-25A7-4AB6-946A-0E98BBEB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839FA-CB6B-C1A8-578F-EE048CD38B5C}"/>
              </a:ext>
            </a:extLst>
          </p:cNvPr>
          <p:cNvSpPr txBox="1"/>
          <p:nvPr/>
        </p:nvSpPr>
        <p:spPr>
          <a:xfrm>
            <a:off x="3901221" y="659449"/>
            <a:ext cx="4692173" cy="58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8298C-5337-C8ED-EBF2-835C71B1D6A7}"/>
              </a:ext>
            </a:extLst>
          </p:cNvPr>
          <p:cNvSpPr txBox="1"/>
          <p:nvPr/>
        </p:nvSpPr>
        <p:spPr>
          <a:xfrm>
            <a:off x="1534288" y="1416075"/>
            <a:ext cx="9892687" cy="3136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database is to maintain a major cricket league (Indian Premier League) data for managing the players, teams, staff, and other statistics like schedule, match results, player leaderboard, and points table</a:t>
            </a:r>
          </a:p>
          <a:p>
            <a:pPr marL="342900" indent="-342900" algn="just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database captures minute details like ball-to-ball score, bowling speed which could enable sports analysts and team coaches to provide strategic tips to the players</a:t>
            </a:r>
          </a:p>
          <a:p>
            <a:pPr algn="just" defTabSz="914400">
              <a:lnSpc>
                <a:spcPct val="94000"/>
              </a:lnSpc>
              <a:spcAft>
                <a:spcPts val="2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league partners can also leverage this data for updating the scoreboard and other statistics on the league’s website and mobile application</a:t>
            </a:r>
          </a:p>
          <a:p>
            <a:pPr indent="-384048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1990D-9847-3CE4-548B-D3FD59DD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572" y="4493479"/>
            <a:ext cx="4398117" cy="19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09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6EA85A4-38E9-4E5F-98C1-DC84DE0A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0852F2F7-25A7-4AB6-946A-0E98BBEB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839FA-CB6B-C1A8-578F-EE048CD38B5C}"/>
              </a:ext>
            </a:extLst>
          </p:cNvPr>
          <p:cNvSpPr txBox="1"/>
          <p:nvPr/>
        </p:nvSpPr>
        <p:spPr>
          <a:xfrm>
            <a:off x="3901221" y="659449"/>
            <a:ext cx="4692173" cy="58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Key Business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8298C-5337-C8ED-EBF2-835C71B1D6A7}"/>
              </a:ext>
            </a:extLst>
          </p:cNvPr>
          <p:cNvSpPr txBox="1"/>
          <p:nvPr/>
        </p:nvSpPr>
        <p:spPr>
          <a:xfrm>
            <a:off x="1768371" y="1726320"/>
            <a:ext cx="10767758" cy="4327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match will involve two teams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match will have only 22 players and 11 from each team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match has 2 innings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innings should have up to 20 overs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innings may have up to 10 wickets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team in a match gets a result of win/ lose/ draw 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venue may have a home team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over may have only 6 legal deliveries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delivery has a bowler and a batter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run type may have 0-6 runs usually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team may have multiple staff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staff member can be mapped to only one team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508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6EA85A4-38E9-4E5F-98C1-DC84DE0A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0852F2F7-25A7-4AB6-946A-0E98BBEB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49BF3-E703-285F-E090-56C78432F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937" y="1087254"/>
            <a:ext cx="2722211" cy="488013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2" descr="Add, data, database, line, save, table, to icon - Download on Iconfinder">
            <a:extLst>
              <a:ext uri="{FF2B5EF4-FFF2-40B4-BE49-F238E27FC236}">
                <a16:creationId xmlns:a16="http://schemas.microsoft.com/office/drawing/2014/main" id="{F555178F-9112-47FB-1838-48AC4E3B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1609" y="3183855"/>
            <a:ext cx="2372394" cy="27135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2839FA-CB6B-C1A8-578F-EE048CD38B5C}"/>
              </a:ext>
            </a:extLst>
          </p:cNvPr>
          <p:cNvSpPr txBox="1"/>
          <p:nvPr/>
        </p:nvSpPr>
        <p:spPr>
          <a:xfrm>
            <a:off x="2001152" y="1705043"/>
            <a:ext cx="3453308" cy="58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62046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6EA85A4-38E9-4E5F-98C1-DC84DE0A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0852F2F7-25A7-4AB6-946A-0E98BBEB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839FA-CB6B-C1A8-578F-EE048CD38B5C}"/>
              </a:ext>
            </a:extLst>
          </p:cNvPr>
          <p:cNvSpPr txBox="1"/>
          <p:nvPr/>
        </p:nvSpPr>
        <p:spPr>
          <a:xfrm>
            <a:off x="3901221" y="659449"/>
            <a:ext cx="4092405" cy="58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B52E03-CDE5-33DB-C688-0D372013C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68" y="1495362"/>
            <a:ext cx="9519814" cy="46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61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6EA85A4-38E9-4E5F-98C1-DC84DE0A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0852F2F7-25A7-4AB6-946A-0E98BBEB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674CDE-997F-D825-94A1-15C383C3F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899" y="922402"/>
            <a:ext cx="5102243" cy="263501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0A84AE-04B1-6F82-9E3D-A8AD035C3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257" y="3889896"/>
            <a:ext cx="5543899" cy="2486937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B83404-D544-FF6C-234E-1F042C5635E9}"/>
              </a:ext>
            </a:extLst>
          </p:cNvPr>
          <p:cNvSpPr txBox="1"/>
          <p:nvPr/>
        </p:nvSpPr>
        <p:spPr>
          <a:xfrm>
            <a:off x="1396767" y="1121049"/>
            <a:ext cx="9601200" cy="806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0C6AD-A863-DC75-99B4-8AEC5A0C4450}"/>
              </a:ext>
            </a:extLst>
          </p:cNvPr>
          <p:cNvSpPr txBox="1"/>
          <p:nvPr/>
        </p:nvSpPr>
        <p:spPr>
          <a:xfrm>
            <a:off x="1613679" y="2126753"/>
            <a:ext cx="4129446" cy="58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Computed Columns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10EC2-E3B4-D5FA-AC3B-371429DAC51A}"/>
              </a:ext>
            </a:extLst>
          </p:cNvPr>
          <p:cNvSpPr txBox="1"/>
          <p:nvPr/>
        </p:nvSpPr>
        <p:spPr>
          <a:xfrm>
            <a:off x="7799817" y="4320667"/>
            <a:ext cx="3768522" cy="1232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Batter Table -</a:t>
            </a:r>
          </a:p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Average Score, Strikerate</a:t>
            </a:r>
          </a:p>
        </p:txBody>
      </p:sp>
    </p:spTree>
    <p:extLst>
      <p:ext uri="{BB962C8B-B14F-4D97-AF65-F5344CB8AC3E}">
        <p14:creationId xmlns:p14="http://schemas.microsoft.com/office/powerpoint/2010/main" val="1687875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EA85A4-38E9-4E5F-98C1-DC84DE0A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0852F2F7-25A7-4AB6-946A-0E98BBEB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A500D-EE3C-5BBF-BD52-A343DA499739}"/>
              </a:ext>
            </a:extLst>
          </p:cNvPr>
          <p:cNvSpPr txBox="1"/>
          <p:nvPr/>
        </p:nvSpPr>
        <p:spPr>
          <a:xfrm>
            <a:off x="2033733" y="1781934"/>
            <a:ext cx="3872572" cy="1225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93AE6A-63C6-91E8-5C05-70793E38A8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63"/>
          <a:stretch/>
        </p:blipFill>
        <p:spPr>
          <a:xfrm>
            <a:off x="6173411" y="1022556"/>
            <a:ext cx="5265731" cy="544728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 descr="Chart, table&#10;&#10;Description automatically generated">
            <a:extLst>
              <a:ext uri="{FF2B5EF4-FFF2-40B4-BE49-F238E27FC236}">
                <a16:creationId xmlns:a16="http://schemas.microsoft.com/office/drawing/2014/main" id="{362381F0-C3F1-5593-B9EE-C8F5DA158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531" y="2860434"/>
            <a:ext cx="2760038" cy="2602118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B83404-D544-FF6C-234E-1F042C5635E9}"/>
              </a:ext>
            </a:extLst>
          </p:cNvPr>
          <p:cNvSpPr txBox="1"/>
          <p:nvPr/>
        </p:nvSpPr>
        <p:spPr>
          <a:xfrm>
            <a:off x="1363211" y="1282428"/>
            <a:ext cx="9601200" cy="806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B89919-7B7F-EF79-05E8-C01520FDA889}"/>
              </a:ext>
            </a:extLst>
          </p:cNvPr>
          <p:cNvSpPr txBox="1"/>
          <p:nvPr/>
        </p:nvSpPr>
        <p:spPr>
          <a:xfrm>
            <a:off x="1449270" y="1523937"/>
            <a:ext cx="4457035" cy="1078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Computed Columns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8EE45-5C35-1E7D-D477-6E95F719D909}"/>
              </a:ext>
            </a:extLst>
          </p:cNvPr>
          <p:cNvSpPr txBox="1"/>
          <p:nvPr/>
        </p:nvSpPr>
        <p:spPr>
          <a:xfrm>
            <a:off x="1457478" y="5866104"/>
            <a:ext cx="4457035" cy="421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VenueStatistics Table - Number</a:t>
            </a:r>
          </a:p>
        </p:txBody>
      </p:sp>
    </p:spTree>
    <p:extLst>
      <p:ext uri="{BB962C8B-B14F-4D97-AF65-F5344CB8AC3E}">
        <p14:creationId xmlns:p14="http://schemas.microsoft.com/office/powerpoint/2010/main" val="1020866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EA85A4-38E9-4E5F-98C1-DC84DE0A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0852F2F7-25A7-4AB6-946A-0E98BBEB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83404-D544-FF6C-234E-1F042C5635E9}"/>
              </a:ext>
            </a:extLst>
          </p:cNvPr>
          <p:cNvSpPr txBox="1"/>
          <p:nvPr/>
        </p:nvSpPr>
        <p:spPr>
          <a:xfrm>
            <a:off x="1371600" y="1281916"/>
            <a:ext cx="9601200" cy="806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1BA5E-940A-2837-B1CD-060DDCF3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90" y="3047063"/>
            <a:ext cx="2730794" cy="2702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96A96C-6C71-8663-92AC-0922D9D88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575" y="922986"/>
            <a:ext cx="5409735" cy="53106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905463-FA5D-E853-EB8F-02F2F65BBADA}"/>
              </a:ext>
            </a:extLst>
          </p:cNvPr>
          <p:cNvSpPr txBox="1"/>
          <p:nvPr/>
        </p:nvSpPr>
        <p:spPr>
          <a:xfrm>
            <a:off x="1528265" y="1495380"/>
            <a:ext cx="4124204" cy="1078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Computed Columns  Using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CE593-F86D-6EFF-60FC-5C73AF37A9BF}"/>
              </a:ext>
            </a:extLst>
          </p:cNvPr>
          <p:cNvSpPr txBox="1"/>
          <p:nvPr/>
        </p:nvSpPr>
        <p:spPr>
          <a:xfrm>
            <a:off x="1441987" y="5903024"/>
            <a:ext cx="4457035" cy="421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PointsTable - NetRunRate</a:t>
            </a:r>
          </a:p>
        </p:txBody>
      </p:sp>
    </p:spTree>
    <p:extLst>
      <p:ext uri="{BB962C8B-B14F-4D97-AF65-F5344CB8AC3E}">
        <p14:creationId xmlns:p14="http://schemas.microsoft.com/office/powerpoint/2010/main" val="2786845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6EA85A4-38E9-4E5F-98C1-DC84DE0A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0852F2F7-25A7-4AB6-946A-0E98BBEB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7605B-0078-D4EE-DD31-7E7CF5C32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0048"/>
            <a:ext cx="5169510" cy="26472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B62D2-ED71-9693-A26A-F609D5B69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940" y="3935974"/>
            <a:ext cx="5829621" cy="2647259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B83404-D544-FF6C-234E-1F042C5635E9}"/>
              </a:ext>
            </a:extLst>
          </p:cNvPr>
          <p:cNvSpPr txBox="1"/>
          <p:nvPr/>
        </p:nvSpPr>
        <p:spPr>
          <a:xfrm>
            <a:off x="1371600" y="1281916"/>
            <a:ext cx="9601200" cy="806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F14B7-F1D8-07CA-443E-69953E5295F6}"/>
              </a:ext>
            </a:extLst>
          </p:cNvPr>
          <p:cNvSpPr txBox="1"/>
          <p:nvPr/>
        </p:nvSpPr>
        <p:spPr>
          <a:xfrm>
            <a:off x="1379957" y="1275602"/>
            <a:ext cx="3951018" cy="115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Table-Level </a:t>
            </a:r>
          </a:p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Check Constraints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2193DB-123E-F0DC-11A2-DDF48E79C57C}"/>
              </a:ext>
            </a:extLst>
          </p:cNvPr>
          <p:cNvSpPr txBox="1"/>
          <p:nvPr/>
        </p:nvSpPr>
        <p:spPr>
          <a:xfrm>
            <a:off x="3355466" y="3193450"/>
            <a:ext cx="1845799" cy="421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PointsTable </a:t>
            </a:r>
            <a:endParaRPr 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E0D19F6-8445-25AE-FA82-26BB72676AA2}"/>
              </a:ext>
            </a:extLst>
          </p:cNvPr>
          <p:cNvSpPr/>
          <p:nvPr/>
        </p:nvSpPr>
        <p:spPr>
          <a:xfrm>
            <a:off x="5201265" y="3238111"/>
            <a:ext cx="599767" cy="31882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346CF-7B0C-C9AD-BB7F-7D750C2830F3}"/>
              </a:ext>
            </a:extLst>
          </p:cNvPr>
          <p:cNvSpPr txBox="1"/>
          <p:nvPr/>
        </p:nvSpPr>
        <p:spPr>
          <a:xfrm>
            <a:off x="8436601" y="5009223"/>
            <a:ext cx="2029507" cy="421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Bowler Table</a:t>
            </a:r>
            <a:endParaRPr 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561D36F-BB0E-4AA5-B8FD-9ADF030CC9C6}"/>
              </a:ext>
            </a:extLst>
          </p:cNvPr>
          <p:cNvSpPr/>
          <p:nvPr/>
        </p:nvSpPr>
        <p:spPr>
          <a:xfrm rot="10800000">
            <a:off x="7810379" y="5060314"/>
            <a:ext cx="599767" cy="31882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{44BF25A0-2BA8-6A42-B20F-505CDBDA554E}tf10001072</Template>
  <TotalTime>488</TotalTime>
  <Words>432</Words>
  <Application>Microsoft Office PowerPoint</Application>
  <PresentationFormat>Widescreen</PresentationFormat>
  <Paragraphs>71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Book</vt:lpstr>
      <vt:lpstr>Times New Roman</vt:lpstr>
      <vt:lpstr>Crop</vt:lpstr>
      <vt:lpstr>Project Team 4     Cricket League Data Management System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Team - 4   Cricket League Data Management System  </dc:title>
  <dc:creator>Sai Meghana Surapaneni</dc:creator>
  <cp:lastModifiedBy>Jayanth Vakkalagadda</cp:lastModifiedBy>
  <cp:revision>55</cp:revision>
  <dcterms:created xsi:type="dcterms:W3CDTF">2022-12-08T21:45:48Z</dcterms:created>
  <dcterms:modified xsi:type="dcterms:W3CDTF">2022-12-10T16:16:53Z</dcterms:modified>
</cp:coreProperties>
</file>