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2" r:id="rId1"/>
  </p:sldMasterIdLst>
  <p:notesMasterIdLst>
    <p:notesMasterId r:id="rId18"/>
  </p:notesMasterIdLst>
  <p:sldIdLst>
    <p:sldId id="256" r:id="rId2"/>
    <p:sldId id="286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298" r:id="rId13"/>
    <p:sldId id="300" r:id="rId14"/>
    <p:sldId id="301" r:id="rId15"/>
    <p:sldId id="302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anth Gundabathini" initials="JG" lastIdx="1" clrIdx="0">
    <p:extLst>
      <p:ext uri="{19B8F6BF-5375-455C-9EA6-DF929625EA0E}">
        <p15:presenceInfo xmlns:p15="http://schemas.microsoft.com/office/powerpoint/2012/main" userId="3e10607d73c7df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A4C-CD26-4449-B2AD-81B1BA3FBA23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726DE-C279-4251-9D3E-80933C359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9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97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332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225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43740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897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898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831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136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910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128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82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304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039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8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099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0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32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94" y="3505201"/>
            <a:ext cx="10353761" cy="628650"/>
          </a:xfrm>
        </p:spPr>
        <p:txBody>
          <a:bodyPr>
            <a:normAutofit/>
          </a:bodyPr>
          <a:lstStyle/>
          <a:p>
            <a:r>
              <a:rPr lang="en-US" sz="3600" dirty="0"/>
              <a:t>CAPSTONE PROJECT 2  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9119" y="4133852"/>
            <a:ext cx="10353761" cy="62865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600" dirty="0"/>
              <a:t>                  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1100" dirty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  <a:endParaRPr lang="en-US" sz="1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Angel face outline">
            <a:extLst>
              <a:ext uri="{FF2B5EF4-FFF2-40B4-BE49-F238E27FC236}">
                <a16:creationId xmlns:a16="http://schemas.microsoft.com/office/drawing/2014/main" id="{D27001E8-FA39-4676-B680-A36FAF923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1883" b="21883"/>
          <a:stretch/>
        </p:blipFill>
        <p:spPr>
          <a:xfrm>
            <a:off x="3352800" y="643467"/>
            <a:ext cx="5381625" cy="2409952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18445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9770-B0A7-4B36-9DF1-8AAD496B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0" dirty="0">
                <a:latin typeface="Arial" panose="020B0604020202020204" pitchFamily="34" charset="0"/>
                <a:cs typeface="Arial" panose="020B0604020202020204" pitchFamily="34" charset="0"/>
              </a:rPr>
              <a:t>Snap SHOT OF SUBJECTIVITY and POLARITY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48642-2C19-4DBA-B28F-ED4113B97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49" y="2388735"/>
            <a:ext cx="8296275" cy="3983490"/>
          </a:xfrm>
        </p:spPr>
      </p:pic>
    </p:spTree>
    <p:extLst>
      <p:ext uri="{BB962C8B-B14F-4D97-AF65-F5344CB8AC3E}">
        <p14:creationId xmlns:p14="http://schemas.microsoft.com/office/powerpoint/2010/main" val="186295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F266-E723-434A-AFAE-F9E2FE2E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 Neue"/>
              </a:rPr>
              <a:t>Plot BETWEEN polarity and subjectivity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CFA624-945C-4CBE-98DF-9261C228C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2095500"/>
            <a:ext cx="6248400" cy="4152900"/>
          </a:xfrm>
        </p:spPr>
      </p:pic>
    </p:spTree>
    <p:extLst>
      <p:ext uri="{BB962C8B-B14F-4D97-AF65-F5344CB8AC3E}">
        <p14:creationId xmlns:p14="http://schemas.microsoft.com/office/powerpoint/2010/main" val="235319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6161-C9C9-46DA-992D-9922264C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latin typeface="Arial" panose="020B0604020202020204" pitchFamily="34" charset="0"/>
                <a:cs typeface="Arial" panose="020B0604020202020204" pitchFamily="34" charset="0"/>
              </a:rPr>
              <a:t>Derivation from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1570-9136-41CC-9847-148098B3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 points below zero shows the negative polarity which leads to negative sentiment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 points above zero shows the positive polarity which leads to positive sentiment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 points on zero shows the neutral sentiment</a:t>
            </a:r>
          </a:p>
        </p:txBody>
      </p:sp>
    </p:spTree>
    <p:extLst>
      <p:ext uri="{BB962C8B-B14F-4D97-AF65-F5344CB8AC3E}">
        <p14:creationId xmlns:p14="http://schemas.microsoft.com/office/powerpoint/2010/main" val="45736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5E20-7609-41A9-A003-E3B2FEE6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 Neue"/>
              </a:rPr>
              <a:t>Plotting and visualize the counts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FB57EC-1925-47B9-877B-AB84399C1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800225"/>
            <a:ext cx="5965704" cy="4314825"/>
          </a:xfrm>
        </p:spPr>
      </p:pic>
    </p:spTree>
    <p:extLst>
      <p:ext uri="{BB962C8B-B14F-4D97-AF65-F5344CB8AC3E}">
        <p14:creationId xmlns:p14="http://schemas.microsoft.com/office/powerpoint/2010/main" val="384215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0E2-700E-41DE-8754-4B4183B4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Helvetica Neue"/>
              </a:rPr>
              <a:t>CONCLUSION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DB9E-F1E2-477D-B8CB-97C998EA1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Sentiment Analysis shows that the TRS party for which KTR is the working president has a positive sentiment and has an edge to win the current GHMC elections.</a:t>
            </a:r>
          </a:p>
          <a:p>
            <a:pPr marL="0" indent="0" algn="l">
              <a:buNone/>
            </a:pPr>
            <a:r>
              <a:rPr lang="en-US" sz="2400" b="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TRS party has a positive sentiment of 55 percent currently</a:t>
            </a:r>
          </a:p>
          <a:p>
            <a:pPr marL="0" indent="0" algn="l">
              <a:buNone/>
            </a:pPr>
            <a:r>
              <a:rPr lang="en-US" sz="2400" b="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'TRS' party has a largest word count of 74 times and 'KTR' has a second largest count of 72 times as per the top 500 public twitter tweets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34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5F60-A702-4D70-BF5E-0EFC1298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Helvetica Neue"/>
              </a:rPr>
              <a:t>FUTURE STEPS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49AB-9DAA-41D0-8936-A90EAAAE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This analysis can be used for any sentiment prediction by taking the most significant words to know the sentiment towards that specific topic for example,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COVID-19 research progress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Sentiment towards a specific movie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Knowing sentiment towards a newly launched product and taking measures to increase sales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Knowing sentiment towards a brand name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99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29F2-80B5-4F89-83B4-00AD6AA4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5885-DFF9-471D-B5C1-79B2D937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333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46C1-A3C1-4FE5-8A00-FDCB4C38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effectLst/>
                <a:latin typeface="Helvetica Neue"/>
              </a:rPr>
              <a:t>Problem Statement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FEB5-E65F-433B-81A1-36CB41E5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effectLst/>
                <a:latin typeface="Helvetica Neue"/>
              </a:rPr>
              <a:t>     </a:t>
            </a:r>
          </a:p>
          <a:p>
            <a:pPr marL="0" indent="0" algn="ctr">
              <a:buNone/>
            </a:pPr>
            <a:endParaRPr lang="en-US" sz="2400" dirty="0">
              <a:effectLst/>
              <a:latin typeface="Helvetica Neue"/>
            </a:endParaRPr>
          </a:p>
          <a:p>
            <a:pPr marL="0" indent="0" algn="ctr">
              <a:buNone/>
            </a:pPr>
            <a:r>
              <a:rPr lang="en-US" sz="2400" b="1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The purpose of this </a:t>
            </a:r>
            <a:r>
              <a:rPr lang="en-US" sz="2400" b="1" i="1" dirty="0">
                <a:effectLst/>
                <a:latin typeface="Helvetica Neue"/>
              </a:rPr>
              <a:t>Sentiment Analysis </a:t>
            </a:r>
            <a:r>
              <a:rPr lang="en-US" sz="2400" b="1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is to predict sentiment of the TRS party in   GHMC Elections</a:t>
            </a:r>
          </a:p>
        </p:txBody>
      </p:sp>
    </p:spTree>
    <p:extLst>
      <p:ext uri="{BB962C8B-B14F-4D97-AF65-F5344CB8AC3E}">
        <p14:creationId xmlns:p14="http://schemas.microsoft.com/office/powerpoint/2010/main" val="105698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DE58-CD95-4F41-BD6D-155D5FB5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                            </a:t>
            </a:r>
            <a:r>
              <a:rPr lang="en-IN" b="0" i="0" dirty="0">
                <a:effectLst/>
                <a:latin typeface="Helvetica Neue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5917-82EE-4E32-B19C-8C30990E7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507" y="2209800"/>
            <a:ext cx="9285402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b="1" i="1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r>
              <a:rPr lang="en-US" sz="2400" b="1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Using the top 500 tweets based on the words 'TRS' and TRS working president 'KTR' from </a:t>
            </a:r>
            <a:r>
              <a:rPr lang="en-US" sz="2400" b="1" i="1" dirty="0">
                <a:effectLst/>
                <a:latin typeface="Helvetica Neue"/>
              </a:rPr>
              <a:t>Twitter</a:t>
            </a:r>
          </a:p>
          <a:p>
            <a:pPr marL="0" indent="0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2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A574-883C-4230-986D-93C96E32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Helvetica Neue"/>
              </a:rPr>
              <a:t>SENTIMENT ANALYSIS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50B4-D2D1-4A9B-A61F-2F062C18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pPr marL="0" indent="0">
              <a:buNone/>
            </a:pPr>
            <a:endParaRPr lang="en-IN" b="0" i="1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r>
              <a:rPr lang="en-US" sz="2400" b="0" i="1" dirty="0">
                <a:effectLst/>
                <a:latin typeface="Helvetica Neue"/>
              </a:rPr>
              <a:t>Sentiment Analysis </a:t>
            </a:r>
            <a:r>
              <a:rPr lang="en-US" sz="2400" b="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is the interpretation and classification of emotions (positive, negative and neutral) within text data using text analysis techniques . Here I have used Natural Language Processing techniques.</a:t>
            </a:r>
            <a:endParaRPr lang="en-IN" sz="24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4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F2B8-A4AA-4EC7-A869-10E9C996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Data Preprocessing using Regular Expressions</a:t>
            </a:r>
            <a:endParaRPr lang="en-IN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CDC8-4BF2-4C52-961F-64C5E0F9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RegEx, or Regular Expression, is a sequence of characters that forms a search pattern.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RegEx can be used to check if a string contains the specified search pattern and do some manipulations like substitution,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removal etc.</a:t>
            </a:r>
            <a:endParaRPr lang="en-IN" sz="24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4674-20CD-4239-B537-1474CC92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0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005E-25C4-4D6A-89C4-03DB2222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EDA  implementation: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Finding the 15 most frequent words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Finding maximum and minimum word length in the tweets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Plotting histogram with length of the words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Plotting horizontal bar graph for most common words found in Tweets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Word Cloud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8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AEC97-6961-4655-B91D-06CAA2D7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Helvetica Neue"/>
              </a:rPr>
              <a:t>bar graph for most common words found in Tweets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0658FB5-4003-4168-81E3-DAE287008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00" y="1114868"/>
            <a:ext cx="5644224" cy="46282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DE30CF-C8C1-4663-8849-38EB58A4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'TRS' party has a largest word count of 74 times and 'KTR' has a second largest count of 72 times </a:t>
            </a: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32B3-E134-46AB-9EA9-D0849DCF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730" y="733425"/>
            <a:ext cx="3978616" cy="4837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0" dirty="0"/>
              <a:t>WORD CLOUD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Cloud is a visualization technique for text data wherein each word is picturized with its importance in the context or its frequency.</a:t>
            </a:r>
            <a:br>
              <a:rPr lang="en-US" sz="20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‘TRS’ and ‘KTR’  are most </a:t>
            </a:r>
            <a:br>
              <a:rPr lang="en-US" sz="20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words</a:t>
            </a:r>
            <a:br>
              <a:rPr lang="en-US" sz="20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0" i="1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E484E92-6317-43C6-8277-8D2C2D704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4613" y="1660865"/>
            <a:ext cx="5895257" cy="356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9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3F2F-0AA8-4EBA-A810-0A2B5D5A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Text Blob Works</a:t>
            </a:r>
            <a:br>
              <a:rPr lang="en-US" b="1" i="0" dirty="0">
                <a:effectLst/>
                <a:latin typeface="inheri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1A09-8047-4593-8558-2DA3A2F5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TextBlob is a Python library for processing textual data. It provides a simple API for diving into common natural language processing (NLP) tasks such as part-of-speech tagging, noun phrase extraction, sentiment analysis, classification, translation, and more. Here we used this for sentiment analysis. The sentiment function of textblob returns two properties, polarity, and subjectivity.</a:t>
            </a:r>
          </a:p>
          <a:p>
            <a:pPr algn="l"/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Polarity is float which lies in the range of [-1,1] where 1 means positive statement and -1 means a negative statement.</a:t>
            </a:r>
            <a:endParaRPr lang="en-US" sz="1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Subjectivity is also a float which lies in the range of [0,1]. In natural language, subjectivity refers to expression of opinions, evaluations, feelings, and speculations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3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570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Helvetica Neue</vt:lpstr>
      <vt:lpstr>inherit</vt:lpstr>
      <vt:lpstr>Rockwell</vt:lpstr>
      <vt:lpstr>Damask</vt:lpstr>
      <vt:lpstr>CAPSTONE PROJECT 2            </vt:lpstr>
      <vt:lpstr>Problem Statement </vt:lpstr>
      <vt:lpstr>                             Data Source</vt:lpstr>
      <vt:lpstr>SENTIMENT ANALYSIS </vt:lpstr>
      <vt:lpstr>Data Preprocessing using Regular Expressions</vt:lpstr>
      <vt:lpstr>EDA</vt:lpstr>
      <vt:lpstr>bar graph for most common words found in Tweets</vt:lpstr>
      <vt:lpstr>WORD CLOUD  Word Cloud is a visualization technique for text data wherein each word is picturized with its importance in the context or its frequency.  ‘TRS’ and ‘KTR’  are most  significant words </vt:lpstr>
      <vt:lpstr>How Text Blob Works </vt:lpstr>
      <vt:lpstr>Snap SHOT OF SUBJECTIVITY and POLARITY</vt:lpstr>
      <vt:lpstr>Plot BETWEEN polarity and subjectivity </vt:lpstr>
      <vt:lpstr>Derivation from GRAPH</vt:lpstr>
      <vt:lpstr>Plotting and visualize the counts </vt:lpstr>
      <vt:lpstr>CONCLUSION </vt:lpstr>
      <vt:lpstr>FUTURE STEPS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</dc:title>
  <dc:creator>Jayanth Gundabathini</dc:creator>
  <cp:lastModifiedBy>Jayanth Gundabathini</cp:lastModifiedBy>
  <cp:revision>7</cp:revision>
  <dcterms:created xsi:type="dcterms:W3CDTF">2020-12-01T07:17:57Z</dcterms:created>
  <dcterms:modified xsi:type="dcterms:W3CDTF">2020-12-01T07:44:00Z</dcterms:modified>
</cp:coreProperties>
</file>