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30" r:id="rId1"/>
  </p:sldMasterIdLst>
  <p:notesMasterIdLst>
    <p:notesMasterId r:id="rId8"/>
  </p:notesMasterIdLst>
  <p:sldIdLst>
    <p:sldId id="256" r:id="rId2"/>
    <p:sldId id="291" r:id="rId3"/>
    <p:sldId id="286" r:id="rId4"/>
    <p:sldId id="290" r:id="rId5"/>
    <p:sldId id="288" r:id="rId6"/>
    <p:sldId id="27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anth Gundabathini" initials="JG" lastIdx="2" clrIdx="0">
    <p:extLst>
      <p:ext uri="{19B8F6BF-5375-455C-9EA6-DF929625EA0E}">
        <p15:presenceInfo xmlns:p15="http://schemas.microsoft.com/office/powerpoint/2012/main" userId="3e10607d73c7df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2" autoAdjust="0"/>
  </p:normalViewPr>
  <p:slideViewPr>
    <p:cSldViewPr snapToGrid="0">
      <p:cViewPr varScale="1">
        <p:scale>
          <a:sx n="81" d="100"/>
          <a:sy n="81" d="100"/>
        </p:scale>
        <p:origin x="75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E1D41C-AD49-4F86-ABDC-346FF7FD89A2}"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B772DCC8-D467-4581-8B5D-FD7A8DBBC705}">
      <dgm:prSet custT="1"/>
      <dgm:spPr/>
      <dgm:t>
        <a:bodyPr/>
        <a:lstStyle/>
        <a:p>
          <a:r>
            <a:rPr lang="en-US" sz="2800" b="0" i="1" dirty="0"/>
            <a:t>Prediction of Chance of Admit for an aspirant for Masters Programs</a:t>
          </a:r>
          <a:endParaRPr lang="en-US" sz="2800" i="1" dirty="0"/>
        </a:p>
      </dgm:t>
    </dgm:pt>
    <dgm:pt modelId="{F1E0965B-E3B6-4A55-B476-237F35EAAD04}" type="parTrans" cxnId="{7444A51A-6C2C-4765-A57C-F99685108B9E}">
      <dgm:prSet/>
      <dgm:spPr/>
      <dgm:t>
        <a:bodyPr/>
        <a:lstStyle/>
        <a:p>
          <a:endParaRPr lang="en-US"/>
        </a:p>
      </dgm:t>
    </dgm:pt>
    <dgm:pt modelId="{047C3811-9A76-497A-8608-B2ADCF90FA52}" type="sibTrans" cxnId="{7444A51A-6C2C-4765-A57C-F99685108B9E}">
      <dgm:prSet/>
      <dgm:spPr/>
      <dgm:t>
        <a:bodyPr/>
        <a:lstStyle/>
        <a:p>
          <a:endParaRPr lang="en-US"/>
        </a:p>
      </dgm:t>
    </dgm:pt>
    <dgm:pt modelId="{82B4BC34-6517-4F11-A001-3FA6C220248C}">
      <dgm:prSet/>
      <dgm:spPr/>
      <dgm:t>
        <a:bodyPr/>
        <a:lstStyle/>
        <a:p>
          <a:r>
            <a:rPr lang="en-IN" b="0" i="0" u="sng"/>
            <a:t>The parameters included are </a:t>
          </a:r>
          <a:r>
            <a:rPr lang="en-IN" b="0" i="0"/>
            <a:t>:</a:t>
          </a:r>
          <a:endParaRPr lang="en-US"/>
        </a:p>
      </dgm:t>
    </dgm:pt>
    <dgm:pt modelId="{C138239A-0553-46C6-888D-AFFCD3A3F289}" type="parTrans" cxnId="{6929B6C2-40FF-4D39-842B-049F3C90B59D}">
      <dgm:prSet/>
      <dgm:spPr/>
      <dgm:t>
        <a:bodyPr/>
        <a:lstStyle/>
        <a:p>
          <a:endParaRPr lang="en-US"/>
        </a:p>
      </dgm:t>
    </dgm:pt>
    <dgm:pt modelId="{3CA1DE94-96B5-4D49-8669-8E25D1B232A5}" type="sibTrans" cxnId="{6929B6C2-40FF-4D39-842B-049F3C90B59D}">
      <dgm:prSet/>
      <dgm:spPr/>
      <dgm:t>
        <a:bodyPr/>
        <a:lstStyle/>
        <a:p>
          <a:endParaRPr lang="en-US"/>
        </a:p>
      </dgm:t>
    </dgm:pt>
    <dgm:pt modelId="{D86242CA-6669-416C-B77D-301C996AB017}">
      <dgm:prSet/>
      <dgm:spPr/>
      <dgm:t>
        <a:bodyPr/>
        <a:lstStyle/>
        <a:p>
          <a:r>
            <a:rPr lang="en-IN"/>
            <a:t>GRE Scores</a:t>
          </a:r>
          <a:endParaRPr lang="en-US"/>
        </a:p>
      </dgm:t>
    </dgm:pt>
    <dgm:pt modelId="{6329D650-EEBB-4B48-A676-DA87218A1217}" type="parTrans" cxnId="{9C85ED8D-10F6-4C6B-9F63-9BC452C70937}">
      <dgm:prSet/>
      <dgm:spPr/>
      <dgm:t>
        <a:bodyPr/>
        <a:lstStyle/>
        <a:p>
          <a:endParaRPr lang="en-US"/>
        </a:p>
      </dgm:t>
    </dgm:pt>
    <dgm:pt modelId="{83FC7690-0EB4-4D4C-9385-D3BF01A92F55}" type="sibTrans" cxnId="{9C85ED8D-10F6-4C6B-9F63-9BC452C70937}">
      <dgm:prSet/>
      <dgm:spPr/>
      <dgm:t>
        <a:bodyPr/>
        <a:lstStyle/>
        <a:p>
          <a:endParaRPr lang="en-US"/>
        </a:p>
      </dgm:t>
    </dgm:pt>
    <dgm:pt modelId="{21F23BF8-1347-4770-8187-AFE16D13712C}">
      <dgm:prSet/>
      <dgm:spPr/>
      <dgm:t>
        <a:bodyPr/>
        <a:lstStyle/>
        <a:p>
          <a:r>
            <a:rPr lang="en-IN"/>
            <a:t>TOEFL Scores</a:t>
          </a:r>
          <a:endParaRPr lang="en-US"/>
        </a:p>
      </dgm:t>
    </dgm:pt>
    <dgm:pt modelId="{854ED4C0-B91A-4E5B-A938-CE2A4FB83696}" type="parTrans" cxnId="{DC668C02-1EA1-4015-AFBC-19B3DB24BDFA}">
      <dgm:prSet/>
      <dgm:spPr/>
      <dgm:t>
        <a:bodyPr/>
        <a:lstStyle/>
        <a:p>
          <a:endParaRPr lang="en-US"/>
        </a:p>
      </dgm:t>
    </dgm:pt>
    <dgm:pt modelId="{CDA6F04B-2BBE-471C-849B-30FD87D60645}" type="sibTrans" cxnId="{DC668C02-1EA1-4015-AFBC-19B3DB24BDFA}">
      <dgm:prSet/>
      <dgm:spPr/>
      <dgm:t>
        <a:bodyPr/>
        <a:lstStyle/>
        <a:p>
          <a:endParaRPr lang="en-US"/>
        </a:p>
      </dgm:t>
    </dgm:pt>
    <dgm:pt modelId="{545404F6-342D-4573-A76D-0B9087C8E94C}">
      <dgm:prSet/>
      <dgm:spPr/>
      <dgm:t>
        <a:bodyPr/>
        <a:lstStyle/>
        <a:p>
          <a:r>
            <a:rPr lang="en-IN"/>
            <a:t>University Rating</a:t>
          </a:r>
          <a:endParaRPr lang="en-US"/>
        </a:p>
      </dgm:t>
    </dgm:pt>
    <dgm:pt modelId="{B3EA81D0-46F2-410A-BAB8-0FEEC6DB67F9}" type="parTrans" cxnId="{EF923590-000D-49D9-8269-4B888093FA12}">
      <dgm:prSet/>
      <dgm:spPr/>
      <dgm:t>
        <a:bodyPr/>
        <a:lstStyle/>
        <a:p>
          <a:endParaRPr lang="en-US"/>
        </a:p>
      </dgm:t>
    </dgm:pt>
    <dgm:pt modelId="{BE939C2F-32C2-4CC2-9922-EB65C651A1F0}" type="sibTrans" cxnId="{EF923590-000D-49D9-8269-4B888093FA12}">
      <dgm:prSet/>
      <dgm:spPr/>
      <dgm:t>
        <a:bodyPr/>
        <a:lstStyle/>
        <a:p>
          <a:endParaRPr lang="en-US"/>
        </a:p>
      </dgm:t>
    </dgm:pt>
    <dgm:pt modelId="{4CC61519-DFA4-493D-9C0E-4B833CCF6D60}">
      <dgm:prSet/>
      <dgm:spPr/>
      <dgm:t>
        <a:bodyPr/>
        <a:lstStyle/>
        <a:p>
          <a:r>
            <a:rPr lang="en-US" b="0" i="0"/>
            <a:t>Statement of Purpose and Letter of Recommendation Strength</a:t>
          </a:r>
          <a:endParaRPr lang="en-US"/>
        </a:p>
      </dgm:t>
    </dgm:pt>
    <dgm:pt modelId="{5A035B68-46E8-4E30-8533-7FCF14C0D025}" type="parTrans" cxnId="{32DD3E5C-527D-420D-B1BF-7F6A6F45D957}">
      <dgm:prSet/>
      <dgm:spPr/>
      <dgm:t>
        <a:bodyPr/>
        <a:lstStyle/>
        <a:p>
          <a:endParaRPr lang="en-US"/>
        </a:p>
      </dgm:t>
    </dgm:pt>
    <dgm:pt modelId="{D4462651-C8F6-4299-8D89-7B71E7A88F12}" type="sibTrans" cxnId="{32DD3E5C-527D-420D-B1BF-7F6A6F45D957}">
      <dgm:prSet/>
      <dgm:spPr/>
      <dgm:t>
        <a:bodyPr/>
        <a:lstStyle/>
        <a:p>
          <a:endParaRPr lang="en-US"/>
        </a:p>
      </dgm:t>
    </dgm:pt>
    <dgm:pt modelId="{619A78A5-6174-491A-8CD0-8C92C6A5EA68}">
      <dgm:prSet/>
      <dgm:spPr/>
      <dgm:t>
        <a:bodyPr/>
        <a:lstStyle/>
        <a:p>
          <a:r>
            <a:rPr lang="en-IN" b="0" i="0"/>
            <a:t>Undergraduate GPA</a:t>
          </a:r>
          <a:endParaRPr lang="en-US"/>
        </a:p>
      </dgm:t>
    </dgm:pt>
    <dgm:pt modelId="{1E4414D4-CE14-43AB-83C8-16E4491AFF19}" type="parTrans" cxnId="{5E96F0B0-9183-43AB-908E-CB59BAB20A42}">
      <dgm:prSet/>
      <dgm:spPr/>
      <dgm:t>
        <a:bodyPr/>
        <a:lstStyle/>
        <a:p>
          <a:endParaRPr lang="en-US"/>
        </a:p>
      </dgm:t>
    </dgm:pt>
    <dgm:pt modelId="{DDBD92DE-FF40-477A-A167-3729F9B6437D}" type="sibTrans" cxnId="{5E96F0B0-9183-43AB-908E-CB59BAB20A42}">
      <dgm:prSet/>
      <dgm:spPr/>
      <dgm:t>
        <a:bodyPr/>
        <a:lstStyle/>
        <a:p>
          <a:endParaRPr lang="en-US"/>
        </a:p>
      </dgm:t>
    </dgm:pt>
    <dgm:pt modelId="{815519E6-242F-4604-80F0-F157D195770E}">
      <dgm:prSet/>
      <dgm:spPr/>
      <dgm:t>
        <a:bodyPr/>
        <a:lstStyle/>
        <a:p>
          <a:r>
            <a:rPr lang="en-IN" b="0" i="0"/>
            <a:t>Research Experience</a:t>
          </a:r>
          <a:endParaRPr lang="en-US"/>
        </a:p>
      </dgm:t>
    </dgm:pt>
    <dgm:pt modelId="{84E1D64A-5610-4DB6-A4E0-B8A6BC92917E}" type="parTrans" cxnId="{90A074D0-A07C-4A47-9FFB-9D3EE89AEFE7}">
      <dgm:prSet/>
      <dgm:spPr/>
      <dgm:t>
        <a:bodyPr/>
        <a:lstStyle/>
        <a:p>
          <a:endParaRPr lang="en-US"/>
        </a:p>
      </dgm:t>
    </dgm:pt>
    <dgm:pt modelId="{7ECAE545-BA98-403A-AEEF-B6227E6069D2}" type="sibTrans" cxnId="{90A074D0-A07C-4A47-9FFB-9D3EE89AEFE7}">
      <dgm:prSet/>
      <dgm:spPr/>
      <dgm:t>
        <a:bodyPr/>
        <a:lstStyle/>
        <a:p>
          <a:endParaRPr lang="en-US"/>
        </a:p>
      </dgm:t>
    </dgm:pt>
    <dgm:pt modelId="{4B37A412-C29B-47EF-851A-559F50476910}">
      <dgm:prSet/>
      <dgm:spPr/>
      <dgm:t>
        <a:bodyPr/>
        <a:lstStyle/>
        <a:p>
          <a:r>
            <a:rPr lang="en-IN" b="0" i="0"/>
            <a:t>Chance of Admit </a:t>
          </a:r>
          <a:endParaRPr lang="en-US"/>
        </a:p>
      </dgm:t>
    </dgm:pt>
    <dgm:pt modelId="{2A0AB589-AA91-4303-A179-44C596766A2A}" type="parTrans" cxnId="{EA862A05-ED48-4821-808A-675E45C3AE98}">
      <dgm:prSet/>
      <dgm:spPr/>
      <dgm:t>
        <a:bodyPr/>
        <a:lstStyle/>
        <a:p>
          <a:endParaRPr lang="en-US"/>
        </a:p>
      </dgm:t>
    </dgm:pt>
    <dgm:pt modelId="{D4AC88E8-76C4-46D4-AECD-5990A191286D}" type="sibTrans" cxnId="{EA862A05-ED48-4821-808A-675E45C3AE98}">
      <dgm:prSet/>
      <dgm:spPr/>
      <dgm:t>
        <a:bodyPr/>
        <a:lstStyle/>
        <a:p>
          <a:endParaRPr lang="en-US"/>
        </a:p>
      </dgm:t>
    </dgm:pt>
    <dgm:pt modelId="{478756C6-33DB-4F91-92B2-C32D0E12E443}" type="pres">
      <dgm:prSet presAssocID="{E6E1D41C-AD49-4F86-ABDC-346FF7FD89A2}" presName="diagram" presStyleCnt="0">
        <dgm:presLayoutVars>
          <dgm:dir/>
          <dgm:resizeHandles val="exact"/>
        </dgm:presLayoutVars>
      </dgm:prSet>
      <dgm:spPr/>
    </dgm:pt>
    <dgm:pt modelId="{C6CDC2C5-47E3-446E-A947-618BDEA05E9E}" type="pres">
      <dgm:prSet presAssocID="{B772DCC8-D467-4581-8B5D-FD7A8DBBC705}" presName="node" presStyleLbl="node1" presStyleIdx="0" presStyleCnt="2">
        <dgm:presLayoutVars>
          <dgm:bulletEnabled val="1"/>
        </dgm:presLayoutVars>
      </dgm:prSet>
      <dgm:spPr/>
    </dgm:pt>
    <dgm:pt modelId="{02E073B4-F8CA-4B3B-AA86-030C449CA641}" type="pres">
      <dgm:prSet presAssocID="{047C3811-9A76-497A-8608-B2ADCF90FA52}" presName="sibTrans" presStyleCnt="0"/>
      <dgm:spPr/>
    </dgm:pt>
    <dgm:pt modelId="{163C4764-B503-4D18-AC0B-056188E33F8B}" type="pres">
      <dgm:prSet presAssocID="{82B4BC34-6517-4F11-A001-3FA6C220248C}" presName="node" presStyleLbl="node1" presStyleIdx="1" presStyleCnt="2">
        <dgm:presLayoutVars>
          <dgm:bulletEnabled val="1"/>
        </dgm:presLayoutVars>
      </dgm:prSet>
      <dgm:spPr/>
    </dgm:pt>
  </dgm:ptLst>
  <dgm:cxnLst>
    <dgm:cxn modelId="{DC668C02-1EA1-4015-AFBC-19B3DB24BDFA}" srcId="{82B4BC34-6517-4F11-A001-3FA6C220248C}" destId="{21F23BF8-1347-4770-8187-AFE16D13712C}" srcOrd="1" destOrd="0" parTransId="{854ED4C0-B91A-4E5B-A938-CE2A4FB83696}" sibTransId="{CDA6F04B-2BBE-471C-849B-30FD87D60645}"/>
    <dgm:cxn modelId="{6C15E804-C167-4394-9B5F-564EE0668AF5}" type="presOf" srcId="{619A78A5-6174-491A-8CD0-8C92C6A5EA68}" destId="{163C4764-B503-4D18-AC0B-056188E33F8B}" srcOrd="0" destOrd="5" presId="urn:microsoft.com/office/officeart/2005/8/layout/default"/>
    <dgm:cxn modelId="{EA862A05-ED48-4821-808A-675E45C3AE98}" srcId="{82B4BC34-6517-4F11-A001-3FA6C220248C}" destId="{4B37A412-C29B-47EF-851A-559F50476910}" srcOrd="6" destOrd="0" parTransId="{2A0AB589-AA91-4303-A179-44C596766A2A}" sibTransId="{D4AC88E8-76C4-46D4-AECD-5990A191286D}"/>
    <dgm:cxn modelId="{7444A51A-6C2C-4765-A57C-F99685108B9E}" srcId="{E6E1D41C-AD49-4F86-ABDC-346FF7FD89A2}" destId="{B772DCC8-D467-4581-8B5D-FD7A8DBBC705}" srcOrd="0" destOrd="0" parTransId="{F1E0965B-E3B6-4A55-B476-237F35EAAD04}" sibTransId="{047C3811-9A76-497A-8608-B2ADCF90FA52}"/>
    <dgm:cxn modelId="{833ADA37-AB2A-4DAA-80EB-60A8E9F27926}" type="presOf" srcId="{E6E1D41C-AD49-4F86-ABDC-346FF7FD89A2}" destId="{478756C6-33DB-4F91-92B2-C32D0E12E443}" srcOrd="0" destOrd="0" presId="urn:microsoft.com/office/officeart/2005/8/layout/default"/>
    <dgm:cxn modelId="{32DD3E5C-527D-420D-B1BF-7F6A6F45D957}" srcId="{82B4BC34-6517-4F11-A001-3FA6C220248C}" destId="{4CC61519-DFA4-493D-9C0E-4B833CCF6D60}" srcOrd="3" destOrd="0" parTransId="{5A035B68-46E8-4E30-8533-7FCF14C0D025}" sibTransId="{D4462651-C8F6-4299-8D89-7B71E7A88F12}"/>
    <dgm:cxn modelId="{D9C1BD52-1C81-432B-B644-819956FB2E03}" type="presOf" srcId="{82B4BC34-6517-4F11-A001-3FA6C220248C}" destId="{163C4764-B503-4D18-AC0B-056188E33F8B}" srcOrd="0" destOrd="0" presId="urn:microsoft.com/office/officeart/2005/8/layout/default"/>
    <dgm:cxn modelId="{14FE3A7A-BAFA-486E-9EC5-CDA47266913B}" type="presOf" srcId="{4CC61519-DFA4-493D-9C0E-4B833CCF6D60}" destId="{163C4764-B503-4D18-AC0B-056188E33F8B}" srcOrd="0" destOrd="4" presId="urn:microsoft.com/office/officeart/2005/8/layout/default"/>
    <dgm:cxn modelId="{87CDB95A-04F3-4A80-A9F8-93E5A83F4815}" type="presOf" srcId="{D86242CA-6669-416C-B77D-301C996AB017}" destId="{163C4764-B503-4D18-AC0B-056188E33F8B}" srcOrd="0" destOrd="1" presId="urn:microsoft.com/office/officeart/2005/8/layout/default"/>
    <dgm:cxn modelId="{9C85ED8D-10F6-4C6B-9F63-9BC452C70937}" srcId="{82B4BC34-6517-4F11-A001-3FA6C220248C}" destId="{D86242CA-6669-416C-B77D-301C996AB017}" srcOrd="0" destOrd="0" parTransId="{6329D650-EEBB-4B48-A676-DA87218A1217}" sibTransId="{83FC7690-0EB4-4D4C-9385-D3BF01A92F55}"/>
    <dgm:cxn modelId="{EF923590-000D-49D9-8269-4B888093FA12}" srcId="{82B4BC34-6517-4F11-A001-3FA6C220248C}" destId="{545404F6-342D-4573-A76D-0B9087C8E94C}" srcOrd="2" destOrd="0" parTransId="{B3EA81D0-46F2-410A-BAB8-0FEEC6DB67F9}" sibTransId="{BE939C2F-32C2-4CC2-9922-EB65C651A1F0}"/>
    <dgm:cxn modelId="{7421D2A8-9388-4B67-AD55-BDA48548EB1E}" type="presOf" srcId="{4B37A412-C29B-47EF-851A-559F50476910}" destId="{163C4764-B503-4D18-AC0B-056188E33F8B}" srcOrd="0" destOrd="7" presId="urn:microsoft.com/office/officeart/2005/8/layout/default"/>
    <dgm:cxn modelId="{5E96F0B0-9183-43AB-908E-CB59BAB20A42}" srcId="{82B4BC34-6517-4F11-A001-3FA6C220248C}" destId="{619A78A5-6174-491A-8CD0-8C92C6A5EA68}" srcOrd="4" destOrd="0" parTransId="{1E4414D4-CE14-43AB-83C8-16E4491AFF19}" sibTransId="{DDBD92DE-FF40-477A-A167-3729F9B6437D}"/>
    <dgm:cxn modelId="{D05B93C0-4311-4F6D-A2C3-5C044596354F}" type="presOf" srcId="{21F23BF8-1347-4770-8187-AFE16D13712C}" destId="{163C4764-B503-4D18-AC0B-056188E33F8B}" srcOrd="0" destOrd="2" presId="urn:microsoft.com/office/officeart/2005/8/layout/default"/>
    <dgm:cxn modelId="{31F547C1-2564-4CAC-B5E0-C436C5805488}" type="presOf" srcId="{B772DCC8-D467-4581-8B5D-FD7A8DBBC705}" destId="{C6CDC2C5-47E3-446E-A947-618BDEA05E9E}" srcOrd="0" destOrd="0" presId="urn:microsoft.com/office/officeart/2005/8/layout/default"/>
    <dgm:cxn modelId="{6929B6C2-40FF-4D39-842B-049F3C90B59D}" srcId="{E6E1D41C-AD49-4F86-ABDC-346FF7FD89A2}" destId="{82B4BC34-6517-4F11-A001-3FA6C220248C}" srcOrd="1" destOrd="0" parTransId="{C138239A-0553-46C6-888D-AFFCD3A3F289}" sibTransId="{3CA1DE94-96B5-4D49-8669-8E25D1B232A5}"/>
    <dgm:cxn modelId="{90A074D0-A07C-4A47-9FFB-9D3EE89AEFE7}" srcId="{82B4BC34-6517-4F11-A001-3FA6C220248C}" destId="{815519E6-242F-4604-80F0-F157D195770E}" srcOrd="5" destOrd="0" parTransId="{84E1D64A-5610-4DB6-A4E0-B8A6BC92917E}" sibTransId="{7ECAE545-BA98-403A-AEEF-B6227E6069D2}"/>
    <dgm:cxn modelId="{F1EBF5D7-F5F7-4B37-85ED-31EA204C1D0E}" type="presOf" srcId="{815519E6-242F-4604-80F0-F157D195770E}" destId="{163C4764-B503-4D18-AC0B-056188E33F8B}" srcOrd="0" destOrd="6" presId="urn:microsoft.com/office/officeart/2005/8/layout/default"/>
    <dgm:cxn modelId="{FCB60FFA-7574-499E-80C4-344E55384227}" type="presOf" srcId="{545404F6-342D-4573-A76D-0B9087C8E94C}" destId="{163C4764-B503-4D18-AC0B-056188E33F8B}" srcOrd="0" destOrd="3" presId="urn:microsoft.com/office/officeart/2005/8/layout/default"/>
    <dgm:cxn modelId="{26023F22-BDE9-4A3F-9901-1D13A286FB27}" type="presParOf" srcId="{478756C6-33DB-4F91-92B2-C32D0E12E443}" destId="{C6CDC2C5-47E3-446E-A947-618BDEA05E9E}" srcOrd="0" destOrd="0" presId="urn:microsoft.com/office/officeart/2005/8/layout/default"/>
    <dgm:cxn modelId="{5508E896-3F98-4672-AEA5-C7BBB92AB1B0}" type="presParOf" srcId="{478756C6-33DB-4F91-92B2-C32D0E12E443}" destId="{02E073B4-F8CA-4B3B-AA86-030C449CA641}" srcOrd="1" destOrd="0" presId="urn:microsoft.com/office/officeart/2005/8/layout/default"/>
    <dgm:cxn modelId="{570F1697-1349-4112-A4B5-324473C83210}" type="presParOf" srcId="{478756C6-33DB-4F91-92B2-C32D0E12E443}" destId="{163C4764-B503-4D18-AC0B-056188E33F8B}"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DC2C5-47E3-446E-A947-618BDEA05E9E}">
      <dsp:nvSpPr>
        <dsp:cNvPr id="0" name=""/>
        <dsp:cNvSpPr/>
      </dsp:nvSpPr>
      <dsp:spPr>
        <a:xfrm>
          <a:off x="1172" y="489894"/>
          <a:ext cx="4572395" cy="274343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1" kern="1200" dirty="0"/>
            <a:t>Prediction of Chance of Admit for an aspirant for Masters Programs</a:t>
          </a:r>
          <a:endParaRPr lang="en-US" sz="2800" i="1" kern="1200" dirty="0"/>
        </a:p>
      </dsp:txBody>
      <dsp:txXfrm>
        <a:off x="1172" y="489894"/>
        <a:ext cx="4572395" cy="2743437"/>
      </dsp:txXfrm>
    </dsp:sp>
    <dsp:sp modelId="{163C4764-B503-4D18-AC0B-056188E33F8B}">
      <dsp:nvSpPr>
        <dsp:cNvPr id="0" name=""/>
        <dsp:cNvSpPr/>
      </dsp:nvSpPr>
      <dsp:spPr>
        <a:xfrm>
          <a:off x="5030807" y="489894"/>
          <a:ext cx="4572395" cy="2743437"/>
        </a:xfrm>
        <a:prstGeom prst="rect">
          <a:avLst/>
        </a:prstGeom>
        <a:solidFill>
          <a:schemeClr val="accent2">
            <a:hueOff val="-3392975"/>
            <a:satOff val="11185"/>
            <a:lumOff val="1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b="0" i="0" u="sng" kern="1200"/>
            <a:t>The parameters included are </a:t>
          </a:r>
          <a:r>
            <a:rPr lang="en-IN" sz="2200" b="0" i="0" kern="1200"/>
            <a:t>:</a:t>
          </a:r>
          <a:endParaRPr lang="en-US" sz="2200" kern="1200"/>
        </a:p>
        <a:p>
          <a:pPr marL="171450" lvl="1" indent="-171450" algn="l" defTabSz="755650">
            <a:lnSpc>
              <a:spcPct val="90000"/>
            </a:lnSpc>
            <a:spcBef>
              <a:spcPct val="0"/>
            </a:spcBef>
            <a:spcAft>
              <a:spcPct val="15000"/>
            </a:spcAft>
            <a:buChar char="•"/>
          </a:pPr>
          <a:r>
            <a:rPr lang="en-IN" sz="1700" kern="1200"/>
            <a:t>GRE Scores</a:t>
          </a:r>
          <a:endParaRPr lang="en-US" sz="1700" kern="1200"/>
        </a:p>
        <a:p>
          <a:pPr marL="171450" lvl="1" indent="-171450" algn="l" defTabSz="755650">
            <a:lnSpc>
              <a:spcPct val="90000"/>
            </a:lnSpc>
            <a:spcBef>
              <a:spcPct val="0"/>
            </a:spcBef>
            <a:spcAft>
              <a:spcPct val="15000"/>
            </a:spcAft>
            <a:buChar char="•"/>
          </a:pPr>
          <a:r>
            <a:rPr lang="en-IN" sz="1700" kern="1200"/>
            <a:t>TOEFL Scores</a:t>
          </a:r>
          <a:endParaRPr lang="en-US" sz="1700" kern="1200"/>
        </a:p>
        <a:p>
          <a:pPr marL="171450" lvl="1" indent="-171450" algn="l" defTabSz="755650">
            <a:lnSpc>
              <a:spcPct val="90000"/>
            </a:lnSpc>
            <a:spcBef>
              <a:spcPct val="0"/>
            </a:spcBef>
            <a:spcAft>
              <a:spcPct val="15000"/>
            </a:spcAft>
            <a:buChar char="•"/>
          </a:pPr>
          <a:r>
            <a:rPr lang="en-IN" sz="1700" kern="1200"/>
            <a:t>University Rating</a:t>
          </a:r>
          <a:endParaRPr lang="en-US" sz="1700" kern="1200"/>
        </a:p>
        <a:p>
          <a:pPr marL="171450" lvl="1" indent="-171450" algn="l" defTabSz="755650">
            <a:lnSpc>
              <a:spcPct val="90000"/>
            </a:lnSpc>
            <a:spcBef>
              <a:spcPct val="0"/>
            </a:spcBef>
            <a:spcAft>
              <a:spcPct val="15000"/>
            </a:spcAft>
            <a:buChar char="•"/>
          </a:pPr>
          <a:r>
            <a:rPr lang="en-US" sz="1700" b="0" i="0" kern="1200"/>
            <a:t>Statement of Purpose and Letter of Recommendation Strength</a:t>
          </a:r>
          <a:endParaRPr lang="en-US" sz="1700" kern="1200"/>
        </a:p>
        <a:p>
          <a:pPr marL="171450" lvl="1" indent="-171450" algn="l" defTabSz="755650">
            <a:lnSpc>
              <a:spcPct val="90000"/>
            </a:lnSpc>
            <a:spcBef>
              <a:spcPct val="0"/>
            </a:spcBef>
            <a:spcAft>
              <a:spcPct val="15000"/>
            </a:spcAft>
            <a:buChar char="•"/>
          </a:pPr>
          <a:r>
            <a:rPr lang="en-IN" sz="1700" b="0" i="0" kern="1200"/>
            <a:t>Undergraduate GPA</a:t>
          </a:r>
          <a:endParaRPr lang="en-US" sz="1700" kern="1200"/>
        </a:p>
        <a:p>
          <a:pPr marL="171450" lvl="1" indent="-171450" algn="l" defTabSz="755650">
            <a:lnSpc>
              <a:spcPct val="90000"/>
            </a:lnSpc>
            <a:spcBef>
              <a:spcPct val="0"/>
            </a:spcBef>
            <a:spcAft>
              <a:spcPct val="15000"/>
            </a:spcAft>
            <a:buChar char="•"/>
          </a:pPr>
          <a:r>
            <a:rPr lang="en-IN" sz="1700" b="0" i="0" kern="1200"/>
            <a:t>Research Experience</a:t>
          </a:r>
          <a:endParaRPr lang="en-US" sz="1700" kern="1200"/>
        </a:p>
        <a:p>
          <a:pPr marL="171450" lvl="1" indent="-171450" algn="l" defTabSz="755650">
            <a:lnSpc>
              <a:spcPct val="90000"/>
            </a:lnSpc>
            <a:spcBef>
              <a:spcPct val="0"/>
            </a:spcBef>
            <a:spcAft>
              <a:spcPct val="15000"/>
            </a:spcAft>
            <a:buChar char="•"/>
          </a:pPr>
          <a:r>
            <a:rPr lang="en-IN" sz="1700" b="0" i="0" kern="1200"/>
            <a:t>Chance of Admit </a:t>
          </a:r>
          <a:endParaRPr lang="en-US" sz="1700" kern="1200"/>
        </a:p>
      </dsp:txBody>
      <dsp:txXfrm>
        <a:off x="5030807" y="489894"/>
        <a:ext cx="4572395" cy="27434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425A4C-CD26-4449-B2AD-81B1BA3FBA23}" type="datetimeFigureOut">
              <a:rPr lang="en-IN" smtClean="0"/>
              <a:t>12-09-2020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9726DE-C279-4251-9D3E-80933C359006}" type="slidenum">
              <a:rPr lang="en-IN" smtClean="0"/>
              <a:t>‹#›</a:t>
            </a:fld>
            <a:endParaRPr lang="en-IN"/>
          </a:p>
        </p:txBody>
      </p:sp>
    </p:spTree>
    <p:extLst>
      <p:ext uri="{BB962C8B-B14F-4D97-AF65-F5344CB8AC3E}">
        <p14:creationId xmlns:p14="http://schemas.microsoft.com/office/powerpoint/2010/main" val="137919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9726DE-C279-4251-9D3E-80933C359006}" type="slidenum">
              <a:rPr lang="en-IN" smtClean="0"/>
              <a:t>3</a:t>
            </a:fld>
            <a:endParaRPr lang="en-IN"/>
          </a:p>
        </p:txBody>
      </p:sp>
    </p:spTree>
    <p:extLst>
      <p:ext uri="{BB962C8B-B14F-4D97-AF65-F5344CB8AC3E}">
        <p14:creationId xmlns:p14="http://schemas.microsoft.com/office/powerpoint/2010/main" val="3247113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9/12/2020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06722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9/12/2020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47635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9/12/2020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22276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9/12/2020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73877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9/12/2020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192650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9/12/2020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1788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9/12/2020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14739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9/12/2020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40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9/12/2020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615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9/12/2020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43819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E72C73-2D91-4E12-BA25-F0AA0C03599B}" type="datetimeFigureOut">
              <a:rPr lang="en-US" smtClean="0"/>
              <a:t>9/12/2020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736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9/12/2020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72387"/>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2703" y="1289888"/>
            <a:ext cx="5854698" cy="4278224"/>
          </a:xfrm>
        </p:spPr>
        <p:txBody>
          <a:bodyPr anchor="ctr">
            <a:normAutofit/>
          </a:bodyPr>
          <a:lstStyle/>
          <a:p>
            <a:pPr algn="r"/>
            <a:r>
              <a:rPr lang="en-US" sz="4400" dirty="0"/>
              <a:t> </a:t>
            </a:r>
            <a:r>
              <a:rPr lang="en-US" sz="4000" dirty="0"/>
              <a:t>CAPSTONE PROJECT 1</a:t>
            </a:r>
            <a:br>
              <a:rPr lang="en-US" sz="4000" dirty="0"/>
            </a:br>
            <a:r>
              <a:rPr lang="en-US" sz="5400" dirty="0"/>
              <a:t>             </a:t>
            </a:r>
          </a:p>
        </p:txBody>
      </p:sp>
      <p:sp>
        <p:nvSpPr>
          <p:cNvPr id="3" name="Subtitle 2"/>
          <p:cNvSpPr>
            <a:spLocks noGrp="1"/>
          </p:cNvSpPr>
          <p:nvPr>
            <p:ph type="subTitle" idx="1"/>
          </p:nvPr>
        </p:nvSpPr>
        <p:spPr>
          <a:xfrm>
            <a:off x="7918221" y="4384675"/>
            <a:ext cx="2989891" cy="1183437"/>
          </a:xfrm>
        </p:spPr>
        <p:txBody>
          <a:bodyPr anchor="ctr">
            <a:normAutofit fontScale="92500"/>
          </a:bodyPr>
          <a:lstStyle/>
          <a:p>
            <a:pPr algn="l">
              <a:spcAft>
                <a:spcPts val="600"/>
              </a:spcAft>
            </a:pPr>
            <a:r>
              <a:rPr lang="en-US" sz="1500" dirty="0"/>
              <a:t>                 Graduate Admission</a:t>
            </a:r>
            <a:r>
              <a:rPr lang="en-US" dirty="0"/>
              <a:t>                                                                                                                 </a:t>
            </a:r>
          </a:p>
          <a:p>
            <a:pPr algn="l">
              <a:spcAft>
                <a:spcPts val="600"/>
              </a:spcAft>
            </a:pPr>
            <a:r>
              <a:rPr lang="en-US" dirty="0"/>
              <a:t>  </a:t>
            </a:r>
            <a:endParaRPr lang="en-US" sz="2000" b="1" dirty="0"/>
          </a:p>
        </p:txBody>
      </p:sp>
    </p:spTree>
    <p:extLst>
      <p:ext uri="{BB962C8B-B14F-4D97-AF65-F5344CB8AC3E}">
        <p14:creationId xmlns:p14="http://schemas.microsoft.com/office/powerpoint/2010/main" val="418445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BDE5C-995F-4BC9-BD89-A779CDF36258}"/>
              </a:ext>
            </a:extLst>
          </p:cNvPr>
          <p:cNvSpPr>
            <a:spLocks noGrp="1"/>
          </p:cNvSpPr>
          <p:nvPr>
            <p:ph type="title"/>
          </p:nvPr>
        </p:nvSpPr>
        <p:spPr>
          <a:xfrm>
            <a:off x="1451579" y="804519"/>
            <a:ext cx="9603275" cy="1049235"/>
          </a:xfrm>
        </p:spPr>
        <p:txBody>
          <a:bodyPr>
            <a:normAutofit/>
          </a:bodyPr>
          <a:lstStyle/>
          <a:p>
            <a:r>
              <a:rPr lang="en-IN" dirty="0"/>
              <a:t>PROBLEM STATEMENT:</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BE5F4AD4-CEED-4E14-8BF3-AC5346B27E12}"/>
              </a:ext>
            </a:extLst>
          </p:cNvPr>
          <p:cNvGraphicFramePr>
            <a:graphicFrameLocks noGrp="1"/>
          </p:cNvGraphicFramePr>
          <p:nvPr>
            <p:ph idx="1"/>
            <p:extLst>
              <p:ext uri="{D42A27DB-BD31-4B8C-83A1-F6EECF244321}">
                <p14:modId xmlns:p14="http://schemas.microsoft.com/office/powerpoint/2010/main" val="2170427874"/>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282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8D346C1-A3C1-4FE5-8A00-FDCB4C38103B}"/>
              </a:ext>
            </a:extLst>
          </p:cNvPr>
          <p:cNvSpPr>
            <a:spLocks noGrp="1"/>
          </p:cNvSpPr>
          <p:nvPr>
            <p:ph type="title"/>
          </p:nvPr>
        </p:nvSpPr>
        <p:spPr>
          <a:xfrm>
            <a:off x="812205" y="804519"/>
            <a:ext cx="3241820" cy="4431360"/>
          </a:xfrm>
        </p:spPr>
        <p:txBody>
          <a:bodyPr anchor="ctr">
            <a:normAutofit/>
          </a:bodyPr>
          <a:lstStyle/>
          <a:p>
            <a:r>
              <a:rPr lang="en-IN" dirty="0">
                <a:latin typeface="Arial" panose="020B0604020202020204" pitchFamily="34" charset="0"/>
                <a:cs typeface="Arial" panose="020B0604020202020204" pitchFamily="34" charset="0"/>
              </a:rPr>
              <a:t>Data Wrangling</a:t>
            </a:r>
          </a:p>
        </p:txBody>
      </p:sp>
      <p:cxnSp>
        <p:nvCxnSpPr>
          <p:cNvPr id="24" name="Straight Connector 23">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037DFEB5-E65F-433B-81A1-36CB41E51456}"/>
              </a:ext>
            </a:extLst>
          </p:cNvPr>
          <p:cNvSpPr>
            <a:spLocks noGrp="1"/>
          </p:cNvSpPr>
          <p:nvPr>
            <p:ph idx="1"/>
          </p:nvPr>
        </p:nvSpPr>
        <p:spPr>
          <a:xfrm>
            <a:off x="4637863" y="804520"/>
            <a:ext cx="6102559" cy="4431359"/>
          </a:xfrm>
        </p:spPr>
        <p:txBody>
          <a:bodyPr anchor="ctr">
            <a:normAutofit/>
          </a:bodyPr>
          <a:lstStyle/>
          <a:p>
            <a:pPr marL="457200">
              <a:lnSpc>
                <a:spcPct val="110000"/>
              </a:lnSpc>
              <a:spcAft>
                <a:spcPts val="75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I have taken the data from Kaggle and </a:t>
            </a:r>
            <a:r>
              <a:rPr lang="en-IN" sz="1600" dirty="0">
                <a:latin typeface="Calibri" panose="020F0502020204030204" pitchFamily="34" charset="0"/>
                <a:ea typeface="Times New Roman" panose="02020603050405020304" pitchFamily="18" charset="0"/>
                <a:cs typeface="Calibri" panose="020F0502020204030204" pitchFamily="34" charset="0"/>
              </a:rPr>
              <a:t>performed</a:t>
            </a:r>
            <a:r>
              <a:rPr lang="en-IN" sz="1600" dirty="0">
                <a:effectLst/>
                <a:latin typeface="Calibri" panose="020F0502020204030204" pitchFamily="34" charset="0"/>
                <a:ea typeface="Times New Roman" panose="02020603050405020304" pitchFamily="18" charset="0"/>
                <a:cs typeface="Calibri" panose="020F0502020204030204" pitchFamily="34" charset="0"/>
              </a:rPr>
              <a:t> cleaning steps on it.  I observed for missing values, inconsistent column names, and for any outliers from the data set named 'df' .</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marL="457200">
              <a:lnSpc>
                <a:spcPct val="110000"/>
              </a:lnSpc>
              <a:spcAft>
                <a:spcPts val="75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Then I named the cleaned dataset as df_cleaned. Later I have done with the Exploratory Data Analysis along with some visualization to check the relation between all the fields with the "Chance of Admit" column to predict some facts if anything. </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marL="457200">
              <a:lnSpc>
                <a:spcPct val="110000"/>
              </a:lnSpc>
              <a:spcAft>
                <a:spcPts val="75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Visualizations are GOOD ENOUGH to confirm that the relation with all the fields with "Chance of Admit" is linear or directly proportional. </a:t>
            </a:r>
          </a:p>
          <a:p>
            <a:pPr marL="457200">
              <a:lnSpc>
                <a:spcPct val="110000"/>
              </a:lnSpc>
              <a:spcAft>
                <a:spcPts val="75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Finally, I have come up with those records that who has highest chance of admission and have lowest chance of admission</a:t>
            </a:r>
            <a:endParaRPr lang="en-IN" sz="1600" dirty="0">
              <a:latin typeface="Calibri" panose="020F0502020204030204" pitchFamily="34" charset="0"/>
              <a:cs typeface="Calibri" panose="020F0502020204030204" pitchFamily="34" charset="0"/>
            </a:endParaRPr>
          </a:p>
        </p:txBody>
      </p:sp>
      <p:pic>
        <p:nvPicPr>
          <p:cNvPr id="26" name="Picture 25">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05698561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DE58-CD95-4F41-BD6D-155D5FB55F01}"/>
              </a:ext>
            </a:extLst>
          </p:cNvPr>
          <p:cNvSpPr>
            <a:spLocks noGrp="1"/>
          </p:cNvSpPr>
          <p:nvPr>
            <p:ph type="title"/>
          </p:nvPr>
        </p:nvSpPr>
        <p:spPr/>
        <p:txBody>
          <a:bodyPr>
            <a:normAutofit/>
          </a:bodyPr>
          <a:lstStyle/>
          <a:p>
            <a:r>
              <a:rPr lang="en-IN" sz="2400" dirty="0">
                <a:latin typeface="Arial" panose="020B0604020202020204" pitchFamily="34" charset="0"/>
                <a:cs typeface="Arial" panose="020B0604020202020204" pitchFamily="34" charset="0"/>
              </a:rPr>
              <a:t>Visualizations :</a:t>
            </a:r>
            <a:br>
              <a:rPr lang="en-IN" sz="2400" dirty="0">
                <a:latin typeface="Arial" panose="020B0604020202020204" pitchFamily="34" charset="0"/>
                <a:cs typeface="Arial" panose="020B0604020202020204" pitchFamily="34" charset="0"/>
              </a:rPr>
            </a:br>
            <a:br>
              <a:rPr lang="en-IN" sz="2400" dirty="0">
                <a:latin typeface="Arial" panose="020B0604020202020204" pitchFamily="34" charset="0"/>
                <a:cs typeface="Arial" panose="020B0604020202020204" pitchFamily="34" charset="0"/>
              </a:rPr>
            </a:br>
            <a:r>
              <a:rPr lang="en-IN" sz="1400" dirty="0">
                <a:latin typeface="Arial" panose="020B0604020202020204" pitchFamily="34" charset="0"/>
                <a:cs typeface="Arial" panose="020B0604020202020204" pitchFamily="34" charset="0"/>
              </a:rPr>
              <a:t>chance of admit vs gre Score : This Relation is linear</a:t>
            </a:r>
          </a:p>
        </p:txBody>
      </p:sp>
      <p:pic>
        <p:nvPicPr>
          <p:cNvPr id="5" name="Content Placeholder 4">
            <a:extLst>
              <a:ext uri="{FF2B5EF4-FFF2-40B4-BE49-F238E27FC236}">
                <a16:creationId xmlns:a16="http://schemas.microsoft.com/office/drawing/2014/main" id="{9D23301F-2621-46A8-A606-EC7F7E64C928}"/>
              </a:ext>
            </a:extLst>
          </p:cNvPr>
          <p:cNvPicPr>
            <a:picLocks noGrp="1" noChangeAspect="1"/>
          </p:cNvPicPr>
          <p:nvPr>
            <p:ph idx="1"/>
          </p:nvPr>
        </p:nvPicPr>
        <p:blipFill>
          <a:blip r:embed="rId2"/>
          <a:stretch>
            <a:fillRect/>
          </a:stretch>
        </p:blipFill>
        <p:spPr>
          <a:xfrm>
            <a:off x="4226067" y="2228243"/>
            <a:ext cx="4054191" cy="3025402"/>
          </a:xfrm>
        </p:spPr>
      </p:pic>
    </p:spTree>
    <p:extLst>
      <p:ext uri="{BB962C8B-B14F-4D97-AF65-F5344CB8AC3E}">
        <p14:creationId xmlns:p14="http://schemas.microsoft.com/office/powerpoint/2010/main" val="1475220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A0509C8-C584-4F18-A0F5-FF3BAD3E8096}"/>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Pair plot</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0E8E519-68BF-4090-B634-F90F70F35809}"/>
              </a:ext>
            </a:extLst>
          </p:cNvPr>
          <p:cNvPicPr>
            <a:picLocks noGrp="1" noChangeAspect="1"/>
          </p:cNvPicPr>
          <p:nvPr>
            <p:ph idx="1"/>
          </p:nvPr>
        </p:nvPicPr>
        <p:blipFill>
          <a:blip r:embed="rId3"/>
          <a:stretch>
            <a:fillRect/>
          </a:stretch>
        </p:blipFill>
        <p:spPr>
          <a:xfrm>
            <a:off x="5821902" y="1116345"/>
            <a:ext cx="3875862" cy="3866172"/>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14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15">
            <a:extLst>
              <a:ext uri="{FF2B5EF4-FFF2-40B4-BE49-F238E27FC236}">
                <a16:creationId xmlns:a16="http://schemas.microsoft.com/office/drawing/2014/main" id="{352BB3D1-FC10-43EE-8114-34C0EBA6F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329F2-80B5-4F89-83B4-00AD6AA4D150}"/>
              </a:ext>
            </a:extLst>
          </p:cNvPr>
          <p:cNvSpPr>
            <a:spLocks noGrp="1"/>
          </p:cNvSpPr>
          <p:nvPr>
            <p:ph type="title"/>
          </p:nvPr>
        </p:nvSpPr>
        <p:spPr>
          <a:xfrm>
            <a:off x="4976636" y="992221"/>
            <a:ext cx="6247308" cy="4873558"/>
          </a:xfrm>
        </p:spPr>
        <p:txBody>
          <a:bodyPr vert="horz" lIns="91440" tIns="45720" rIns="91440" bIns="0" rtlCol="0" anchor="ctr">
            <a:normAutofit/>
          </a:bodyPr>
          <a:lstStyle/>
          <a:p>
            <a:r>
              <a:rPr lang="en-US" sz="4800"/>
              <a:t>Thank you</a:t>
            </a:r>
          </a:p>
        </p:txBody>
      </p:sp>
      <p:sp>
        <p:nvSpPr>
          <p:cNvPr id="3" name="Content Placeholder 2">
            <a:extLst>
              <a:ext uri="{FF2B5EF4-FFF2-40B4-BE49-F238E27FC236}">
                <a16:creationId xmlns:a16="http://schemas.microsoft.com/office/drawing/2014/main" id="{6AD95885-DFF9-471D-B5C1-79B2D937FE02}"/>
              </a:ext>
            </a:extLst>
          </p:cNvPr>
          <p:cNvSpPr>
            <a:spLocks noGrp="1"/>
          </p:cNvSpPr>
          <p:nvPr>
            <p:ph idx="1"/>
          </p:nvPr>
        </p:nvSpPr>
        <p:spPr>
          <a:xfrm>
            <a:off x="968056" y="996610"/>
            <a:ext cx="3363901" cy="4864780"/>
          </a:xfrm>
        </p:spPr>
        <p:txBody>
          <a:bodyPr vert="horz" lIns="91440" tIns="91440" rIns="91440" bIns="91440" rtlCol="0" anchor="ctr">
            <a:normAutofit/>
          </a:bodyPr>
          <a:lstStyle/>
          <a:p>
            <a:pPr marL="0" indent="0" algn="r">
              <a:buNone/>
            </a:pPr>
            <a:r>
              <a:rPr lang="en-US" cap="all">
                <a:solidFill>
                  <a:schemeClr val="tx2"/>
                </a:solidFill>
              </a:rPr>
              <a:t>Thank you</a:t>
            </a:r>
          </a:p>
        </p:txBody>
      </p:sp>
      <p:cxnSp>
        <p:nvCxnSpPr>
          <p:cNvPr id="24" name="Straight Connector 17">
            <a:extLst>
              <a:ext uri="{FF2B5EF4-FFF2-40B4-BE49-F238E27FC236}">
                <a16:creationId xmlns:a16="http://schemas.microsoft.com/office/drawing/2014/main" id="{7766695C-9F91-4225-8954-E3288BC513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3372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204</Words>
  <Application>Microsoft Office PowerPoint</Application>
  <PresentationFormat>Widescreen</PresentationFormat>
  <Paragraphs>23</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MT</vt:lpstr>
      <vt:lpstr>Gallery</vt:lpstr>
      <vt:lpstr> CAPSTONE PROJECT 1              </vt:lpstr>
      <vt:lpstr>PROBLEM STATEMENT:</vt:lpstr>
      <vt:lpstr>Data Wrangling</vt:lpstr>
      <vt:lpstr>Visualizations :  chance of admit vs gre Score : This Relation is linear</vt:lpstr>
      <vt:lpstr>Pair plot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1              </dc:title>
  <dc:creator>Jayanth Gundabathini</dc:creator>
  <cp:lastModifiedBy>Jayanth Gundabathini</cp:lastModifiedBy>
  <cp:revision>3</cp:revision>
  <dcterms:created xsi:type="dcterms:W3CDTF">2020-09-12T15:26:43Z</dcterms:created>
  <dcterms:modified xsi:type="dcterms:W3CDTF">2020-09-12T17:01:20Z</dcterms:modified>
</cp:coreProperties>
</file>