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0" r:id="rId1"/>
  </p:sldMasterIdLst>
  <p:notesMasterIdLst>
    <p:notesMasterId r:id="rId16"/>
  </p:notesMasterIdLst>
  <p:sldIdLst>
    <p:sldId id="256" r:id="rId2"/>
    <p:sldId id="291" r:id="rId3"/>
    <p:sldId id="294" r:id="rId4"/>
    <p:sldId id="286" r:id="rId5"/>
    <p:sldId id="290" r:id="rId6"/>
    <p:sldId id="288" r:id="rId7"/>
    <p:sldId id="295" r:id="rId8"/>
    <p:sldId id="292" r:id="rId9"/>
    <p:sldId id="299" r:id="rId10"/>
    <p:sldId id="296" r:id="rId11"/>
    <p:sldId id="297" r:id="rId12"/>
    <p:sldId id="293" r:id="rId13"/>
    <p:sldId id="29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nth Gundabathini" initials="JG" lastIdx="2" clrIdx="0">
    <p:extLst>
      <p:ext uri="{19B8F6BF-5375-455C-9EA6-DF929625EA0E}">
        <p15:presenceInfo xmlns:p15="http://schemas.microsoft.com/office/powerpoint/2012/main" userId="3e10607d73c7d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1D41C-AD49-4F86-ABDC-346FF7FD89A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72DCC8-D467-4581-8B5D-FD7A8DBBC705}">
      <dgm:prSet custT="1"/>
      <dgm:spPr/>
      <dgm:t>
        <a:bodyPr/>
        <a:lstStyle/>
        <a:p>
          <a:r>
            <a:rPr lang="en-US" sz="2800" b="0" i="1" dirty="0"/>
            <a:t>Prediction of Chance of Admit for an aspirant for Masters Programs</a:t>
          </a:r>
          <a:endParaRPr lang="en-US" sz="2800" i="1" dirty="0"/>
        </a:p>
      </dgm:t>
    </dgm:pt>
    <dgm:pt modelId="{F1E0965B-E3B6-4A55-B476-237F35EAAD04}" type="parTrans" cxnId="{7444A51A-6C2C-4765-A57C-F99685108B9E}">
      <dgm:prSet/>
      <dgm:spPr/>
      <dgm:t>
        <a:bodyPr/>
        <a:lstStyle/>
        <a:p>
          <a:endParaRPr lang="en-US"/>
        </a:p>
      </dgm:t>
    </dgm:pt>
    <dgm:pt modelId="{047C3811-9A76-497A-8608-B2ADCF90FA52}" type="sibTrans" cxnId="{7444A51A-6C2C-4765-A57C-F99685108B9E}">
      <dgm:prSet/>
      <dgm:spPr/>
      <dgm:t>
        <a:bodyPr/>
        <a:lstStyle/>
        <a:p>
          <a:endParaRPr lang="en-US"/>
        </a:p>
      </dgm:t>
    </dgm:pt>
    <dgm:pt modelId="{82B4BC34-6517-4F11-A001-3FA6C220248C}">
      <dgm:prSet/>
      <dgm:spPr/>
      <dgm:t>
        <a:bodyPr/>
        <a:lstStyle/>
        <a:p>
          <a:r>
            <a:rPr lang="en-IN" b="0" i="0" u="sng"/>
            <a:t>The parameters included are </a:t>
          </a:r>
          <a:r>
            <a:rPr lang="en-IN" b="0" i="0"/>
            <a:t>:</a:t>
          </a:r>
          <a:endParaRPr lang="en-US"/>
        </a:p>
      </dgm:t>
    </dgm:pt>
    <dgm:pt modelId="{C138239A-0553-46C6-888D-AFFCD3A3F289}" type="parTrans" cxnId="{6929B6C2-40FF-4D39-842B-049F3C90B59D}">
      <dgm:prSet/>
      <dgm:spPr/>
      <dgm:t>
        <a:bodyPr/>
        <a:lstStyle/>
        <a:p>
          <a:endParaRPr lang="en-US"/>
        </a:p>
      </dgm:t>
    </dgm:pt>
    <dgm:pt modelId="{3CA1DE94-96B5-4D49-8669-8E25D1B232A5}" type="sibTrans" cxnId="{6929B6C2-40FF-4D39-842B-049F3C90B59D}">
      <dgm:prSet/>
      <dgm:spPr/>
      <dgm:t>
        <a:bodyPr/>
        <a:lstStyle/>
        <a:p>
          <a:endParaRPr lang="en-US"/>
        </a:p>
      </dgm:t>
    </dgm:pt>
    <dgm:pt modelId="{D86242CA-6669-416C-B77D-301C996AB017}">
      <dgm:prSet/>
      <dgm:spPr/>
      <dgm:t>
        <a:bodyPr/>
        <a:lstStyle/>
        <a:p>
          <a:r>
            <a:rPr lang="en-IN"/>
            <a:t>GRE Scores</a:t>
          </a:r>
          <a:endParaRPr lang="en-US"/>
        </a:p>
      </dgm:t>
    </dgm:pt>
    <dgm:pt modelId="{6329D650-EEBB-4B48-A676-DA87218A1217}" type="parTrans" cxnId="{9C85ED8D-10F6-4C6B-9F63-9BC452C70937}">
      <dgm:prSet/>
      <dgm:spPr/>
      <dgm:t>
        <a:bodyPr/>
        <a:lstStyle/>
        <a:p>
          <a:endParaRPr lang="en-US"/>
        </a:p>
      </dgm:t>
    </dgm:pt>
    <dgm:pt modelId="{83FC7690-0EB4-4D4C-9385-D3BF01A92F55}" type="sibTrans" cxnId="{9C85ED8D-10F6-4C6B-9F63-9BC452C70937}">
      <dgm:prSet/>
      <dgm:spPr/>
      <dgm:t>
        <a:bodyPr/>
        <a:lstStyle/>
        <a:p>
          <a:endParaRPr lang="en-US"/>
        </a:p>
      </dgm:t>
    </dgm:pt>
    <dgm:pt modelId="{21F23BF8-1347-4770-8187-AFE16D13712C}">
      <dgm:prSet/>
      <dgm:spPr/>
      <dgm:t>
        <a:bodyPr/>
        <a:lstStyle/>
        <a:p>
          <a:r>
            <a:rPr lang="en-IN"/>
            <a:t>TOEFL Scores</a:t>
          </a:r>
          <a:endParaRPr lang="en-US"/>
        </a:p>
      </dgm:t>
    </dgm:pt>
    <dgm:pt modelId="{854ED4C0-B91A-4E5B-A938-CE2A4FB83696}" type="parTrans" cxnId="{DC668C02-1EA1-4015-AFBC-19B3DB24BDFA}">
      <dgm:prSet/>
      <dgm:spPr/>
      <dgm:t>
        <a:bodyPr/>
        <a:lstStyle/>
        <a:p>
          <a:endParaRPr lang="en-US"/>
        </a:p>
      </dgm:t>
    </dgm:pt>
    <dgm:pt modelId="{CDA6F04B-2BBE-471C-849B-30FD87D60645}" type="sibTrans" cxnId="{DC668C02-1EA1-4015-AFBC-19B3DB24BDFA}">
      <dgm:prSet/>
      <dgm:spPr/>
      <dgm:t>
        <a:bodyPr/>
        <a:lstStyle/>
        <a:p>
          <a:endParaRPr lang="en-US"/>
        </a:p>
      </dgm:t>
    </dgm:pt>
    <dgm:pt modelId="{545404F6-342D-4573-A76D-0B9087C8E94C}">
      <dgm:prSet/>
      <dgm:spPr/>
      <dgm:t>
        <a:bodyPr/>
        <a:lstStyle/>
        <a:p>
          <a:r>
            <a:rPr lang="en-IN"/>
            <a:t>University Rating</a:t>
          </a:r>
          <a:endParaRPr lang="en-US"/>
        </a:p>
      </dgm:t>
    </dgm:pt>
    <dgm:pt modelId="{B3EA81D0-46F2-410A-BAB8-0FEEC6DB67F9}" type="parTrans" cxnId="{EF923590-000D-49D9-8269-4B888093FA12}">
      <dgm:prSet/>
      <dgm:spPr/>
      <dgm:t>
        <a:bodyPr/>
        <a:lstStyle/>
        <a:p>
          <a:endParaRPr lang="en-US"/>
        </a:p>
      </dgm:t>
    </dgm:pt>
    <dgm:pt modelId="{BE939C2F-32C2-4CC2-9922-EB65C651A1F0}" type="sibTrans" cxnId="{EF923590-000D-49D9-8269-4B888093FA12}">
      <dgm:prSet/>
      <dgm:spPr/>
      <dgm:t>
        <a:bodyPr/>
        <a:lstStyle/>
        <a:p>
          <a:endParaRPr lang="en-US"/>
        </a:p>
      </dgm:t>
    </dgm:pt>
    <dgm:pt modelId="{4CC61519-DFA4-493D-9C0E-4B833CCF6D60}">
      <dgm:prSet/>
      <dgm:spPr/>
      <dgm:t>
        <a:bodyPr/>
        <a:lstStyle/>
        <a:p>
          <a:r>
            <a:rPr lang="en-US" b="0" i="0"/>
            <a:t>Statement of Purpose and Letter of Recommendation Strength</a:t>
          </a:r>
          <a:endParaRPr lang="en-US"/>
        </a:p>
      </dgm:t>
    </dgm:pt>
    <dgm:pt modelId="{5A035B68-46E8-4E30-8533-7FCF14C0D025}" type="parTrans" cxnId="{32DD3E5C-527D-420D-B1BF-7F6A6F45D957}">
      <dgm:prSet/>
      <dgm:spPr/>
      <dgm:t>
        <a:bodyPr/>
        <a:lstStyle/>
        <a:p>
          <a:endParaRPr lang="en-US"/>
        </a:p>
      </dgm:t>
    </dgm:pt>
    <dgm:pt modelId="{D4462651-C8F6-4299-8D89-7B71E7A88F12}" type="sibTrans" cxnId="{32DD3E5C-527D-420D-B1BF-7F6A6F45D957}">
      <dgm:prSet/>
      <dgm:spPr/>
      <dgm:t>
        <a:bodyPr/>
        <a:lstStyle/>
        <a:p>
          <a:endParaRPr lang="en-US"/>
        </a:p>
      </dgm:t>
    </dgm:pt>
    <dgm:pt modelId="{619A78A5-6174-491A-8CD0-8C92C6A5EA68}">
      <dgm:prSet/>
      <dgm:spPr/>
      <dgm:t>
        <a:bodyPr/>
        <a:lstStyle/>
        <a:p>
          <a:r>
            <a:rPr lang="en-IN" b="0" i="0"/>
            <a:t>Undergraduate GPA</a:t>
          </a:r>
          <a:endParaRPr lang="en-US"/>
        </a:p>
      </dgm:t>
    </dgm:pt>
    <dgm:pt modelId="{1E4414D4-CE14-43AB-83C8-16E4491AFF19}" type="parTrans" cxnId="{5E96F0B0-9183-43AB-908E-CB59BAB20A42}">
      <dgm:prSet/>
      <dgm:spPr/>
      <dgm:t>
        <a:bodyPr/>
        <a:lstStyle/>
        <a:p>
          <a:endParaRPr lang="en-US"/>
        </a:p>
      </dgm:t>
    </dgm:pt>
    <dgm:pt modelId="{DDBD92DE-FF40-477A-A167-3729F9B6437D}" type="sibTrans" cxnId="{5E96F0B0-9183-43AB-908E-CB59BAB20A42}">
      <dgm:prSet/>
      <dgm:spPr/>
      <dgm:t>
        <a:bodyPr/>
        <a:lstStyle/>
        <a:p>
          <a:endParaRPr lang="en-US"/>
        </a:p>
      </dgm:t>
    </dgm:pt>
    <dgm:pt modelId="{815519E6-242F-4604-80F0-F157D195770E}">
      <dgm:prSet/>
      <dgm:spPr/>
      <dgm:t>
        <a:bodyPr/>
        <a:lstStyle/>
        <a:p>
          <a:r>
            <a:rPr lang="en-IN" b="0" i="0"/>
            <a:t>Research Experience</a:t>
          </a:r>
          <a:endParaRPr lang="en-US"/>
        </a:p>
      </dgm:t>
    </dgm:pt>
    <dgm:pt modelId="{84E1D64A-5610-4DB6-A4E0-B8A6BC92917E}" type="parTrans" cxnId="{90A074D0-A07C-4A47-9FFB-9D3EE89AEFE7}">
      <dgm:prSet/>
      <dgm:spPr/>
      <dgm:t>
        <a:bodyPr/>
        <a:lstStyle/>
        <a:p>
          <a:endParaRPr lang="en-US"/>
        </a:p>
      </dgm:t>
    </dgm:pt>
    <dgm:pt modelId="{7ECAE545-BA98-403A-AEEF-B6227E6069D2}" type="sibTrans" cxnId="{90A074D0-A07C-4A47-9FFB-9D3EE89AEFE7}">
      <dgm:prSet/>
      <dgm:spPr/>
      <dgm:t>
        <a:bodyPr/>
        <a:lstStyle/>
        <a:p>
          <a:endParaRPr lang="en-US"/>
        </a:p>
      </dgm:t>
    </dgm:pt>
    <dgm:pt modelId="{4B37A412-C29B-47EF-851A-559F50476910}">
      <dgm:prSet/>
      <dgm:spPr/>
      <dgm:t>
        <a:bodyPr/>
        <a:lstStyle/>
        <a:p>
          <a:r>
            <a:rPr lang="en-IN" b="0" i="0"/>
            <a:t>Chance of Admit </a:t>
          </a:r>
          <a:endParaRPr lang="en-US"/>
        </a:p>
      </dgm:t>
    </dgm:pt>
    <dgm:pt modelId="{2A0AB589-AA91-4303-A179-44C596766A2A}" type="parTrans" cxnId="{EA862A05-ED48-4821-808A-675E45C3AE98}">
      <dgm:prSet/>
      <dgm:spPr/>
      <dgm:t>
        <a:bodyPr/>
        <a:lstStyle/>
        <a:p>
          <a:endParaRPr lang="en-US"/>
        </a:p>
      </dgm:t>
    </dgm:pt>
    <dgm:pt modelId="{D4AC88E8-76C4-46D4-AECD-5990A191286D}" type="sibTrans" cxnId="{EA862A05-ED48-4821-808A-675E45C3AE98}">
      <dgm:prSet/>
      <dgm:spPr/>
      <dgm:t>
        <a:bodyPr/>
        <a:lstStyle/>
        <a:p>
          <a:endParaRPr lang="en-US"/>
        </a:p>
      </dgm:t>
    </dgm:pt>
    <dgm:pt modelId="{478756C6-33DB-4F91-92B2-C32D0E12E443}" type="pres">
      <dgm:prSet presAssocID="{E6E1D41C-AD49-4F86-ABDC-346FF7FD89A2}" presName="diagram" presStyleCnt="0">
        <dgm:presLayoutVars>
          <dgm:dir/>
          <dgm:resizeHandles val="exact"/>
        </dgm:presLayoutVars>
      </dgm:prSet>
      <dgm:spPr/>
    </dgm:pt>
    <dgm:pt modelId="{C6CDC2C5-47E3-446E-A947-618BDEA05E9E}" type="pres">
      <dgm:prSet presAssocID="{B772DCC8-D467-4581-8B5D-FD7A8DBBC705}" presName="node" presStyleLbl="node1" presStyleIdx="0" presStyleCnt="2">
        <dgm:presLayoutVars>
          <dgm:bulletEnabled val="1"/>
        </dgm:presLayoutVars>
      </dgm:prSet>
      <dgm:spPr/>
    </dgm:pt>
    <dgm:pt modelId="{02E073B4-F8CA-4B3B-AA86-030C449CA641}" type="pres">
      <dgm:prSet presAssocID="{047C3811-9A76-497A-8608-B2ADCF90FA52}" presName="sibTrans" presStyleCnt="0"/>
      <dgm:spPr/>
    </dgm:pt>
    <dgm:pt modelId="{163C4764-B503-4D18-AC0B-056188E33F8B}" type="pres">
      <dgm:prSet presAssocID="{82B4BC34-6517-4F11-A001-3FA6C220248C}" presName="node" presStyleLbl="node1" presStyleIdx="1" presStyleCnt="2">
        <dgm:presLayoutVars>
          <dgm:bulletEnabled val="1"/>
        </dgm:presLayoutVars>
      </dgm:prSet>
      <dgm:spPr/>
    </dgm:pt>
  </dgm:ptLst>
  <dgm:cxnLst>
    <dgm:cxn modelId="{DC668C02-1EA1-4015-AFBC-19B3DB24BDFA}" srcId="{82B4BC34-6517-4F11-A001-3FA6C220248C}" destId="{21F23BF8-1347-4770-8187-AFE16D13712C}" srcOrd="1" destOrd="0" parTransId="{854ED4C0-B91A-4E5B-A938-CE2A4FB83696}" sibTransId="{CDA6F04B-2BBE-471C-849B-30FD87D60645}"/>
    <dgm:cxn modelId="{6C15E804-C167-4394-9B5F-564EE0668AF5}" type="presOf" srcId="{619A78A5-6174-491A-8CD0-8C92C6A5EA68}" destId="{163C4764-B503-4D18-AC0B-056188E33F8B}" srcOrd="0" destOrd="5" presId="urn:microsoft.com/office/officeart/2005/8/layout/default"/>
    <dgm:cxn modelId="{EA862A05-ED48-4821-808A-675E45C3AE98}" srcId="{82B4BC34-6517-4F11-A001-3FA6C220248C}" destId="{4B37A412-C29B-47EF-851A-559F50476910}" srcOrd="6" destOrd="0" parTransId="{2A0AB589-AA91-4303-A179-44C596766A2A}" sibTransId="{D4AC88E8-76C4-46D4-AECD-5990A191286D}"/>
    <dgm:cxn modelId="{7444A51A-6C2C-4765-A57C-F99685108B9E}" srcId="{E6E1D41C-AD49-4F86-ABDC-346FF7FD89A2}" destId="{B772DCC8-D467-4581-8B5D-FD7A8DBBC705}" srcOrd="0" destOrd="0" parTransId="{F1E0965B-E3B6-4A55-B476-237F35EAAD04}" sibTransId="{047C3811-9A76-497A-8608-B2ADCF90FA52}"/>
    <dgm:cxn modelId="{833ADA37-AB2A-4DAA-80EB-60A8E9F27926}" type="presOf" srcId="{E6E1D41C-AD49-4F86-ABDC-346FF7FD89A2}" destId="{478756C6-33DB-4F91-92B2-C32D0E12E443}" srcOrd="0" destOrd="0" presId="urn:microsoft.com/office/officeart/2005/8/layout/default"/>
    <dgm:cxn modelId="{32DD3E5C-527D-420D-B1BF-7F6A6F45D957}" srcId="{82B4BC34-6517-4F11-A001-3FA6C220248C}" destId="{4CC61519-DFA4-493D-9C0E-4B833CCF6D60}" srcOrd="3" destOrd="0" parTransId="{5A035B68-46E8-4E30-8533-7FCF14C0D025}" sibTransId="{D4462651-C8F6-4299-8D89-7B71E7A88F12}"/>
    <dgm:cxn modelId="{D9C1BD52-1C81-432B-B644-819956FB2E03}" type="presOf" srcId="{82B4BC34-6517-4F11-A001-3FA6C220248C}" destId="{163C4764-B503-4D18-AC0B-056188E33F8B}" srcOrd="0" destOrd="0" presId="urn:microsoft.com/office/officeart/2005/8/layout/default"/>
    <dgm:cxn modelId="{14FE3A7A-BAFA-486E-9EC5-CDA47266913B}" type="presOf" srcId="{4CC61519-DFA4-493D-9C0E-4B833CCF6D60}" destId="{163C4764-B503-4D18-AC0B-056188E33F8B}" srcOrd="0" destOrd="4" presId="urn:microsoft.com/office/officeart/2005/8/layout/default"/>
    <dgm:cxn modelId="{87CDB95A-04F3-4A80-A9F8-93E5A83F4815}" type="presOf" srcId="{D86242CA-6669-416C-B77D-301C996AB017}" destId="{163C4764-B503-4D18-AC0B-056188E33F8B}" srcOrd="0" destOrd="1" presId="urn:microsoft.com/office/officeart/2005/8/layout/default"/>
    <dgm:cxn modelId="{9C85ED8D-10F6-4C6B-9F63-9BC452C70937}" srcId="{82B4BC34-6517-4F11-A001-3FA6C220248C}" destId="{D86242CA-6669-416C-B77D-301C996AB017}" srcOrd="0" destOrd="0" parTransId="{6329D650-EEBB-4B48-A676-DA87218A1217}" sibTransId="{83FC7690-0EB4-4D4C-9385-D3BF01A92F55}"/>
    <dgm:cxn modelId="{EF923590-000D-49D9-8269-4B888093FA12}" srcId="{82B4BC34-6517-4F11-A001-3FA6C220248C}" destId="{545404F6-342D-4573-A76D-0B9087C8E94C}" srcOrd="2" destOrd="0" parTransId="{B3EA81D0-46F2-410A-BAB8-0FEEC6DB67F9}" sibTransId="{BE939C2F-32C2-4CC2-9922-EB65C651A1F0}"/>
    <dgm:cxn modelId="{7421D2A8-9388-4B67-AD55-BDA48548EB1E}" type="presOf" srcId="{4B37A412-C29B-47EF-851A-559F50476910}" destId="{163C4764-B503-4D18-AC0B-056188E33F8B}" srcOrd="0" destOrd="7" presId="urn:microsoft.com/office/officeart/2005/8/layout/default"/>
    <dgm:cxn modelId="{5E96F0B0-9183-43AB-908E-CB59BAB20A42}" srcId="{82B4BC34-6517-4F11-A001-3FA6C220248C}" destId="{619A78A5-6174-491A-8CD0-8C92C6A5EA68}" srcOrd="4" destOrd="0" parTransId="{1E4414D4-CE14-43AB-83C8-16E4491AFF19}" sibTransId="{DDBD92DE-FF40-477A-A167-3729F9B6437D}"/>
    <dgm:cxn modelId="{D05B93C0-4311-4F6D-A2C3-5C044596354F}" type="presOf" srcId="{21F23BF8-1347-4770-8187-AFE16D13712C}" destId="{163C4764-B503-4D18-AC0B-056188E33F8B}" srcOrd="0" destOrd="2" presId="urn:microsoft.com/office/officeart/2005/8/layout/default"/>
    <dgm:cxn modelId="{31F547C1-2564-4CAC-B5E0-C436C5805488}" type="presOf" srcId="{B772DCC8-D467-4581-8B5D-FD7A8DBBC705}" destId="{C6CDC2C5-47E3-446E-A947-618BDEA05E9E}" srcOrd="0" destOrd="0" presId="urn:microsoft.com/office/officeart/2005/8/layout/default"/>
    <dgm:cxn modelId="{6929B6C2-40FF-4D39-842B-049F3C90B59D}" srcId="{E6E1D41C-AD49-4F86-ABDC-346FF7FD89A2}" destId="{82B4BC34-6517-4F11-A001-3FA6C220248C}" srcOrd="1" destOrd="0" parTransId="{C138239A-0553-46C6-888D-AFFCD3A3F289}" sibTransId="{3CA1DE94-96B5-4D49-8669-8E25D1B232A5}"/>
    <dgm:cxn modelId="{90A074D0-A07C-4A47-9FFB-9D3EE89AEFE7}" srcId="{82B4BC34-6517-4F11-A001-3FA6C220248C}" destId="{815519E6-242F-4604-80F0-F157D195770E}" srcOrd="5" destOrd="0" parTransId="{84E1D64A-5610-4DB6-A4E0-B8A6BC92917E}" sibTransId="{7ECAE545-BA98-403A-AEEF-B6227E6069D2}"/>
    <dgm:cxn modelId="{F1EBF5D7-F5F7-4B37-85ED-31EA204C1D0E}" type="presOf" srcId="{815519E6-242F-4604-80F0-F157D195770E}" destId="{163C4764-B503-4D18-AC0B-056188E33F8B}" srcOrd="0" destOrd="6" presId="urn:microsoft.com/office/officeart/2005/8/layout/default"/>
    <dgm:cxn modelId="{FCB60FFA-7574-499E-80C4-344E55384227}" type="presOf" srcId="{545404F6-342D-4573-A76D-0B9087C8E94C}" destId="{163C4764-B503-4D18-AC0B-056188E33F8B}" srcOrd="0" destOrd="3" presId="urn:microsoft.com/office/officeart/2005/8/layout/default"/>
    <dgm:cxn modelId="{26023F22-BDE9-4A3F-9901-1D13A286FB27}" type="presParOf" srcId="{478756C6-33DB-4F91-92B2-C32D0E12E443}" destId="{C6CDC2C5-47E3-446E-A947-618BDEA05E9E}" srcOrd="0" destOrd="0" presId="urn:microsoft.com/office/officeart/2005/8/layout/default"/>
    <dgm:cxn modelId="{5508E896-3F98-4672-AEA5-C7BBB92AB1B0}" type="presParOf" srcId="{478756C6-33DB-4F91-92B2-C32D0E12E443}" destId="{02E073B4-F8CA-4B3B-AA86-030C449CA641}" srcOrd="1" destOrd="0" presId="urn:microsoft.com/office/officeart/2005/8/layout/default"/>
    <dgm:cxn modelId="{570F1697-1349-4112-A4B5-324473C83210}" type="presParOf" srcId="{478756C6-33DB-4F91-92B2-C32D0E12E443}" destId="{163C4764-B503-4D18-AC0B-056188E33F8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DC2C5-47E3-446E-A947-618BDEA05E9E}">
      <dsp:nvSpPr>
        <dsp:cNvPr id="0" name=""/>
        <dsp:cNvSpPr/>
      </dsp:nvSpPr>
      <dsp:spPr>
        <a:xfrm>
          <a:off x="1172" y="489894"/>
          <a:ext cx="4572395" cy="2743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/>
            <a:t>Prediction of Chance of Admit for an aspirant for Masters Programs</a:t>
          </a:r>
          <a:endParaRPr lang="en-US" sz="2800" i="1" kern="1200" dirty="0"/>
        </a:p>
      </dsp:txBody>
      <dsp:txXfrm>
        <a:off x="1172" y="489894"/>
        <a:ext cx="4572395" cy="2743437"/>
      </dsp:txXfrm>
    </dsp:sp>
    <dsp:sp modelId="{163C4764-B503-4D18-AC0B-056188E33F8B}">
      <dsp:nvSpPr>
        <dsp:cNvPr id="0" name=""/>
        <dsp:cNvSpPr/>
      </dsp:nvSpPr>
      <dsp:spPr>
        <a:xfrm>
          <a:off x="5030807" y="489894"/>
          <a:ext cx="4572395" cy="2743437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sng" kern="1200"/>
            <a:t>The parameters included are </a:t>
          </a:r>
          <a:r>
            <a:rPr lang="en-IN" sz="2200" b="0" i="0" kern="1200"/>
            <a:t>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GRE Scores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TOEFL Scores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University Rating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Statement of Purpose and Letter of Recommendation Strength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Undergraduate GPA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Research Experience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Chance of Admit </a:t>
          </a:r>
          <a:endParaRPr lang="en-US" sz="1700" kern="1200"/>
        </a:p>
      </dsp:txBody>
      <dsp:txXfrm>
        <a:off x="5030807" y="489894"/>
        <a:ext cx="4572395" cy="274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A4C-CD26-4449-B2AD-81B1BA3FBA23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726DE-C279-4251-9D3E-80933C359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726DE-C279-4251-9D3E-80933C35900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7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3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27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87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26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8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73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81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7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 </a:t>
            </a:r>
            <a:r>
              <a:rPr lang="en-US" sz="4000" dirty="0"/>
              <a:t>CAPSTONE PROJECT 1</a:t>
            </a:r>
            <a:br>
              <a:rPr lang="en-US" sz="4000" dirty="0"/>
            </a:br>
            <a:r>
              <a:rPr lang="en-US" sz="5400" dirty="0"/>
              <a:t>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8221" y="4384675"/>
            <a:ext cx="2989891" cy="1183437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1700" dirty="0"/>
              <a:t>Graduate Admission</a:t>
            </a:r>
            <a:r>
              <a:rPr lang="en-US" dirty="0"/>
              <a:t>                                                                                                                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445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0AC-D934-4EE7-BFD9-01C144B4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Accuracy and confusion matrix using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9209-3806-4DB7-88B3-447C532C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B553F-458A-447C-837F-163B8D4C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85" y="2015732"/>
            <a:ext cx="3004590" cy="141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B856B-977A-4690-BCB7-1069CEAA9B1F}"/>
              </a:ext>
            </a:extLst>
          </p:cNvPr>
          <p:cNvSpPr txBox="1"/>
          <p:nvPr/>
        </p:nvSpPr>
        <p:spPr>
          <a:xfrm>
            <a:off x="609601" y="3667027"/>
            <a:ext cx="85415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Accuracy of the model is 84.0%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[1][1] represents the values which are predicted to be false and are actually false.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[1][2] represents the values which are predicted to be true, but are false.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[2][1] represents the values which are predicted to be false, but are true.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[2][2] represents the values which are predicted to be true and are actually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3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B096-FF0A-4E47-BBA6-92458D6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112-7ED1-4886-8C02-7BE0511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 tuning done with regularization parameter</a:t>
            </a:r>
          </a:p>
          <a:p>
            <a:pPr marL="0" indent="0">
              <a:buNone/>
            </a:pPr>
            <a:r>
              <a:rPr lang="en-IN" dirty="0"/>
              <a:t>            Accuracy after hyper tuning is </a:t>
            </a:r>
            <a:r>
              <a:rPr lang="en-IN" dirty="0">
                <a:solidFill>
                  <a:srgbClr val="00B050"/>
                </a:solidFill>
              </a:rPr>
              <a:t>86.85 %</a:t>
            </a:r>
          </a:p>
        </p:txBody>
      </p:sp>
    </p:spTree>
    <p:extLst>
      <p:ext uri="{BB962C8B-B14F-4D97-AF65-F5344CB8AC3E}">
        <p14:creationId xmlns:p14="http://schemas.microsoft.com/office/powerpoint/2010/main" val="134287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24AB-1701-4D6B-9A99-A21485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Tested with alternate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1AF2-6DF3-4998-9918-2F8F88CF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</a:t>
            </a:r>
            <a:r>
              <a:rPr lang="en-IN" sz="2000" dirty="0"/>
              <a:t>Model accuracy with Random </a:t>
            </a:r>
            <a:r>
              <a:rPr lang="en-IN" dirty="0"/>
              <a:t>F</a:t>
            </a:r>
            <a:r>
              <a:rPr lang="en-IN" sz="2000" dirty="0"/>
              <a:t>orest </a:t>
            </a:r>
            <a:r>
              <a:rPr lang="en-IN" dirty="0"/>
              <a:t>C</a:t>
            </a:r>
            <a:r>
              <a:rPr lang="en-IN" sz="2000" dirty="0"/>
              <a:t>lassifier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After implementing Random Forest Classifier we got the score of the model as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>
                <a:solidFill>
                  <a:srgbClr val="00B050"/>
                </a:solidFill>
              </a:rPr>
              <a:t>83.33%</a:t>
            </a:r>
          </a:p>
        </p:txBody>
      </p:sp>
    </p:spTree>
    <p:extLst>
      <p:ext uri="{BB962C8B-B14F-4D97-AF65-F5344CB8AC3E}">
        <p14:creationId xmlns:p14="http://schemas.microsoft.com/office/powerpoint/2010/main" val="319971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A139-C59B-4E08-9633-D6EE0709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Tested with new data and predicted whether the individual will get the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8BCF-3F63-454B-82AF-6C24117E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Tested an individual by name Ravi and predicted that he would get the admission in the top rated university</a:t>
            </a:r>
          </a:p>
        </p:txBody>
      </p:sp>
    </p:spTree>
    <p:extLst>
      <p:ext uri="{BB962C8B-B14F-4D97-AF65-F5344CB8AC3E}">
        <p14:creationId xmlns:p14="http://schemas.microsoft.com/office/powerpoint/2010/main" val="62126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29F2-80B5-4F89-83B4-00AD6AA4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5885-DFF9-471D-B5C1-79B2D937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BDE5C-995F-4BC9-BD89-A779CDF3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  <a:br>
              <a:rPr lang="en-IN" dirty="0"/>
            </a:br>
            <a:r>
              <a:rPr lang="en-IN" dirty="0"/>
              <a:t>          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5F4AD4-CEED-4E14-8BF3-AC5346B27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2787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8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DCB4-FF32-49A1-9B0E-A3D64981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01B4-2907-4F03-82B9-51F16895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workout clearly highlights the chance of an individual getting admitted to the renowned Universities </a:t>
            </a:r>
          </a:p>
          <a:p>
            <a:r>
              <a:rPr lang="en-US" dirty="0"/>
              <a:t>This workout is based on several factors such as GRE and TOEFL scores, their graduation GPAs of the individual. </a:t>
            </a:r>
          </a:p>
          <a:p>
            <a:r>
              <a:rPr lang="en-US" dirty="0"/>
              <a:t>The data has been taken from the Kaggle website. There are multiple factors to be considered of getting more chance to be admitted into top Universities of USA. </a:t>
            </a:r>
          </a:p>
          <a:p>
            <a:r>
              <a:rPr lang="en-US" dirty="0"/>
              <a:t>This presentation is all about analyzing the past data and preparing a Machine Learning model that best fits and predicts the chance of admission of an individual.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8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346C1-A3C1-4FE5-8A00-FDCB4C38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1240076"/>
            <a:ext cx="3426667" cy="4584527"/>
          </a:xfrm>
        </p:spPr>
        <p:txBody>
          <a:bodyPr>
            <a:normAutofit/>
          </a:bodyPr>
          <a:lstStyle/>
          <a:p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 &amp; EDA</a:t>
            </a:r>
            <a:b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Data Source – KAGGLE )</a:t>
            </a:r>
            <a:b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7DFEB5-E65F-433B-81A1-36CB41E5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457200">
              <a:lnSpc>
                <a:spcPct val="110000"/>
              </a:lnSpc>
              <a:spcAft>
                <a:spcPts val="750"/>
              </a:spcAft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 data from Kaggle was made to undergo some cleaning steps.  I observed for missing values, inconsistent column names, and for any outliers from the data set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ct val="110000"/>
              </a:lnSpc>
              <a:spcAft>
                <a:spcPts val="75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e-named the column names which have inconsistent names                                                                                            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0000"/>
              </a:lnSpc>
              <a:spcAft>
                <a:spcPts val="75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 have used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 plots to find outliers graphically. But no outliers   detected    I have used z-score  technique by taking 3rd standard deviation and found no outliers</a:t>
            </a:r>
          </a:p>
          <a:p>
            <a:pPr marL="457200">
              <a:lnSpc>
                <a:spcPct val="110000"/>
              </a:lnSpc>
              <a:spcAft>
                <a:spcPts val="75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EDA was performed to know various relations between variables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DE58-CD95-4F41-BD6D-155D5FB5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SOME OF THE Visualizations :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chance of admit vs gre Score : This Relation is linear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3301F-2621-46A8-A606-EC7F7E64C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98" y="2256524"/>
            <a:ext cx="5838715" cy="3025402"/>
          </a:xfrm>
        </p:spPr>
      </p:pic>
    </p:spTree>
    <p:extLst>
      <p:ext uri="{BB962C8B-B14F-4D97-AF65-F5344CB8AC3E}">
        <p14:creationId xmlns:p14="http://schemas.microsoft.com/office/powerpoint/2010/main" val="147522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09C8-C584-4F18-A0F5-FF3BAD3E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Histograms for continuous variables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3C470-6F6A-4AF2-B324-595D4643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7865" y="963739"/>
            <a:ext cx="7704791" cy="236922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599E7-7422-4444-85AD-D41DF052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800" dirty="0"/>
              <a:t>Graph Showing count of number of persons getting into top rated universities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57E83-9CE1-4571-A69D-E58D9C9F5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27385"/>
            <a:ext cx="6282919" cy="36440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525-964F-452C-9A55-A0931193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8FA7-47C2-4DCB-B751-E621B067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Classification report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 precision is nothing but low false positive rate, also called as positive predicted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 recall means actual happened things are Predicted correctly. Recall is called sensitivity or true positive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F1score is twice of the ratio of product of precision and recall to sum of precision and recall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35A24-6161-4725-ACCC-D6025319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21" y="2139885"/>
            <a:ext cx="5476974" cy="1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DE4A-4222-4511-8B71-0AE40B8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ROC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215C0-A6DC-4AA5-9B08-4F1985ED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9688"/>
            <a:ext cx="4960443" cy="3422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0EBC-F506-4314-8094-0AA5429A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>
                <a:effectLst/>
                <a:latin typeface="arial" panose="020B0604020202020204" pitchFamily="34" charset="0"/>
              </a:rPr>
              <a:t>An </a:t>
            </a:r>
            <a:r>
              <a:rPr lang="en-US" b="1" i="0">
                <a:effectLst/>
                <a:latin typeface="arial" panose="020B0604020202020204" pitchFamily="34" charset="0"/>
              </a:rPr>
              <a:t>ROC curve</a:t>
            </a:r>
            <a:r>
              <a:rPr lang="en-US" b="0" i="0">
                <a:effectLst/>
                <a:latin typeface="arial" panose="020B0604020202020204" pitchFamily="34" charset="0"/>
              </a:rPr>
              <a:t> (</a:t>
            </a:r>
            <a:r>
              <a:rPr lang="en-US" b="1" i="0">
                <a:effectLst/>
                <a:latin typeface="arial" panose="020B0604020202020204" pitchFamily="34" charset="0"/>
              </a:rPr>
              <a:t>receiver operating characteristic curve</a:t>
            </a:r>
            <a:r>
              <a:rPr lang="en-US" b="0" i="0">
                <a:effectLst/>
                <a:latin typeface="arial" panose="020B0604020202020204" pitchFamily="34" charset="0"/>
              </a:rPr>
              <a:t>) is a graph showing the performance of a classification model at all classification thresholds. This </a:t>
            </a:r>
            <a:r>
              <a:rPr lang="en-US" b="1" i="0">
                <a:effectLst/>
                <a:latin typeface="arial" panose="020B0604020202020204" pitchFamily="34" charset="0"/>
              </a:rPr>
              <a:t>curve</a:t>
            </a:r>
            <a:r>
              <a:rPr lang="en-US" b="0" i="0">
                <a:effectLst/>
                <a:latin typeface="arial" panose="020B0604020202020204" pitchFamily="34" charset="0"/>
              </a:rPr>
              <a:t> plots two parameters: True Positive Rate. False Positive Rate.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>
                <a:latin typeface="arial" panose="020B0604020202020204" pitchFamily="34" charset="0"/>
              </a:rPr>
              <a:t>                     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38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549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Gill Sans MT</vt:lpstr>
      <vt:lpstr>Helvetica Neue</vt:lpstr>
      <vt:lpstr>Gallery</vt:lpstr>
      <vt:lpstr> CAPSTONE PROJECT 1              </vt:lpstr>
      <vt:lpstr>PROBLEM STATEMENT:             </vt:lpstr>
      <vt:lpstr>Story</vt:lpstr>
      <vt:lpstr>  Data Wrangling &amp; EDA    ( Data Source – KAGGLE ) </vt:lpstr>
      <vt:lpstr>SOME OF THE Visualizations :  chance of admit vs gre Score : This Relation is linear</vt:lpstr>
      <vt:lpstr>Histograms for continuous variables</vt:lpstr>
      <vt:lpstr>Graph Showing count of number of persons getting into top rated universities</vt:lpstr>
      <vt:lpstr>Logistic regression</vt:lpstr>
      <vt:lpstr>ROC curve</vt:lpstr>
      <vt:lpstr>Accuracy and confusion matrix using logistic regression</vt:lpstr>
      <vt:lpstr>Hyper TUNING the model</vt:lpstr>
      <vt:lpstr>Tested with alternate model</vt:lpstr>
      <vt:lpstr>Tested with new data and predicted whether the individual will get the admission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1              </dc:title>
  <dc:creator>Jayanth Gundabathini</dc:creator>
  <cp:lastModifiedBy>Jayanth Gundabathini</cp:lastModifiedBy>
  <cp:revision>6</cp:revision>
  <dcterms:created xsi:type="dcterms:W3CDTF">2020-09-22T14:27:42Z</dcterms:created>
  <dcterms:modified xsi:type="dcterms:W3CDTF">2020-09-22T14:55:25Z</dcterms:modified>
</cp:coreProperties>
</file>