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30" r:id="rId1"/>
  </p:sldMasterIdLst>
  <p:notesMasterIdLst>
    <p:notesMasterId r:id="rId10"/>
  </p:notesMasterIdLst>
  <p:sldIdLst>
    <p:sldId id="256" r:id="rId2"/>
    <p:sldId id="291" r:id="rId3"/>
    <p:sldId id="286" r:id="rId4"/>
    <p:sldId id="294" r:id="rId5"/>
    <p:sldId id="290" r:id="rId6"/>
    <p:sldId id="288" r:id="rId7"/>
    <p:sldId id="293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anth Gundabathini" initials="JG" lastIdx="2" clrIdx="0">
    <p:extLst>
      <p:ext uri="{19B8F6BF-5375-455C-9EA6-DF929625EA0E}">
        <p15:presenceInfo xmlns:p15="http://schemas.microsoft.com/office/powerpoint/2012/main" userId="3e10607d73c7df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E1D41C-AD49-4F86-ABDC-346FF7FD89A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72DCC8-D467-4581-8B5D-FD7A8DBBC705}">
      <dgm:prSet custT="1"/>
      <dgm:spPr/>
      <dgm:t>
        <a:bodyPr/>
        <a:lstStyle/>
        <a:p>
          <a:r>
            <a:rPr lang="en-US" sz="2800" b="0" i="1" dirty="0"/>
            <a:t>Computing sentiment of US-President elections 2020 </a:t>
          </a:r>
          <a:endParaRPr lang="en-US" sz="2800" i="1" dirty="0"/>
        </a:p>
      </dgm:t>
    </dgm:pt>
    <dgm:pt modelId="{F1E0965B-E3B6-4A55-B476-237F35EAAD04}" type="parTrans" cxnId="{7444A51A-6C2C-4765-A57C-F99685108B9E}">
      <dgm:prSet/>
      <dgm:spPr/>
      <dgm:t>
        <a:bodyPr/>
        <a:lstStyle/>
        <a:p>
          <a:endParaRPr lang="en-US"/>
        </a:p>
      </dgm:t>
    </dgm:pt>
    <dgm:pt modelId="{047C3811-9A76-497A-8608-B2ADCF90FA52}" type="sibTrans" cxnId="{7444A51A-6C2C-4765-A57C-F99685108B9E}">
      <dgm:prSet/>
      <dgm:spPr/>
      <dgm:t>
        <a:bodyPr/>
        <a:lstStyle/>
        <a:p>
          <a:endParaRPr lang="en-US"/>
        </a:p>
      </dgm:t>
    </dgm:pt>
    <dgm:pt modelId="{82B4BC34-6517-4F11-A001-3FA6C220248C}">
      <dgm:prSet custT="1"/>
      <dgm:spPr/>
      <dgm:t>
        <a:bodyPr/>
        <a:lstStyle/>
        <a:p>
          <a:pPr marL="0" lvl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dirty="0"/>
        </a:p>
      </dgm:t>
    </dgm:pt>
    <dgm:pt modelId="{C138239A-0553-46C6-888D-AFFCD3A3F289}" type="parTrans" cxnId="{6929B6C2-40FF-4D39-842B-049F3C90B59D}">
      <dgm:prSet/>
      <dgm:spPr/>
      <dgm:t>
        <a:bodyPr/>
        <a:lstStyle/>
        <a:p>
          <a:endParaRPr lang="en-US"/>
        </a:p>
      </dgm:t>
    </dgm:pt>
    <dgm:pt modelId="{3CA1DE94-96B5-4D49-8669-8E25D1B232A5}" type="sibTrans" cxnId="{6929B6C2-40FF-4D39-842B-049F3C90B59D}">
      <dgm:prSet/>
      <dgm:spPr/>
      <dgm:t>
        <a:bodyPr/>
        <a:lstStyle/>
        <a:p>
          <a:endParaRPr lang="en-US"/>
        </a:p>
      </dgm:t>
    </dgm:pt>
    <dgm:pt modelId="{4B37A412-C29B-47EF-851A-559F50476910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400" b="0" i="1" u="sng" dirty="0"/>
            <a:t>DATA SOURCE</a:t>
          </a:r>
          <a:endParaRPr lang="en-US" sz="2400" i="1" dirty="0"/>
        </a:p>
      </dgm:t>
    </dgm:pt>
    <dgm:pt modelId="{2A0AB589-AA91-4303-A179-44C596766A2A}" type="parTrans" cxnId="{EA862A05-ED48-4821-808A-675E45C3AE98}">
      <dgm:prSet/>
      <dgm:spPr/>
      <dgm:t>
        <a:bodyPr/>
        <a:lstStyle/>
        <a:p>
          <a:endParaRPr lang="en-US"/>
        </a:p>
      </dgm:t>
    </dgm:pt>
    <dgm:pt modelId="{D4AC88E8-76C4-46D4-AECD-5990A191286D}" type="sibTrans" cxnId="{EA862A05-ED48-4821-808A-675E45C3AE98}">
      <dgm:prSet/>
      <dgm:spPr/>
      <dgm:t>
        <a:bodyPr/>
        <a:lstStyle/>
        <a:p>
          <a:endParaRPr lang="en-US"/>
        </a:p>
      </dgm:t>
    </dgm:pt>
    <dgm:pt modelId="{B266AAC5-CD63-41B9-A40B-3D9C656EF99E}">
      <dgm:prSet custT="1"/>
      <dgm:spPr/>
      <dgm:t>
        <a:bodyPr/>
        <a:lstStyle/>
        <a:p>
          <a:pPr marL="228600" lvl="1" indent="0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2800" dirty="0"/>
            <a:t>Twitter Data</a:t>
          </a:r>
        </a:p>
      </dgm:t>
    </dgm:pt>
    <dgm:pt modelId="{24FF16A4-BAB0-438E-9B15-463C39BCC1A5}" type="parTrans" cxnId="{2A6EB004-8F81-41F7-99C5-FD45A24223BE}">
      <dgm:prSet/>
      <dgm:spPr/>
      <dgm:t>
        <a:bodyPr/>
        <a:lstStyle/>
        <a:p>
          <a:endParaRPr lang="en-IN"/>
        </a:p>
      </dgm:t>
    </dgm:pt>
    <dgm:pt modelId="{84C68F26-E76A-45AF-8ACB-13EA96620930}" type="sibTrans" cxnId="{2A6EB004-8F81-41F7-99C5-FD45A24223BE}">
      <dgm:prSet/>
      <dgm:spPr/>
      <dgm:t>
        <a:bodyPr/>
        <a:lstStyle/>
        <a:p>
          <a:endParaRPr lang="en-IN"/>
        </a:p>
      </dgm:t>
    </dgm:pt>
    <dgm:pt modelId="{9352D67C-36F0-46E0-B517-8737026A150B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2400" i="1" dirty="0"/>
        </a:p>
      </dgm:t>
    </dgm:pt>
    <dgm:pt modelId="{A51F39F4-3DC3-4849-B11C-1CC56ECB68E2}" type="parTrans" cxnId="{EFA95573-4E7A-42B5-B79A-6D16F25ED907}">
      <dgm:prSet/>
      <dgm:spPr/>
      <dgm:t>
        <a:bodyPr/>
        <a:lstStyle/>
        <a:p>
          <a:endParaRPr lang="en-IN"/>
        </a:p>
      </dgm:t>
    </dgm:pt>
    <dgm:pt modelId="{8BFE2280-C6CC-46C9-B843-798B7FB49BD9}" type="sibTrans" cxnId="{EFA95573-4E7A-42B5-B79A-6D16F25ED907}">
      <dgm:prSet/>
      <dgm:spPr/>
      <dgm:t>
        <a:bodyPr/>
        <a:lstStyle/>
        <a:p>
          <a:endParaRPr lang="en-IN"/>
        </a:p>
      </dgm:t>
    </dgm:pt>
    <dgm:pt modelId="{478756C6-33DB-4F91-92B2-C32D0E12E443}" type="pres">
      <dgm:prSet presAssocID="{E6E1D41C-AD49-4F86-ABDC-346FF7FD89A2}" presName="diagram" presStyleCnt="0">
        <dgm:presLayoutVars>
          <dgm:dir/>
          <dgm:resizeHandles val="exact"/>
        </dgm:presLayoutVars>
      </dgm:prSet>
      <dgm:spPr/>
    </dgm:pt>
    <dgm:pt modelId="{C6CDC2C5-47E3-446E-A947-618BDEA05E9E}" type="pres">
      <dgm:prSet presAssocID="{B772DCC8-D467-4581-8B5D-FD7A8DBBC705}" presName="node" presStyleLbl="node1" presStyleIdx="0" presStyleCnt="2">
        <dgm:presLayoutVars>
          <dgm:bulletEnabled val="1"/>
        </dgm:presLayoutVars>
      </dgm:prSet>
      <dgm:spPr/>
    </dgm:pt>
    <dgm:pt modelId="{02E073B4-F8CA-4B3B-AA86-030C449CA641}" type="pres">
      <dgm:prSet presAssocID="{047C3811-9A76-497A-8608-B2ADCF90FA52}" presName="sibTrans" presStyleCnt="0"/>
      <dgm:spPr/>
    </dgm:pt>
    <dgm:pt modelId="{163C4764-B503-4D18-AC0B-056188E33F8B}" type="pres">
      <dgm:prSet presAssocID="{82B4BC34-6517-4F11-A001-3FA6C220248C}" presName="node" presStyleLbl="node1" presStyleIdx="1" presStyleCnt="2" custLinFactNeighborX="15" custLinFactNeighborY="-1990">
        <dgm:presLayoutVars>
          <dgm:bulletEnabled val="1"/>
        </dgm:presLayoutVars>
      </dgm:prSet>
      <dgm:spPr/>
    </dgm:pt>
  </dgm:ptLst>
  <dgm:cxnLst>
    <dgm:cxn modelId="{2A6EB004-8F81-41F7-99C5-FD45A24223BE}" srcId="{82B4BC34-6517-4F11-A001-3FA6C220248C}" destId="{B266AAC5-CD63-41B9-A40B-3D9C656EF99E}" srcOrd="2" destOrd="0" parTransId="{24FF16A4-BAB0-438E-9B15-463C39BCC1A5}" sibTransId="{84C68F26-E76A-45AF-8ACB-13EA96620930}"/>
    <dgm:cxn modelId="{EA862A05-ED48-4821-808A-675E45C3AE98}" srcId="{82B4BC34-6517-4F11-A001-3FA6C220248C}" destId="{4B37A412-C29B-47EF-851A-559F50476910}" srcOrd="0" destOrd="0" parTransId="{2A0AB589-AA91-4303-A179-44C596766A2A}" sibTransId="{D4AC88E8-76C4-46D4-AECD-5990A191286D}"/>
    <dgm:cxn modelId="{7444A51A-6C2C-4765-A57C-F99685108B9E}" srcId="{E6E1D41C-AD49-4F86-ABDC-346FF7FD89A2}" destId="{B772DCC8-D467-4581-8B5D-FD7A8DBBC705}" srcOrd="0" destOrd="0" parTransId="{F1E0965B-E3B6-4A55-B476-237F35EAAD04}" sibTransId="{047C3811-9A76-497A-8608-B2ADCF90FA52}"/>
    <dgm:cxn modelId="{833ADA37-AB2A-4DAA-80EB-60A8E9F27926}" type="presOf" srcId="{E6E1D41C-AD49-4F86-ABDC-346FF7FD89A2}" destId="{478756C6-33DB-4F91-92B2-C32D0E12E443}" srcOrd="0" destOrd="0" presId="urn:microsoft.com/office/officeart/2005/8/layout/default"/>
    <dgm:cxn modelId="{D9C1BD52-1C81-432B-B644-819956FB2E03}" type="presOf" srcId="{82B4BC34-6517-4F11-A001-3FA6C220248C}" destId="{163C4764-B503-4D18-AC0B-056188E33F8B}" srcOrd="0" destOrd="0" presId="urn:microsoft.com/office/officeart/2005/8/layout/default"/>
    <dgm:cxn modelId="{EFA95573-4E7A-42B5-B79A-6D16F25ED907}" srcId="{82B4BC34-6517-4F11-A001-3FA6C220248C}" destId="{9352D67C-36F0-46E0-B517-8737026A150B}" srcOrd="1" destOrd="0" parTransId="{A51F39F4-3DC3-4849-B11C-1CC56ECB68E2}" sibTransId="{8BFE2280-C6CC-46C9-B843-798B7FB49BD9}"/>
    <dgm:cxn modelId="{D8009D8B-A63E-4727-814E-FD74B914BAD9}" type="presOf" srcId="{B266AAC5-CD63-41B9-A40B-3D9C656EF99E}" destId="{163C4764-B503-4D18-AC0B-056188E33F8B}" srcOrd="0" destOrd="3" presId="urn:microsoft.com/office/officeart/2005/8/layout/default"/>
    <dgm:cxn modelId="{7421D2A8-9388-4B67-AD55-BDA48548EB1E}" type="presOf" srcId="{4B37A412-C29B-47EF-851A-559F50476910}" destId="{163C4764-B503-4D18-AC0B-056188E33F8B}" srcOrd="0" destOrd="1" presId="urn:microsoft.com/office/officeart/2005/8/layout/default"/>
    <dgm:cxn modelId="{31F547C1-2564-4CAC-B5E0-C436C5805488}" type="presOf" srcId="{B772DCC8-D467-4581-8B5D-FD7A8DBBC705}" destId="{C6CDC2C5-47E3-446E-A947-618BDEA05E9E}" srcOrd="0" destOrd="0" presId="urn:microsoft.com/office/officeart/2005/8/layout/default"/>
    <dgm:cxn modelId="{6929B6C2-40FF-4D39-842B-049F3C90B59D}" srcId="{E6E1D41C-AD49-4F86-ABDC-346FF7FD89A2}" destId="{82B4BC34-6517-4F11-A001-3FA6C220248C}" srcOrd="1" destOrd="0" parTransId="{C138239A-0553-46C6-888D-AFFCD3A3F289}" sibTransId="{3CA1DE94-96B5-4D49-8669-8E25D1B232A5}"/>
    <dgm:cxn modelId="{6DDBA5DC-C24B-4056-AA9A-5903B195B563}" type="presOf" srcId="{9352D67C-36F0-46E0-B517-8737026A150B}" destId="{163C4764-B503-4D18-AC0B-056188E33F8B}" srcOrd="0" destOrd="2" presId="urn:microsoft.com/office/officeart/2005/8/layout/default"/>
    <dgm:cxn modelId="{26023F22-BDE9-4A3F-9901-1D13A286FB27}" type="presParOf" srcId="{478756C6-33DB-4F91-92B2-C32D0E12E443}" destId="{C6CDC2C5-47E3-446E-A947-618BDEA05E9E}" srcOrd="0" destOrd="0" presId="urn:microsoft.com/office/officeart/2005/8/layout/default"/>
    <dgm:cxn modelId="{5508E896-3F98-4672-AEA5-C7BBB92AB1B0}" type="presParOf" srcId="{478756C6-33DB-4F91-92B2-C32D0E12E443}" destId="{02E073B4-F8CA-4B3B-AA86-030C449CA641}" srcOrd="1" destOrd="0" presId="urn:microsoft.com/office/officeart/2005/8/layout/default"/>
    <dgm:cxn modelId="{570F1697-1349-4112-A4B5-324473C83210}" type="presParOf" srcId="{478756C6-33DB-4F91-92B2-C32D0E12E443}" destId="{163C4764-B503-4D18-AC0B-056188E33F8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DC2C5-47E3-446E-A947-618BDEA05E9E}">
      <dsp:nvSpPr>
        <dsp:cNvPr id="0" name=""/>
        <dsp:cNvSpPr/>
      </dsp:nvSpPr>
      <dsp:spPr>
        <a:xfrm>
          <a:off x="1172" y="489894"/>
          <a:ext cx="4572395" cy="27434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/>
            <a:t>Computing sentiment of US-President elections 2020 </a:t>
          </a:r>
          <a:endParaRPr lang="en-US" sz="2800" i="1" kern="1200" dirty="0"/>
        </a:p>
      </dsp:txBody>
      <dsp:txXfrm>
        <a:off x="1172" y="489894"/>
        <a:ext cx="4572395" cy="2743437"/>
      </dsp:txXfrm>
    </dsp:sp>
    <dsp:sp modelId="{163C4764-B503-4D18-AC0B-056188E33F8B}">
      <dsp:nvSpPr>
        <dsp:cNvPr id="0" name=""/>
        <dsp:cNvSpPr/>
      </dsp:nvSpPr>
      <dsp:spPr>
        <a:xfrm>
          <a:off x="5031493" y="435300"/>
          <a:ext cx="4572395" cy="2743437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400" b="0" i="1" u="sng" kern="1200" dirty="0"/>
            <a:t>DATA SOURCE</a:t>
          </a:r>
          <a:endParaRPr lang="en-US" sz="2400" i="1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2400" i="1" kern="1200" dirty="0"/>
        </a:p>
        <a:p>
          <a:pPr marL="22860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Twitter Data</a:t>
          </a:r>
        </a:p>
      </dsp:txBody>
      <dsp:txXfrm>
        <a:off x="5031493" y="435300"/>
        <a:ext cx="4572395" cy="274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5A4C-CD26-4449-B2AD-81B1BA3FBA23}" type="datetimeFigureOut">
              <a:rPr lang="en-IN" smtClean="0"/>
              <a:t>13-11-2020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726DE-C279-4251-9D3E-80933C359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19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726DE-C279-4251-9D3E-80933C35900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11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72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7635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27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877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926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88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4739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5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819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E72C73-2D91-4E12-BA25-F0AA0C03599B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7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703" y="1289888"/>
            <a:ext cx="5854698" cy="4278224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 </a:t>
            </a:r>
            <a:r>
              <a:rPr lang="en-US" sz="4000" dirty="0"/>
              <a:t>CAPSTONE PROJECT 2</a:t>
            </a:r>
            <a:br>
              <a:rPr lang="en-US" sz="4000" dirty="0"/>
            </a:br>
            <a:r>
              <a:rPr lang="en-US" sz="5400" dirty="0"/>
              <a:t>   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0933" y="4384675"/>
            <a:ext cx="3687180" cy="1183437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500" dirty="0"/>
              <a:t> </a:t>
            </a:r>
            <a:r>
              <a:rPr lang="en-US" sz="1700" dirty="0"/>
              <a:t>REAL-TIME SENTIMENT ANALYSIS</a:t>
            </a:r>
            <a:r>
              <a:rPr lang="en-US" dirty="0"/>
              <a:t>                                                                                                                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8445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BDE5C-995F-4BC9-BD89-A779CDF3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STATEMENT:</a:t>
            </a:r>
            <a:br>
              <a:rPr lang="en-IN" dirty="0"/>
            </a:br>
            <a:r>
              <a:rPr lang="en-IN" dirty="0"/>
              <a:t>          </a:t>
            </a: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5F4AD4-CEED-4E14-8BF3-AC5346B27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893748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82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346C1-A3C1-4FE5-8A00-FDCB4C38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b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b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components used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7DFEB5-E65F-433B-81A1-36CB41E5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pPr indent="0">
              <a:lnSpc>
                <a:spcPct val="110000"/>
              </a:lnSpc>
              <a:spcAft>
                <a:spcPts val="75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 NLP - Regular Expressions: </a:t>
            </a:r>
          </a:p>
          <a:p>
            <a:pPr indent="0">
              <a:lnSpc>
                <a:spcPct val="110000"/>
              </a:lnSpc>
              <a:spcAft>
                <a:spcPts val="75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pPr indent="0">
              <a:lnSpc>
                <a:spcPct val="110000"/>
              </a:lnSpc>
              <a:spcAft>
                <a:spcPts val="75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 NLP - Text Blob:</a:t>
            </a:r>
          </a:p>
          <a:p>
            <a:pPr indent="0">
              <a:lnSpc>
                <a:spcPct val="110000"/>
              </a:lnSpc>
              <a:spcAft>
                <a:spcPts val="75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pPr indent="0">
              <a:lnSpc>
                <a:spcPct val="110000"/>
              </a:lnSpc>
              <a:spcAft>
                <a:spcPts val="75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 Streaming With Tweepy:</a:t>
            </a:r>
          </a:p>
          <a:p>
            <a:pPr marL="457200">
              <a:lnSpc>
                <a:spcPct val="110000"/>
              </a:lnSpc>
              <a:spcAft>
                <a:spcPts val="750"/>
              </a:spcAft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85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C1C6-2DC0-4721-A561-961FD1FB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FF09-5EE7-49C9-859F-59DCFEFA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Sentiment Analysis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is the process of computationally identifying and categorizing from the piece of text and determine whether the writer's attitude towards a particular topic or the product is either positive or negative or neutral</a:t>
            </a:r>
          </a:p>
          <a:p>
            <a:r>
              <a:rPr lang="en-IN" dirty="0">
                <a:latin typeface="Helvetica Neue"/>
              </a:rPr>
              <a:t>We calculate the sentiment in many ways, but here we are using a library called TextBlob</a:t>
            </a:r>
          </a:p>
          <a:p>
            <a:r>
              <a:rPr lang="en-IN" dirty="0">
                <a:latin typeface="Helvetica Neue"/>
              </a:rPr>
              <a:t>In which a property called polarity is used</a:t>
            </a:r>
          </a:p>
          <a:p>
            <a:r>
              <a:rPr lang="en-IN" u="sng" dirty="0">
                <a:latin typeface="Helvetica Neue"/>
              </a:rPr>
              <a:t>Polarity</a:t>
            </a:r>
            <a:r>
              <a:rPr lang="en-IN" dirty="0">
                <a:latin typeface="Helvetica Neue"/>
              </a:rPr>
              <a:t> is a measurement of sentiment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We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calculate the sentiment using TextBlob or Vader. Based on the </a:t>
            </a:r>
            <a:r>
              <a:rPr lang="en-US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polarity</a:t>
            </a:r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subjectivity, we determine whether it is a positive text or negative or neutral. For TextBlob, if the polarity is &gt;0, it is considered positive, &lt;0 -is considered negative and ==0 is considered neutral</a:t>
            </a:r>
            <a:endParaRPr lang="en-IN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6166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DE58-CD95-4F41-BD6D-155D5FB5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Visualizations :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REAL-TIME SENTIMENT COMPARISON BETWEEN DONALD TRUMP AND JOE BIDEN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EEAED-DD70-49A6-85B7-440EBDF13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4929" y="2016125"/>
            <a:ext cx="5516467" cy="3449638"/>
          </a:xfrm>
        </p:spPr>
      </p:pic>
    </p:spTree>
    <p:extLst>
      <p:ext uri="{BB962C8B-B14F-4D97-AF65-F5344CB8AC3E}">
        <p14:creationId xmlns:p14="http://schemas.microsoft.com/office/powerpoint/2010/main" val="147522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509C8-C584-4F18-A0F5-FF3BAD3E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896" y="643467"/>
            <a:ext cx="5975956" cy="412754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dirty="0"/>
              <a:t>SENTIMENT POLARITY VALUES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D57E3-782D-40EB-A134-AF5127F91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96" y="5118231"/>
            <a:ext cx="5975956" cy="977621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rgbClr val="FFFFFF"/>
                </a:solidFill>
              </a:rPr>
              <a:t>SENTIMENT CALCULATION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3DD4F-FF69-4179-86B1-6CA64C4EB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0" r="28569" b="-3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4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3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F24AB-1701-4D6B-9A99-A214859F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504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1AF2-6DF3-4998-9918-2F8F88CF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800" b="0" i="0">
                <a:effectLst/>
                <a:latin typeface="Helvetica Neue"/>
              </a:rPr>
              <a:t>T</a:t>
            </a:r>
            <a:r>
              <a:rPr lang="en-US" sz="1800" b="0" i="0">
                <a:effectLst/>
                <a:latin typeface="Helvetica Neue"/>
              </a:rPr>
              <a:t>he graph clearly shows that the positive sentiment for Joe Biden is far more than Donald Trump currently.</a:t>
            </a:r>
          </a:p>
          <a:p>
            <a:pPr marL="0" indent="0">
              <a:buNone/>
            </a:pPr>
            <a:r>
              <a:rPr lang="en-US" sz="1800" b="0" i="0">
                <a:effectLst/>
                <a:latin typeface="Helvetica Neue"/>
              </a:rPr>
              <a:t>A week back, both sentiment is very close.</a:t>
            </a:r>
          </a:p>
          <a:p>
            <a:pPr marL="0" indent="0">
              <a:buNone/>
            </a:pPr>
            <a:r>
              <a:rPr lang="en-US" sz="1800" b="0" i="0">
                <a:effectLst/>
                <a:latin typeface="Helvetica Neue"/>
              </a:rPr>
              <a:t>This real time sentiment analysis not only used only for this US elections, we can use for any real time analysis, for example Indian Premier League, Corona Virus, sentiment towards a product, Movies etc.</a:t>
            </a:r>
          </a:p>
          <a:p>
            <a:endParaRPr lang="en-US" sz="1800" b="0" i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9971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352BB3D1-FC10-43EE-8114-34C0EBA6F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329F2-80B5-4F89-83B4-00AD6AA4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5885-DFF9-471D-B5C1-79B2D937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056" y="996610"/>
            <a:ext cx="3363901" cy="4864780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 algn="r">
              <a:buNone/>
            </a:pPr>
            <a:r>
              <a:rPr lang="en-US" cap="all">
                <a:solidFill>
                  <a:schemeClr val="tx2"/>
                </a:solidFill>
              </a:rPr>
              <a:t>Thank you</a:t>
            </a:r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7766695C-9F91-4225-8954-E3288BC5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372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275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Gill Sans MT</vt:lpstr>
      <vt:lpstr>Helvetica Neue</vt:lpstr>
      <vt:lpstr>Gallery</vt:lpstr>
      <vt:lpstr> CAPSTONE PROJECT 2              </vt:lpstr>
      <vt:lpstr>PROBLEM STATEMENT:             </vt:lpstr>
      <vt:lpstr>Data ANALYSIS  &amp;  components used  </vt:lpstr>
      <vt:lpstr>POLARITY</vt:lpstr>
      <vt:lpstr>Visualizations :  REAL-TIME SENTIMENT COMPARISON BETWEEN DONALD TRUMP AND JOE BIDEN</vt:lpstr>
      <vt:lpstr>SENTIMENT POLARITY VALUES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CAPSTONE PROJECT 2              </dc:title>
  <dc:creator>Jayanth Gundabathini</dc:creator>
  <cp:lastModifiedBy>Jayanth Gundabathini</cp:lastModifiedBy>
  <cp:revision>2</cp:revision>
  <dcterms:created xsi:type="dcterms:W3CDTF">2020-11-13T06:07:38Z</dcterms:created>
  <dcterms:modified xsi:type="dcterms:W3CDTF">2020-11-13T06:15:05Z</dcterms:modified>
</cp:coreProperties>
</file>