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94" r:id="rId4"/>
    <p:sldId id="295" r:id="rId5"/>
    <p:sldId id="296" r:id="rId6"/>
    <p:sldId id="297" r:id="rId7"/>
    <p:sldId id="298" r:id="rId8"/>
    <p:sldId id="299" r:id="rId9"/>
    <p:sldId id="300" r:id="rId10"/>
    <p:sldId id="301" r:id="rId11"/>
    <p:sldId id="302" r:id="rId12"/>
    <p:sldId id="303"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753035"/>
            <a:ext cx="5385816" cy="1225296"/>
          </a:xfrm>
        </p:spPr>
        <p:txBody>
          <a:bodyPr/>
          <a:lstStyle/>
          <a:p>
            <a:r>
              <a:rPr lang="en-US" sz="3600" dirty="0"/>
              <a:t>Decision tree algorithm using CHAID</a:t>
            </a:r>
            <a:br>
              <a:rPr lang="en-US" sz="3600" dirty="0"/>
            </a:br>
            <a:r>
              <a:rPr lang="en-US" sz="3600" dirty="0"/>
              <a:t>hyperparameter</a:t>
            </a:r>
            <a:br>
              <a:rPr lang="en-US" sz="3600" dirty="0"/>
            </a:br>
            <a:r>
              <a:rPr lang="en-US" sz="3600" dirty="0"/>
              <a:t>tuning</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B06E-EFF1-BA82-0F1C-B54A895C91D1}"/>
              </a:ext>
            </a:extLst>
          </p:cNvPr>
          <p:cNvSpPr>
            <a:spLocks noGrp="1"/>
          </p:cNvSpPr>
          <p:nvPr>
            <p:ph type="title"/>
          </p:nvPr>
        </p:nvSpPr>
        <p:spPr>
          <a:xfrm>
            <a:off x="4224528" y="347472"/>
            <a:ext cx="6766560" cy="768096"/>
          </a:xfrm>
        </p:spPr>
        <p:txBody>
          <a:bodyPr/>
          <a:lstStyle/>
          <a:p>
            <a:r>
              <a:rPr lang="en-IN" dirty="0"/>
              <a:t>PRE-PROCESS</a:t>
            </a:r>
          </a:p>
        </p:txBody>
      </p:sp>
      <p:sp>
        <p:nvSpPr>
          <p:cNvPr id="3" name="Content Placeholder 2">
            <a:extLst>
              <a:ext uri="{FF2B5EF4-FFF2-40B4-BE49-F238E27FC236}">
                <a16:creationId xmlns:a16="http://schemas.microsoft.com/office/drawing/2014/main" id="{1952EF07-B7BF-9548-086C-EA51CB2A14C5}"/>
              </a:ext>
            </a:extLst>
          </p:cNvPr>
          <p:cNvSpPr>
            <a:spLocks noGrp="1"/>
          </p:cNvSpPr>
          <p:nvPr>
            <p:ph idx="1"/>
          </p:nvPr>
        </p:nvSpPr>
        <p:spPr>
          <a:xfrm>
            <a:off x="4224528" y="1438835"/>
            <a:ext cx="6766560" cy="4585447"/>
          </a:xfrm>
        </p:spPr>
        <p:txBody>
          <a:bodyPr/>
          <a:lstStyle/>
          <a:p>
            <a:pPr marL="342900" indent="-342900">
              <a:buFont typeface="+mj-lt"/>
              <a:buAutoNum type="arabicPeriod"/>
            </a:pPr>
            <a:r>
              <a:rPr lang="en-IN" sz="2000" dirty="0">
                <a:solidFill>
                  <a:schemeClr val="bg1">
                    <a:lumMod val="25000"/>
                  </a:schemeClr>
                </a:solidFill>
              </a:rPr>
              <a:t>Firstly, some columns like </a:t>
            </a:r>
            <a:r>
              <a:rPr lang="nl-NL" sz="2000" dirty="0">
                <a:solidFill>
                  <a:schemeClr val="bg1">
                    <a:lumMod val="25000"/>
                  </a:schemeClr>
                </a:solidFill>
              </a:rPr>
              <a:t>"ID","ZIP Code","CCAvg","Mortgage"</a:t>
            </a:r>
            <a:r>
              <a:rPr lang="en-IN" sz="2000" dirty="0">
                <a:solidFill>
                  <a:schemeClr val="bg1">
                    <a:lumMod val="25000"/>
                  </a:schemeClr>
                </a:solidFill>
              </a:rPr>
              <a:t> were dropped as they do not help in model building and has outliers more than distribution of data.</a:t>
            </a:r>
          </a:p>
          <a:p>
            <a:pPr marL="342900" indent="-342900">
              <a:buAutoNum type="arabicPeriod" startAt="2"/>
            </a:pPr>
            <a:r>
              <a:rPr lang="en-IN" sz="2000" dirty="0">
                <a:solidFill>
                  <a:schemeClr val="bg1">
                    <a:lumMod val="25000"/>
                  </a:schemeClr>
                </a:solidFill>
              </a:rPr>
              <a:t>Secondly, all the categorical columns were encoded.(as the values were strings)</a:t>
            </a:r>
          </a:p>
          <a:p>
            <a:pPr marL="342900" indent="-342900">
              <a:buAutoNum type="arabicPeriod" startAt="2"/>
            </a:pPr>
            <a:r>
              <a:rPr lang="en-IN" sz="2000" dirty="0">
                <a:solidFill>
                  <a:schemeClr val="bg1">
                    <a:lumMod val="25000"/>
                  </a:schemeClr>
                </a:solidFill>
              </a:rPr>
              <a:t>And we converted “Income” into bins as we need only categorical data for our algorithm.</a:t>
            </a:r>
          </a:p>
          <a:p>
            <a:pPr marL="342900" indent="-342900">
              <a:buAutoNum type="arabicPeriod" startAt="2"/>
            </a:pPr>
            <a:r>
              <a:rPr lang="en-IN" sz="2000" dirty="0">
                <a:solidFill>
                  <a:schemeClr val="bg1">
                    <a:lumMod val="25000"/>
                  </a:schemeClr>
                </a:solidFill>
              </a:rPr>
              <a:t>We </a:t>
            </a:r>
            <a:r>
              <a:rPr lang="en-IN" sz="2000" dirty="0" err="1">
                <a:solidFill>
                  <a:schemeClr val="bg1">
                    <a:lumMod val="25000"/>
                  </a:schemeClr>
                </a:solidFill>
              </a:rPr>
              <a:t>droped</a:t>
            </a:r>
            <a:r>
              <a:rPr lang="en-IN" sz="2000" dirty="0">
                <a:solidFill>
                  <a:schemeClr val="bg1">
                    <a:lumMod val="25000"/>
                  </a:schemeClr>
                </a:solidFill>
              </a:rPr>
              <a:t> some columns based on their corelation.</a:t>
            </a:r>
          </a:p>
          <a:p>
            <a:r>
              <a:rPr lang="en-IN" sz="2000" dirty="0">
                <a:solidFill>
                  <a:schemeClr val="bg1">
                    <a:lumMod val="25000"/>
                  </a:schemeClr>
                </a:solidFill>
              </a:rPr>
              <a:t>After the Pre-processing steps were done, The data was split into Train and Test with the help of Scikit learn library.</a:t>
            </a:r>
          </a:p>
          <a:p>
            <a:endParaRPr lang="en-IN" dirty="0"/>
          </a:p>
        </p:txBody>
      </p:sp>
      <p:sp>
        <p:nvSpPr>
          <p:cNvPr id="5" name="Slide Number Placeholder 4">
            <a:extLst>
              <a:ext uri="{FF2B5EF4-FFF2-40B4-BE49-F238E27FC236}">
                <a16:creationId xmlns:a16="http://schemas.microsoft.com/office/drawing/2014/main" id="{E2A30CC2-9AF9-6228-BA3B-C83BFC290D72}"/>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72700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B190-DB81-CDCC-9EDA-5C17A23EC5FA}"/>
              </a:ext>
            </a:extLst>
          </p:cNvPr>
          <p:cNvSpPr>
            <a:spLocks noGrp="1"/>
          </p:cNvSpPr>
          <p:nvPr>
            <p:ph type="title"/>
          </p:nvPr>
        </p:nvSpPr>
        <p:spPr>
          <a:xfrm>
            <a:off x="4178808" y="210312"/>
            <a:ext cx="6766560" cy="768096"/>
          </a:xfrm>
        </p:spPr>
        <p:txBody>
          <a:bodyPr/>
          <a:lstStyle/>
          <a:p>
            <a:r>
              <a:rPr lang="en-IN" dirty="0"/>
              <a:t>Building the model</a:t>
            </a:r>
          </a:p>
        </p:txBody>
      </p:sp>
      <p:sp>
        <p:nvSpPr>
          <p:cNvPr id="3" name="Content Placeholder 2">
            <a:extLst>
              <a:ext uri="{FF2B5EF4-FFF2-40B4-BE49-F238E27FC236}">
                <a16:creationId xmlns:a16="http://schemas.microsoft.com/office/drawing/2014/main" id="{F71B68FF-972F-07A6-5B4C-41549B62DBCC}"/>
              </a:ext>
            </a:extLst>
          </p:cNvPr>
          <p:cNvSpPr>
            <a:spLocks noGrp="1"/>
          </p:cNvSpPr>
          <p:nvPr>
            <p:ph idx="1"/>
          </p:nvPr>
        </p:nvSpPr>
        <p:spPr>
          <a:xfrm>
            <a:off x="4178808" y="1707776"/>
            <a:ext cx="6766560" cy="4215504"/>
          </a:xfrm>
        </p:spPr>
        <p:txBody>
          <a:bodyPr/>
          <a:lstStyle/>
          <a:p>
            <a:pPr marL="342900" indent="-342900">
              <a:buFont typeface="Arial" panose="020B0604020202020204" pitchFamily="34" charset="0"/>
              <a:buChar char="•"/>
            </a:pPr>
            <a:r>
              <a:rPr lang="en-IN" sz="1800" b="1" i="0" dirty="0">
                <a:solidFill>
                  <a:srgbClr val="111827"/>
                </a:solidFill>
                <a:effectLst/>
                <a:latin typeface="Söhne Mono"/>
              </a:rPr>
              <a:t>fit(self, X, y):</a:t>
            </a:r>
            <a:r>
              <a:rPr lang="en-IN" sz="1600" b="1" i="0" dirty="0">
                <a:solidFill>
                  <a:schemeClr val="bg1">
                    <a:lumMod val="25000"/>
                  </a:schemeClr>
                </a:solidFill>
                <a:effectLst/>
              </a:rPr>
              <a:t>T</a:t>
            </a:r>
            <a:r>
              <a:rPr lang="en-IN" sz="1600" dirty="0">
                <a:solidFill>
                  <a:schemeClr val="bg1">
                    <a:lumMod val="25000"/>
                  </a:schemeClr>
                </a:solidFill>
              </a:rPr>
              <a:t>his function takes X and y as arguments and y is target variable and concatenate X and y columns to single </a:t>
            </a:r>
            <a:r>
              <a:rPr lang="en-IN" sz="1600" dirty="0" err="1">
                <a:solidFill>
                  <a:schemeClr val="bg1">
                    <a:lumMod val="25000"/>
                  </a:schemeClr>
                </a:solidFill>
              </a:rPr>
              <a:t>dataframe</a:t>
            </a:r>
            <a:r>
              <a:rPr lang="en-IN" sz="1600" dirty="0">
                <a:solidFill>
                  <a:schemeClr val="bg1">
                    <a:lumMod val="25000"/>
                  </a:schemeClr>
                </a:solidFill>
              </a:rPr>
              <a:t>, then builds the tree.</a:t>
            </a:r>
          </a:p>
          <a:p>
            <a:pPr marL="342900" indent="-342900">
              <a:buFont typeface="Arial" panose="020B0604020202020204" pitchFamily="34" charset="0"/>
              <a:buChar char="•"/>
            </a:pPr>
            <a:r>
              <a:rPr lang="en-IN" sz="1800" b="1" i="0" dirty="0">
                <a:solidFill>
                  <a:srgbClr val="111827"/>
                </a:solidFill>
                <a:effectLst/>
                <a:latin typeface="Söhne Mono"/>
              </a:rPr>
              <a:t>predict(self, X)</a:t>
            </a:r>
            <a:r>
              <a:rPr lang="en-IN" sz="1600" b="1" i="0" dirty="0">
                <a:solidFill>
                  <a:schemeClr val="bg1">
                    <a:lumMod val="25000"/>
                  </a:schemeClr>
                </a:solidFill>
                <a:effectLst/>
                <a:latin typeface="Söhne Mono"/>
              </a:rPr>
              <a:t>:</a:t>
            </a:r>
            <a:r>
              <a:rPr lang="en-IN" sz="1600" b="1" dirty="0">
                <a:solidFill>
                  <a:schemeClr val="bg1">
                    <a:lumMod val="25000"/>
                  </a:schemeClr>
                </a:solidFill>
                <a:latin typeface="Söhne Mono"/>
              </a:rPr>
              <a:t> </a:t>
            </a:r>
            <a:r>
              <a:rPr lang="en-IN" sz="1600" dirty="0">
                <a:solidFill>
                  <a:schemeClr val="bg1">
                    <a:lumMod val="25000"/>
                  </a:schemeClr>
                </a:solidFill>
              </a:rPr>
              <a:t>This method predicts target variable for X</a:t>
            </a:r>
          </a:p>
          <a:p>
            <a:pPr marL="342900" indent="-342900">
              <a:buFont typeface="Arial" panose="020B0604020202020204" pitchFamily="34" charset="0"/>
              <a:buChar char="•"/>
            </a:pPr>
            <a:r>
              <a:rPr lang="en-IN" sz="1800" b="1" i="0" dirty="0" err="1">
                <a:solidFill>
                  <a:srgbClr val="111827"/>
                </a:solidFill>
                <a:effectLst/>
                <a:latin typeface="Söhne Mono"/>
              </a:rPr>
              <a:t>build_tree</a:t>
            </a:r>
            <a:r>
              <a:rPr lang="en-IN" sz="1800" b="1" i="0" dirty="0">
                <a:solidFill>
                  <a:srgbClr val="111827"/>
                </a:solidFill>
                <a:effectLst/>
                <a:latin typeface="Söhne Mono"/>
              </a:rPr>
              <a:t>(self, data)</a:t>
            </a:r>
            <a:r>
              <a:rPr lang="en-IN" sz="1600" b="1" i="0" dirty="0">
                <a:solidFill>
                  <a:schemeClr val="bg1">
                    <a:lumMod val="25000"/>
                  </a:schemeClr>
                </a:solidFill>
                <a:effectLst/>
                <a:latin typeface="Söhne Mono"/>
              </a:rPr>
              <a:t>: </a:t>
            </a:r>
            <a:r>
              <a:rPr lang="en-IN" sz="1600" i="0" dirty="0">
                <a:solidFill>
                  <a:schemeClr val="bg1">
                    <a:lumMod val="25000"/>
                  </a:schemeClr>
                </a:solidFill>
                <a:effectLst/>
              </a:rPr>
              <a:t>This function recursively builds the decision tree. If the target variable has only one unique value it returns the value as leaf node otherwise it loops through each and every variable and calculates chi-square for every variable the variable which has lowest p value  gives best split. If p-value is grater than alpha value then its returns mode of target variable, otherwise it creates new node and repeats the process</a:t>
            </a:r>
          </a:p>
          <a:p>
            <a:pPr marL="285750" indent="-285750">
              <a:buFont typeface="Arial" panose="020B0604020202020204" pitchFamily="34" charset="0"/>
              <a:buChar char="•"/>
            </a:pPr>
            <a:r>
              <a:rPr lang="en-IN" b="1" i="0" dirty="0">
                <a:solidFill>
                  <a:srgbClr val="111827"/>
                </a:solidFill>
                <a:effectLst/>
                <a:latin typeface="Söhne Mono"/>
              </a:rPr>
              <a:t>_</a:t>
            </a:r>
            <a:r>
              <a:rPr lang="en-IN" sz="1800" b="1" i="0" dirty="0" err="1">
                <a:solidFill>
                  <a:srgbClr val="111827"/>
                </a:solidFill>
                <a:effectLst/>
                <a:latin typeface="Söhne Mono"/>
              </a:rPr>
              <a:t>split_data</a:t>
            </a:r>
            <a:r>
              <a:rPr lang="en-IN" sz="1800" b="1" i="0" dirty="0">
                <a:solidFill>
                  <a:srgbClr val="111827"/>
                </a:solidFill>
                <a:effectLst/>
                <a:latin typeface="Söhne Mono"/>
              </a:rPr>
              <a:t>(self, data, variable</a:t>
            </a:r>
            <a:r>
              <a:rPr lang="en-IN" sz="1600" b="1" i="0" dirty="0">
                <a:solidFill>
                  <a:srgbClr val="111827"/>
                </a:solidFill>
                <a:effectLst/>
                <a:latin typeface="Söhne Mono"/>
              </a:rPr>
              <a:t>) : </a:t>
            </a:r>
            <a:r>
              <a:rPr lang="en-IN" sz="1600" b="1" dirty="0">
                <a:solidFill>
                  <a:schemeClr val="bg1">
                    <a:lumMod val="25000"/>
                  </a:schemeClr>
                </a:solidFill>
                <a:latin typeface="Söhne Mono"/>
              </a:rPr>
              <a:t>T</a:t>
            </a:r>
            <a:r>
              <a:rPr lang="en-IN" sz="1600" i="0" dirty="0">
                <a:solidFill>
                  <a:schemeClr val="bg1">
                    <a:lumMod val="25000"/>
                  </a:schemeClr>
                </a:solidFill>
                <a:effectLst/>
              </a:rPr>
              <a:t>ts splits the given data into groups based on the values of the variable. </a:t>
            </a:r>
            <a:r>
              <a:rPr lang="en-IN" sz="1600" dirty="0">
                <a:solidFill>
                  <a:schemeClr val="bg1">
                    <a:lumMod val="25000"/>
                  </a:schemeClr>
                </a:solidFill>
              </a:rPr>
              <a:t>It uses the </a:t>
            </a:r>
            <a:r>
              <a:rPr lang="en-IN" sz="1600" dirty="0" err="1">
                <a:solidFill>
                  <a:schemeClr val="bg1">
                    <a:lumMod val="25000"/>
                  </a:schemeClr>
                </a:solidFill>
              </a:rPr>
              <a:t>groupby</a:t>
            </a:r>
            <a:r>
              <a:rPr lang="en-IN" sz="1600" dirty="0">
                <a:solidFill>
                  <a:schemeClr val="bg1">
                    <a:lumMod val="25000"/>
                  </a:schemeClr>
                </a:solidFill>
              </a:rPr>
              <a:t> method and returns the list of data frames</a:t>
            </a:r>
            <a:r>
              <a:rPr lang="en-IN" sz="1600" b="1" dirty="0">
                <a:solidFill>
                  <a:srgbClr val="111827"/>
                </a:solidFill>
                <a:latin typeface="Söhne Mono"/>
              </a:rPr>
              <a:t>.</a:t>
            </a:r>
          </a:p>
          <a:p>
            <a:pPr marL="285750" indent="-285750">
              <a:buFont typeface="Arial" panose="020B0604020202020204" pitchFamily="34" charset="0"/>
              <a:buChar char="•"/>
            </a:pPr>
            <a:r>
              <a:rPr lang="en-IN" sz="1800" b="1" i="0" dirty="0">
                <a:solidFill>
                  <a:srgbClr val="111827"/>
                </a:solidFill>
                <a:effectLst/>
                <a:latin typeface="Söhne Mono"/>
              </a:rPr>
              <a:t>_traverse tree(self, row</a:t>
            </a:r>
            <a:r>
              <a:rPr lang="en-IN" sz="1800" i="0" dirty="0">
                <a:solidFill>
                  <a:srgbClr val="111827"/>
                </a:solidFill>
                <a:effectLst/>
              </a:rPr>
              <a:t>)</a:t>
            </a:r>
            <a:r>
              <a:rPr lang="en-IN" sz="1600" i="0" dirty="0">
                <a:solidFill>
                  <a:srgbClr val="111827"/>
                </a:solidFill>
                <a:effectLst/>
              </a:rPr>
              <a:t>:  </a:t>
            </a:r>
            <a:r>
              <a:rPr lang="en-IN" sz="1600" dirty="0">
                <a:solidFill>
                  <a:schemeClr val="bg1">
                    <a:lumMod val="25000"/>
                  </a:schemeClr>
                </a:solidFill>
              </a:rPr>
              <a:t>This method transverse the decision to predict the target variable for single input row. Its starts root of the tree and iteratively selects the next node based on values of decision variable in row. When it reaches the leaf node it returns the value.</a:t>
            </a:r>
            <a:r>
              <a:rPr lang="en-IN" sz="1600" i="0" dirty="0">
                <a:solidFill>
                  <a:srgbClr val="111827"/>
                </a:solidFill>
                <a:effectLst/>
              </a:rPr>
              <a:t> </a:t>
            </a:r>
            <a:endParaRPr lang="en-IN" sz="1600" dirty="0"/>
          </a:p>
          <a:p>
            <a:pPr marL="285750" indent="-285750">
              <a:buFont typeface="Arial" panose="020B0604020202020204" pitchFamily="34" charset="0"/>
              <a:buChar char="•"/>
            </a:pPr>
            <a:endParaRPr lang="en-IN" dirty="0">
              <a:solidFill>
                <a:schemeClr val="bg1">
                  <a:lumMod val="25000"/>
                </a:schemeClr>
              </a:solidFill>
            </a:endParaRPr>
          </a:p>
        </p:txBody>
      </p:sp>
      <p:sp>
        <p:nvSpPr>
          <p:cNvPr id="5" name="Slide Number Placeholder 4">
            <a:extLst>
              <a:ext uri="{FF2B5EF4-FFF2-40B4-BE49-F238E27FC236}">
                <a16:creationId xmlns:a16="http://schemas.microsoft.com/office/drawing/2014/main" id="{21409AFA-9D92-8289-9B74-CD80E78EB1C8}"/>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48248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2095-34AD-263E-C001-BD6FC00771B9}"/>
              </a:ext>
            </a:extLst>
          </p:cNvPr>
          <p:cNvSpPr>
            <a:spLocks noGrp="1"/>
          </p:cNvSpPr>
          <p:nvPr>
            <p:ph type="title"/>
          </p:nvPr>
        </p:nvSpPr>
        <p:spPr>
          <a:xfrm>
            <a:off x="4224528" y="488397"/>
            <a:ext cx="6766560" cy="768096"/>
          </a:xfrm>
        </p:spPr>
        <p:txBody>
          <a:bodyPr/>
          <a:lstStyle/>
          <a:p>
            <a:r>
              <a:rPr lang="en-IN" dirty="0"/>
              <a:t>Hyperparameter tuning</a:t>
            </a:r>
          </a:p>
        </p:txBody>
      </p:sp>
      <p:sp>
        <p:nvSpPr>
          <p:cNvPr id="3" name="Content Placeholder 2">
            <a:extLst>
              <a:ext uri="{FF2B5EF4-FFF2-40B4-BE49-F238E27FC236}">
                <a16:creationId xmlns:a16="http://schemas.microsoft.com/office/drawing/2014/main" id="{67E30CF5-9BE2-2186-D919-4EA2EEEB52A6}"/>
              </a:ext>
            </a:extLst>
          </p:cNvPr>
          <p:cNvSpPr>
            <a:spLocks noGrp="1"/>
          </p:cNvSpPr>
          <p:nvPr>
            <p:ph idx="1"/>
          </p:nvPr>
        </p:nvSpPr>
        <p:spPr>
          <a:xfrm>
            <a:off x="4224528" y="1999070"/>
            <a:ext cx="6766560" cy="4267260"/>
          </a:xfrm>
        </p:spPr>
        <p:txBody>
          <a:bodyPr/>
          <a:lstStyle/>
          <a:p>
            <a:pPr marL="285750" indent="-285750">
              <a:buFont typeface="Arial" panose="020B0604020202020204" pitchFamily="34" charset="0"/>
              <a:buChar char="•"/>
            </a:pPr>
            <a:r>
              <a:rPr lang="en-IN" sz="2400" dirty="0">
                <a:solidFill>
                  <a:schemeClr val="bg1">
                    <a:lumMod val="25000"/>
                  </a:schemeClr>
                </a:solidFill>
              </a:rPr>
              <a:t>Alpha = </a:t>
            </a:r>
            <a:r>
              <a:rPr lang="en-US" sz="2400" b="0" i="0" dirty="0">
                <a:solidFill>
                  <a:schemeClr val="bg1">
                    <a:lumMod val="25000"/>
                  </a:schemeClr>
                </a:solidFill>
                <a:effectLst/>
              </a:rPr>
              <a:t>Specifies the significance level (alpha) for splitting nodes. The value must be between 0 and 1. Lower values tend to produce trees with fewer nodes. Significance level for merging. Specifies the significance level (alpha) for merging categories</a:t>
            </a:r>
            <a:r>
              <a:rPr lang="en-US" sz="2400" b="0" i="0" dirty="0">
                <a:solidFill>
                  <a:srgbClr val="202124"/>
                </a:solidFill>
                <a:effectLst/>
              </a:rPr>
              <a:t>.</a:t>
            </a:r>
          </a:p>
          <a:p>
            <a:pPr marL="285750" indent="-285750">
              <a:buFont typeface="Arial" panose="020B0604020202020204" pitchFamily="34" charset="0"/>
              <a:buChar char="•"/>
            </a:pPr>
            <a:r>
              <a:rPr lang="en-US" sz="2400" b="0" i="0" dirty="0" err="1">
                <a:solidFill>
                  <a:schemeClr val="bg1">
                    <a:lumMod val="25000"/>
                  </a:schemeClr>
                </a:solidFill>
                <a:effectLst/>
              </a:rPr>
              <a:t>min_samples_split</a:t>
            </a:r>
            <a:r>
              <a:rPr lang="en-US" sz="2400" b="0" i="0" dirty="0">
                <a:solidFill>
                  <a:schemeClr val="bg1">
                    <a:lumMod val="25000"/>
                  </a:schemeClr>
                </a:solidFill>
                <a:effectLst/>
              </a:rPr>
              <a:t> </a:t>
            </a:r>
            <a:r>
              <a:rPr lang="en-US" sz="2400" dirty="0">
                <a:solidFill>
                  <a:schemeClr val="bg1">
                    <a:lumMod val="25000"/>
                  </a:schemeClr>
                </a:solidFill>
              </a:rPr>
              <a:t>=</a:t>
            </a:r>
            <a:r>
              <a:rPr lang="en-US" sz="2400" b="0" i="0" dirty="0">
                <a:solidFill>
                  <a:schemeClr val="bg1">
                    <a:lumMod val="25000"/>
                  </a:schemeClr>
                </a:solidFill>
                <a:effectLst/>
              </a:rPr>
              <a:t> The minimum number of samples required to split an internal node.</a:t>
            </a:r>
          </a:p>
          <a:p>
            <a:pPr marL="285750" indent="-285750">
              <a:buFont typeface="Arial" panose="020B0604020202020204" pitchFamily="34" charset="0"/>
              <a:buChar char="•"/>
            </a:pPr>
            <a:r>
              <a:rPr lang="en-US" sz="2400" b="0" i="0" dirty="0" err="1">
                <a:solidFill>
                  <a:schemeClr val="bg1">
                    <a:lumMod val="25000"/>
                  </a:schemeClr>
                </a:solidFill>
                <a:effectLst/>
              </a:rPr>
              <a:t>max_depth</a:t>
            </a:r>
            <a:r>
              <a:rPr lang="en-US" sz="2400" b="0" i="0" dirty="0">
                <a:solidFill>
                  <a:schemeClr val="bg1">
                    <a:lumMod val="25000"/>
                  </a:schemeClr>
                </a:solidFill>
                <a:effectLst/>
              </a:rPr>
              <a:t>: This determines the maximum depth of the tree.</a:t>
            </a:r>
          </a:p>
          <a:p>
            <a:pPr marL="285750" indent="-285750">
              <a:buFont typeface="Arial" panose="020B0604020202020204" pitchFamily="34" charset="0"/>
              <a:buChar char="•"/>
            </a:pPr>
            <a:endParaRPr lang="en-US" sz="2400" b="0" i="0" dirty="0">
              <a:solidFill>
                <a:schemeClr val="bg1">
                  <a:lumMod val="25000"/>
                </a:schemeClr>
              </a:solidFill>
              <a:effectLst/>
            </a:endParaRPr>
          </a:p>
          <a:p>
            <a:pPr marL="285750" indent="-285750">
              <a:buFont typeface="Arial" panose="020B0604020202020204" pitchFamily="34" charset="0"/>
              <a:buChar char="•"/>
            </a:pPr>
            <a:endParaRPr lang="en-IN" sz="2000" dirty="0">
              <a:solidFill>
                <a:schemeClr val="bg1">
                  <a:lumMod val="25000"/>
                </a:schemeClr>
              </a:solidFill>
            </a:endParaRPr>
          </a:p>
        </p:txBody>
      </p:sp>
      <p:sp>
        <p:nvSpPr>
          <p:cNvPr id="5" name="Slide Number Placeholder 4">
            <a:extLst>
              <a:ext uri="{FF2B5EF4-FFF2-40B4-BE49-F238E27FC236}">
                <a16:creationId xmlns:a16="http://schemas.microsoft.com/office/drawing/2014/main" id="{CB077E6E-5071-9FF3-3937-424E1643C366}"/>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83805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err="1"/>
              <a:t>M.Jayanth</a:t>
            </a:r>
            <a:endParaRPr lang="en-US" dirty="0"/>
          </a:p>
          <a:p>
            <a:r>
              <a:rPr lang="en-US" dirty="0"/>
              <a:t>ML </a:t>
            </a:r>
            <a:r>
              <a:rPr lang="en-US" dirty="0" err="1"/>
              <a:t>Engeneer</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751192"/>
          </a:xfrm>
        </p:spPr>
        <p:txBody>
          <a:bodyPr/>
          <a:lstStyle/>
          <a:p>
            <a:pPr marL="342900" indent="-342900">
              <a:buFont typeface="Wingdings" panose="05000000000000000000" pitchFamily="2" charset="2"/>
              <a:buChar char="q"/>
            </a:pPr>
            <a:r>
              <a:rPr lang="en-US" dirty="0">
                <a:solidFill>
                  <a:schemeClr val="bg1">
                    <a:lumMod val="25000"/>
                  </a:schemeClr>
                </a:solidFill>
              </a:rPr>
              <a:t>Problem statement</a:t>
            </a:r>
          </a:p>
          <a:p>
            <a:pPr marL="342900" indent="-342900">
              <a:buFont typeface="Wingdings" panose="05000000000000000000" pitchFamily="2" charset="2"/>
              <a:buChar char="q"/>
            </a:pPr>
            <a:r>
              <a:rPr lang="en-US" dirty="0">
                <a:solidFill>
                  <a:schemeClr val="bg1">
                    <a:lumMod val="25000"/>
                  </a:schemeClr>
                </a:solidFill>
              </a:rPr>
              <a:t>Description about columns</a:t>
            </a:r>
          </a:p>
          <a:p>
            <a:pPr marL="342900" indent="-342900">
              <a:buFont typeface="Wingdings" panose="05000000000000000000" pitchFamily="2" charset="2"/>
              <a:buChar char="q"/>
            </a:pPr>
            <a:r>
              <a:rPr lang="en-US" dirty="0">
                <a:solidFill>
                  <a:schemeClr val="bg1">
                    <a:lumMod val="25000"/>
                  </a:schemeClr>
                </a:solidFill>
              </a:rPr>
              <a:t>EDA</a:t>
            </a:r>
          </a:p>
          <a:p>
            <a:pPr marL="342900" indent="-342900">
              <a:buFont typeface="Wingdings" panose="05000000000000000000" pitchFamily="2" charset="2"/>
              <a:buChar char="q"/>
            </a:pPr>
            <a:r>
              <a:rPr lang="en-US" dirty="0">
                <a:solidFill>
                  <a:schemeClr val="bg1">
                    <a:lumMod val="25000"/>
                  </a:schemeClr>
                </a:solidFill>
              </a:rPr>
              <a:t>preprocessing</a:t>
            </a:r>
          </a:p>
          <a:p>
            <a:pPr marL="342900" indent="-342900">
              <a:buFont typeface="Wingdings" panose="05000000000000000000" pitchFamily="2" charset="2"/>
              <a:buChar char="q"/>
            </a:pPr>
            <a:r>
              <a:rPr lang="en-US" dirty="0">
                <a:solidFill>
                  <a:schemeClr val="bg1">
                    <a:lumMod val="25000"/>
                  </a:schemeClr>
                </a:solidFill>
              </a:rPr>
              <a:t>Building model</a:t>
            </a:r>
          </a:p>
          <a:p>
            <a:pPr marL="342900" indent="-342900">
              <a:buFont typeface="Wingdings" panose="05000000000000000000" pitchFamily="2" charset="2"/>
              <a:buChar char="q"/>
            </a:pPr>
            <a:r>
              <a:rPr lang="en-US" dirty="0">
                <a:solidFill>
                  <a:schemeClr val="bg1">
                    <a:lumMod val="25000"/>
                  </a:schemeClr>
                </a:solidFill>
              </a:rPr>
              <a:t>Hyperparameter tuning</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217F-784A-61FE-B730-CD9952BE6D2C}"/>
              </a:ext>
            </a:extLst>
          </p:cNvPr>
          <p:cNvSpPr>
            <a:spLocks noGrp="1"/>
          </p:cNvSpPr>
          <p:nvPr>
            <p:ph type="title"/>
          </p:nvPr>
        </p:nvSpPr>
        <p:spPr>
          <a:xfrm>
            <a:off x="4224528" y="749270"/>
            <a:ext cx="6766560" cy="768096"/>
          </a:xfrm>
        </p:spPr>
        <p:txBody>
          <a:bodyPr/>
          <a:lstStyle/>
          <a:p>
            <a:r>
              <a:rPr lang="en-IN" dirty="0"/>
              <a:t>Problem statement</a:t>
            </a:r>
          </a:p>
        </p:txBody>
      </p:sp>
      <p:sp>
        <p:nvSpPr>
          <p:cNvPr id="3" name="Content Placeholder 2">
            <a:extLst>
              <a:ext uri="{FF2B5EF4-FFF2-40B4-BE49-F238E27FC236}">
                <a16:creationId xmlns:a16="http://schemas.microsoft.com/office/drawing/2014/main" id="{C4D8E61D-A337-5F9A-2A1F-82A6F0EDCDCA}"/>
              </a:ext>
            </a:extLst>
          </p:cNvPr>
          <p:cNvSpPr>
            <a:spLocks noGrp="1"/>
          </p:cNvSpPr>
          <p:nvPr>
            <p:ph idx="1"/>
          </p:nvPr>
        </p:nvSpPr>
        <p:spPr>
          <a:xfrm>
            <a:off x="4224528" y="2335246"/>
            <a:ext cx="6766560" cy="3773484"/>
          </a:xfrm>
        </p:spPr>
        <p:txBody>
          <a:bodyPr/>
          <a:lstStyle/>
          <a:p>
            <a:r>
              <a:rPr lang="en-US" sz="2000" b="0" i="0" dirty="0">
                <a:solidFill>
                  <a:schemeClr val="bg1">
                    <a:lumMod val="25000"/>
                  </a:schemeClr>
                </a:solidFill>
                <a:effectLst/>
              </a:rPr>
              <a:t>Thera Banks a US bank that has a growing customer base. The majority of these customers are liability customers (depositors) with varying sizes of deposits. The number of customers who are also borrowers (asset customers) is quite small, and the bank is interested in expanding this base rapidly to bring in more loan business and in the process, earn more through the interest on loans. In particular, the management wants to explore ways of converting its liability customers to personal loan customers </a:t>
            </a:r>
            <a:endParaRPr lang="en-IN" sz="1800" dirty="0">
              <a:solidFill>
                <a:schemeClr val="bg1">
                  <a:lumMod val="25000"/>
                </a:schemeClr>
              </a:solidFill>
            </a:endParaRPr>
          </a:p>
        </p:txBody>
      </p:sp>
      <p:sp>
        <p:nvSpPr>
          <p:cNvPr id="5" name="Slide Number Placeholder 4">
            <a:extLst>
              <a:ext uri="{FF2B5EF4-FFF2-40B4-BE49-F238E27FC236}">
                <a16:creationId xmlns:a16="http://schemas.microsoft.com/office/drawing/2014/main" id="{675F0AEF-5F55-C625-4686-CFFFE3947684}"/>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40839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8CD8-2D94-FA26-814D-F07824F28A93}"/>
              </a:ext>
            </a:extLst>
          </p:cNvPr>
          <p:cNvSpPr>
            <a:spLocks noGrp="1"/>
          </p:cNvSpPr>
          <p:nvPr>
            <p:ph type="title"/>
          </p:nvPr>
        </p:nvSpPr>
        <p:spPr>
          <a:xfrm>
            <a:off x="4178808" y="461503"/>
            <a:ext cx="6766560" cy="768096"/>
          </a:xfrm>
        </p:spPr>
        <p:txBody>
          <a:bodyPr/>
          <a:lstStyle/>
          <a:p>
            <a:r>
              <a:rPr lang="en-US" dirty="0"/>
              <a:t>Description about columns</a:t>
            </a:r>
            <a:br>
              <a:rPr lang="en-US" dirty="0">
                <a:solidFill>
                  <a:schemeClr val="bg1">
                    <a:lumMod val="25000"/>
                  </a:schemeClr>
                </a:solidFill>
              </a:rPr>
            </a:br>
            <a:endParaRPr lang="en-IN" dirty="0"/>
          </a:p>
        </p:txBody>
      </p:sp>
      <p:sp>
        <p:nvSpPr>
          <p:cNvPr id="3" name="Content Placeholder 2">
            <a:extLst>
              <a:ext uri="{FF2B5EF4-FFF2-40B4-BE49-F238E27FC236}">
                <a16:creationId xmlns:a16="http://schemas.microsoft.com/office/drawing/2014/main" id="{F3E8EB02-60DE-3A93-149F-0FDB8D1243C7}"/>
              </a:ext>
            </a:extLst>
          </p:cNvPr>
          <p:cNvSpPr>
            <a:spLocks noGrp="1"/>
          </p:cNvSpPr>
          <p:nvPr>
            <p:ph idx="1"/>
          </p:nvPr>
        </p:nvSpPr>
        <p:spPr>
          <a:xfrm>
            <a:off x="4178808" y="1775012"/>
            <a:ext cx="6766560" cy="4621485"/>
          </a:xfrm>
        </p:spPr>
        <p:txBody>
          <a:bodyPr/>
          <a:lstStyle/>
          <a:p>
            <a:pPr algn="l">
              <a:buFont typeface="Arial" panose="020B0604020202020204" pitchFamily="34" charset="0"/>
              <a:buChar char="•"/>
            </a:pPr>
            <a:r>
              <a:rPr lang="en-US" sz="1400" b="0" i="0" dirty="0">
                <a:solidFill>
                  <a:schemeClr val="bg1">
                    <a:lumMod val="25000"/>
                  </a:schemeClr>
                </a:solidFill>
                <a:effectLst/>
              </a:rPr>
              <a:t>ID: Customer ID</a:t>
            </a:r>
          </a:p>
          <a:p>
            <a:pPr algn="l">
              <a:buFont typeface="Arial" panose="020B0604020202020204" pitchFamily="34" charset="0"/>
              <a:buChar char="•"/>
            </a:pPr>
            <a:r>
              <a:rPr lang="en-US" sz="1400" b="0" i="0" dirty="0">
                <a:solidFill>
                  <a:schemeClr val="bg1">
                    <a:lumMod val="25000"/>
                  </a:schemeClr>
                </a:solidFill>
                <a:effectLst/>
              </a:rPr>
              <a:t>Age: Customer’s age in completed years</a:t>
            </a:r>
          </a:p>
          <a:p>
            <a:pPr algn="l">
              <a:buFont typeface="Arial" panose="020B0604020202020204" pitchFamily="34" charset="0"/>
              <a:buChar char="•"/>
            </a:pPr>
            <a:r>
              <a:rPr lang="en-US" sz="1400" b="0" i="0" dirty="0">
                <a:solidFill>
                  <a:schemeClr val="bg1">
                    <a:lumMod val="25000"/>
                  </a:schemeClr>
                </a:solidFill>
                <a:effectLst/>
              </a:rPr>
              <a:t>Experience: #years of professional experience</a:t>
            </a:r>
          </a:p>
          <a:p>
            <a:pPr algn="l">
              <a:buFont typeface="Arial" panose="020B0604020202020204" pitchFamily="34" charset="0"/>
              <a:buChar char="•"/>
            </a:pPr>
            <a:r>
              <a:rPr lang="en-US" sz="1400" b="0" i="0" dirty="0">
                <a:solidFill>
                  <a:schemeClr val="bg1">
                    <a:lumMod val="25000"/>
                  </a:schemeClr>
                </a:solidFill>
                <a:effectLst/>
              </a:rPr>
              <a:t>Income: Annual income of the customer (in thousand dollars)</a:t>
            </a:r>
          </a:p>
          <a:p>
            <a:pPr algn="l">
              <a:buFont typeface="Arial" panose="020B0604020202020204" pitchFamily="34" charset="0"/>
              <a:buChar char="•"/>
            </a:pPr>
            <a:r>
              <a:rPr lang="en-US" sz="1400" b="0" i="0" dirty="0">
                <a:solidFill>
                  <a:schemeClr val="bg1">
                    <a:lumMod val="25000"/>
                  </a:schemeClr>
                </a:solidFill>
                <a:effectLst/>
              </a:rPr>
              <a:t>ZIP Code: Home Address ZIP code.</a:t>
            </a:r>
          </a:p>
          <a:p>
            <a:pPr algn="l">
              <a:buFont typeface="Arial" panose="020B0604020202020204" pitchFamily="34" charset="0"/>
              <a:buChar char="•"/>
            </a:pPr>
            <a:r>
              <a:rPr lang="en-US" sz="1400" b="0" i="0" dirty="0">
                <a:solidFill>
                  <a:schemeClr val="bg1">
                    <a:lumMod val="25000"/>
                  </a:schemeClr>
                </a:solidFill>
                <a:effectLst/>
              </a:rPr>
              <a:t>Family: the Family size of the customer</a:t>
            </a:r>
          </a:p>
          <a:p>
            <a:pPr algn="l">
              <a:buFont typeface="Arial" panose="020B0604020202020204" pitchFamily="34" charset="0"/>
              <a:buChar char="•"/>
            </a:pPr>
            <a:r>
              <a:rPr lang="en-US" sz="1400" b="0" i="0" dirty="0" err="1">
                <a:solidFill>
                  <a:schemeClr val="bg1">
                    <a:lumMod val="25000"/>
                  </a:schemeClr>
                </a:solidFill>
                <a:effectLst/>
              </a:rPr>
              <a:t>CCAvg</a:t>
            </a:r>
            <a:r>
              <a:rPr lang="en-US" sz="1400" b="0" i="0" dirty="0">
                <a:solidFill>
                  <a:schemeClr val="bg1">
                    <a:lumMod val="25000"/>
                  </a:schemeClr>
                </a:solidFill>
                <a:effectLst/>
              </a:rPr>
              <a:t>: Average spending on credit cards per month (in thousand dollars)</a:t>
            </a:r>
          </a:p>
          <a:p>
            <a:pPr algn="l">
              <a:buFont typeface="Arial" panose="020B0604020202020204" pitchFamily="34" charset="0"/>
              <a:buChar char="•"/>
            </a:pPr>
            <a:r>
              <a:rPr lang="en-US" sz="1400" b="0" i="0" dirty="0">
                <a:solidFill>
                  <a:schemeClr val="bg1">
                    <a:lumMod val="25000"/>
                  </a:schemeClr>
                </a:solidFill>
                <a:effectLst/>
              </a:rPr>
              <a:t>Education: Education Level. 1: Undergrad; 2: Graduate;3: Advanced/Professional</a:t>
            </a:r>
          </a:p>
          <a:p>
            <a:pPr algn="l">
              <a:buFont typeface="Arial" panose="020B0604020202020204" pitchFamily="34" charset="0"/>
              <a:buChar char="•"/>
            </a:pPr>
            <a:r>
              <a:rPr lang="en-US" sz="1400" b="0" i="0" dirty="0">
                <a:solidFill>
                  <a:schemeClr val="bg1">
                    <a:lumMod val="25000"/>
                  </a:schemeClr>
                </a:solidFill>
                <a:effectLst/>
              </a:rPr>
              <a:t>Mortgage: Value of house mortgage if any. (in thousand dollars)</a:t>
            </a:r>
          </a:p>
          <a:p>
            <a:pPr algn="l">
              <a:buFont typeface="Arial" panose="020B0604020202020204" pitchFamily="34" charset="0"/>
              <a:buChar char="•"/>
            </a:pPr>
            <a:r>
              <a:rPr lang="en-US" sz="1400" b="0" i="0" dirty="0" err="1">
                <a:solidFill>
                  <a:schemeClr val="bg1">
                    <a:lumMod val="25000"/>
                  </a:schemeClr>
                </a:solidFill>
                <a:effectLst/>
              </a:rPr>
              <a:t>Personal_Loan</a:t>
            </a:r>
            <a:r>
              <a:rPr lang="en-US" sz="1400" b="0" i="0" dirty="0">
                <a:solidFill>
                  <a:schemeClr val="bg1">
                    <a:lumMod val="25000"/>
                  </a:schemeClr>
                </a:solidFill>
                <a:effectLst/>
              </a:rPr>
              <a:t>: Did this customer accept the personal loan offered in the last campaign?</a:t>
            </a:r>
          </a:p>
          <a:p>
            <a:pPr algn="l">
              <a:buFont typeface="Arial" panose="020B0604020202020204" pitchFamily="34" charset="0"/>
              <a:buChar char="•"/>
            </a:pPr>
            <a:r>
              <a:rPr lang="en-US" sz="1400" b="0" i="0" dirty="0" err="1">
                <a:solidFill>
                  <a:schemeClr val="bg1">
                    <a:lumMod val="25000"/>
                  </a:schemeClr>
                </a:solidFill>
                <a:effectLst/>
              </a:rPr>
              <a:t>Securities_Account</a:t>
            </a:r>
            <a:r>
              <a:rPr lang="en-US" sz="1400" b="0" i="0" dirty="0">
                <a:solidFill>
                  <a:schemeClr val="bg1">
                    <a:lumMod val="25000"/>
                  </a:schemeClr>
                </a:solidFill>
                <a:effectLst/>
              </a:rPr>
              <a:t>: Does the customer have securities account with the bank?</a:t>
            </a:r>
          </a:p>
          <a:p>
            <a:pPr algn="l">
              <a:buFont typeface="Arial" panose="020B0604020202020204" pitchFamily="34" charset="0"/>
              <a:buChar char="•"/>
            </a:pPr>
            <a:r>
              <a:rPr lang="en-US" sz="1400" b="0" i="0" dirty="0" err="1">
                <a:solidFill>
                  <a:schemeClr val="bg1">
                    <a:lumMod val="25000"/>
                  </a:schemeClr>
                </a:solidFill>
                <a:effectLst/>
              </a:rPr>
              <a:t>CD_Account</a:t>
            </a:r>
            <a:r>
              <a:rPr lang="en-US" sz="1400" b="0" i="0" dirty="0">
                <a:solidFill>
                  <a:schemeClr val="bg1">
                    <a:lumMod val="25000"/>
                  </a:schemeClr>
                </a:solidFill>
                <a:effectLst/>
              </a:rPr>
              <a:t>: Does the customer have a certificate of deposit (CD) account with the bank?</a:t>
            </a:r>
          </a:p>
          <a:p>
            <a:pPr algn="l">
              <a:buFont typeface="Arial" panose="020B0604020202020204" pitchFamily="34" charset="0"/>
              <a:buChar char="•"/>
            </a:pPr>
            <a:r>
              <a:rPr lang="en-US" sz="1400" b="0" i="0" dirty="0">
                <a:solidFill>
                  <a:schemeClr val="bg1">
                    <a:lumMod val="25000"/>
                  </a:schemeClr>
                </a:solidFill>
                <a:effectLst/>
              </a:rPr>
              <a:t>Online: Do customers use internet banking facilities?</a:t>
            </a:r>
          </a:p>
          <a:p>
            <a:pPr algn="l">
              <a:buFont typeface="Arial" panose="020B0604020202020204" pitchFamily="34" charset="0"/>
              <a:buChar char="•"/>
            </a:pPr>
            <a:r>
              <a:rPr lang="en-US" sz="1400" b="0" i="0" dirty="0" err="1">
                <a:solidFill>
                  <a:schemeClr val="bg1">
                    <a:lumMod val="25000"/>
                  </a:schemeClr>
                </a:solidFill>
                <a:effectLst/>
              </a:rPr>
              <a:t>CreditCard</a:t>
            </a:r>
            <a:r>
              <a:rPr lang="en-US" sz="1400" b="0" i="0" dirty="0">
                <a:solidFill>
                  <a:schemeClr val="bg1">
                    <a:lumMod val="25000"/>
                  </a:schemeClr>
                </a:solidFill>
                <a:effectLst/>
              </a:rPr>
              <a:t>: Does the customer use a credit card issued by any other Bank (excluding All life Bank)?</a:t>
            </a:r>
          </a:p>
          <a:p>
            <a:pPr marL="342900" indent="-342900">
              <a:buFont typeface="Arial" panose="020B0604020202020204" pitchFamily="34" charset="0"/>
              <a:buChar char="•"/>
            </a:pPr>
            <a:endParaRPr lang="en-IN" sz="2000" dirty="0">
              <a:solidFill>
                <a:schemeClr val="bg1">
                  <a:lumMod val="25000"/>
                </a:schemeClr>
              </a:solidFill>
            </a:endParaRPr>
          </a:p>
        </p:txBody>
      </p:sp>
      <p:sp>
        <p:nvSpPr>
          <p:cNvPr id="5" name="Slide Number Placeholder 4">
            <a:extLst>
              <a:ext uri="{FF2B5EF4-FFF2-40B4-BE49-F238E27FC236}">
                <a16:creationId xmlns:a16="http://schemas.microsoft.com/office/drawing/2014/main" id="{3D12D223-8E22-F3C3-1E76-5CC8F273CB7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84685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4CE2-4B84-6EE1-6CA0-C8B3C73EC046}"/>
              </a:ext>
            </a:extLst>
          </p:cNvPr>
          <p:cNvSpPr>
            <a:spLocks noGrp="1"/>
          </p:cNvSpPr>
          <p:nvPr>
            <p:ph type="title"/>
          </p:nvPr>
        </p:nvSpPr>
        <p:spPr>
          <a:xfrm>
            <a:off x="4224528" y="347472"/>
            <a:ext cx="6766560" cy="768096"/>
          </a:xfrm>
        </p:spPr>
        <p:txBody>
          <a:bodyPr/>
          <a:lstStyle/>
          <a:p>
            <a:r>
              <a:rPr lang="en-IN" dirty="0"/>
              <a:t>EDA-Exploratory data analysis</a:t>
            </a:r>
          </a:p>
        </p:txBody>
      </p:sp>
      <p:sp>
        <p:nvSpPr>
          <p:cNvPr id="3" name="Content Placeholder 2">
            <a:extLst>
              <a:ext uri="{FF2B5EF4-FFF2-40B4-BE49-F238E27FC236}">
                <a16:creationId xmlns:a16="http://schemas.microsoft.com/office/drawing/2014/main" id="{261592C1-7041-1353-F3DA-9BAE553BD161}"/>
              </a:ext>
            </a:extLst>
          </p:cNvPr>
          <p:cNvSpPr>
            <a:spLocks noGrp="1"/>
          </p:cNvSpPr>
          <p:nvPr>
            <p:ph idx="1"/>
          </p:nvPr>
        </p:nvSpPr>
        <p:spPr>
          <a:xfrm>
            <a:off x="4224528" y="1784036"/>
            <a:ext cx="6766560" cy="5073964"/>
          </a:xfrm>
        </p:spPr>
        <p:txBody>
          <a:bodyPr/>
          <a:lstStyle/>
          <a:p>
            <a:r>
              <a:rPr lang="en-IN" sz="2400" dirty="0">
                <a:solidFill>
                  <a:schemeClr val="bg1">
                    <a:lumMod val="25000"/>
                  </a:schemeClr>
                </a:solidFill>
              </a:rPr>
              <a:t>The following EDA steps have been performed on the dataset.</a:t>
            </a:r>
          </a:p>
          <a:p>
            <a:pPr marL="457200" indent="-457200">
              <a:buFont typeface="+mj-lt"/>
              <a:buAutoNum type="arabicPeriod"/>
            </a:pPr>
            <a:r>
              <a:rPr lang="en-IN" sz="2400" dirty="0">
                <a:solidFill>
                  <a:schemeClr val="bg1">
                    <a:lumMod val="25000"/>
                  </a:schemeClr>
                </a:solidFill>
              </a:rPr>
              <a:t>Observed some basic statistics of the dataset by describe() function</a:t>
            </a:r>
          </a:p>
          <a:p>
            <a:pPr marL="457200" indent="-457200">
              <a:buFont typeface="+mj-lt"/>
              <a:buAutoNum type="arabicPeriod"/>
            </a:pPr>
            <a:r>
              <a:rPr lang="en-IN" sz="2400" dirty="0">
                <a:solidFill>
                  <a:schemeClr val="bg1">
                    <a:lumMod val="25000"/>
                  </a:schemeClr>
                </a:solidFill>
              </a:rPr>
              <a:t>Null values were also checked. Observed that few columns had more than 30% of null values. Keeping this as threshold columns having more than 30% of null values were dropped.</a:t>
            </a:r>
          </a:p>
          <a:p>
            <a:pPr marL="457200" indent="-457200">
              <a:buFont typeface="+mj-lt"/>
              <a:buAutoNum type="arabicPeriod"/>
            </a:pPr>
            <a:r>
              <a:rPr lang="en-IN" sz="2400" dirty="0">
                <a:solidFill>
                  <a:schemeClr val="bg1">
                    <a:lumMod val="25000"/>
                  </a:schemeClr>
                </a:solidFill>
              </a:rPr>
              <a:t>Datatypes of the columns were also checked to make sure that the datatypes are in such a way that supports the model   </a:t>
            </a:r>
          </a:p>
          <a:p>
            <a:pPr marL="457200" indent="-457200">
              <a:buFont typeface="+mj-lt"/>
              <a:buAutoNum type="arabicPeriod"/>
            </a:pPr>
            <a:r>
              <a:rPr lang="en-IN" sz="2400" dirty="0">
                <a:solidFill>
                  <a:schemeClr val="bg1">
                    <a:lumMod val="25000"/>
                  </a:schemeClr>
                </a:solidFill>
              </a:rPr>
              <a:t>Also checked outliers and correlation were also </a:t>
            </a:r>
            <a:r>
              <a:rPr lang="en-IN" sz="2400" dirty="0" err="1">
                <a:solidFill>
                  <a:schemeClr val="bg1">
                    <a:lumMod val="25000"/>
                  </a:schemeClr>
                </a:solidFill>
              </a:rPr>
              <a:t>cheched</a:t>
            </a:r>
            <a:endParaRPr lang="en-IN" sz="2400" dirty="0">
              <a:solidFill>
                <a:schemeClr val="bg1">
                  <a:lumMod val="25000"/>
                </a:schemeClr>
              </a:solidFill>
            </a:endParaRPr>
          </a:p>
          <a:p>
            <a:pPr marL="457200" indent="-457200">
              <a:buFont typeface="+mj-lt"/>
              <a:buAutoNum type="arabicPeriod"/>
            </a:pPr>
            <a:endParaRPr lang="en-IN" sz="2400" dirty="0">
              <a:solidFill>
                <a:schemeClr val="bg1">
                  <a:lumMod val="25000"/>
                </a:schemeClr>
              </a:solidFill>
            </a:endParaRPr>
          </a:p>
          <a:p>
            <a:endParaRPr lang="en-IN" dirty="0">
              <a:solidFill>
                <a:schemeClr val="bg1">
                  <a:lumMod val="25000"/>
                </a:schemeClr>
              </a:solidFill>
            </a:endParaRPr>
          </a:p>
        </p:txBody>
      </p:sp>
      <p:sp>
        <p:nvSpPr>
          <p:cNvPr id="5" name="Slide Number Placeholder 4">
            <a:extLst>
              <a:ext uri="{FF2B5EF4-FFF2-40B4-BE49-F238E27FC236}">
                <a16:creationId xmlns:a16="http://schemas.microsoft.com/office/drawing/2014/main" id="{1E5B33E4-4E95-CEFD-2F67-ABA898ED579B}"/>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00082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A2C1-5F16-B2DD-441A-83F46AEC2CEB}"/>
              </a:ext>
            </a:extLst>
          </p:cNvPr>
          <p:cNvSpPr>
            <a:spLocks noGrp="1"/>
          </p:cNvSpPr>
          <p:nvPr>
            <p:ph type="title"/>
          </p:nvPr>
        </p:nvSpPr>
        <p:spPr>
          <a:xfrm>
            <a:off x="4178808" y="731520"/>
            <a:ext cx="6766560" cy="768096"/>
          </a:xfrm>
        </p:spPr>
        <p:txBody>
          <a:bodyPr/>
          <a:lstStyle/>
          <a:p>
            <a:r>
              <a:rPr lang="en-IN" dirty="0"/>
              <a:t>This bar chart tells us members in a family </a:t>
            </a:r>
          </a:p>
        </p:txBody>
      </p:sp>
      <p:pic>
        <p:nvPicPr>
          <p:cNvPr id="7" name="Content Placeholder 6">
            <a:extLst>
              <a:ext uri="{FF2B5EF4-FFF2-40B4-BE49-F238E27FC236}">
                <a16:creationId xmlns:a16="http://schemas.microsoft.com/office/drawing/2014/main" id="{BB8A8117-07DD-65AF-4D37-79693F690C3E}"/>
              </a:ext>
            </a:extLst>
          </p:cNvPr>
          <p:cNvPicPr>
            <a:picLocks noGrp="1" noChangeAspect="1"/>
          </p:cNvPicPr>
          <p:nvPr>
            <p:ph idx="1"/>
          </p:nvPr>
        </p:nvPicPr>
        <p:blipFill>
          <a:blip r:embed="rId2"/>
          <a:stretch>
            <a:fillRect/>
          </a:stretch>
        </p:blipFill>
        <p:spPr>
          <a:xfrm>
            <a:off x="4801584" y="3255893"/>
            <a:ext cx="4544122" cy="2338084"/>
          </a:xfrm>
        </p:spPr>
      </p:pic>
      <p:sp>
        <p:nvSpPr>
          <p:cNvPr id="5" name="Slide Number Placeholder 4">
            <a:extLst>
              <a:ext uri="{FF2B5EF4-FFF2-40B4-BE49-F238E27FC236}">
                <a16:creationId xmlns:a16="http://schemas.microsoft.com/office/drawing/2014/main" id="{84AACB3C-FFA8-A8E5-ACDB-2D9EE4B97671}"/>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01290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9FBA-5A99-BBDE-1E1C-FBF6A35BD9DE}"/>
              </a:ext>
            </a:extLst>
          </p:cNvPr>
          <p:cNvSpPr>
            <a:spLocks noGrp="1"/>
          </p:cNvSpPr>
          <p:nvPr>
            <p:ph type="title"/>
          </p:nvPr>
        </p:nvSpPr>
        <p:spPr>
          <a:xfrm>
            <a:off x="4178808" y="210312"/>
            <a:ext cx="6766560" cy="2183264"/>
          </a:xfrm>
        </p:spPr>
        <p:txBody>
          <a:bodyPr/>
          <a:lstStyle/>
          <a:p>
            <a:r>
              <a:rPr lang="en-IN" sz="3200" dirty="0"/>
              <a:t>This pie chart describes about education level of customer</a:t>
            </a:r>
          </a:p>
        </p:txBody>
      </p:sp>
      <p:pic>
        <p:nvPicPr>
          <p:cNvPr id="7" name="Content Placeholder 6">
            <a:extLst>
              <a:ext uri="{FF2B5EF4-FFF2-40B4-BE49-F238E27FC236}">
                <a16:creationId xmlns:a16="http://schemas.microsoft.com/office/drawing/2014/main" id="{3868C313-E751-33D8-1794-A8CCF1CC565B}"/>
              </a:ext>
            </a:extLst>
          </p:cNvPr>
          <p:cNvPicPr>
            <a:picLocks noGrp="1" noChangeAspect="1"/>
          </p:cNvPicPr>
          <p:nvPr>
            <p:ph idx="1"/>
          </p:nvPr>
        </p:nvPicPr>
        <p:blipFill>
          <a:blip r:embed="rId2"/>
          <a:stretch>
            <a:fillRect/>
          </a:stretch>
        </p:blipFill>
        <p:spPr>
          <a:xfrm>
            <a:off x="4746813" y="2602540"/>
            <a:ext cx="5314214" cy="2883860"/>
          </a:xfrm>
        </p:spPr>
      </p:pic>
      <p:sp>
        <p:nvSpPr>
          <p:cNvPr id="5" name="Slide Number Placeholder 4">
            <a:extLst>
              <a:ext uri="{FF2B5EF4-FFF2-40B4-BE49-F238E27FC236}">
                <a16:creationId xmlns:a16="http://schemas.microsoft.com/office/drawing/2014/main" id="{8D7E9C9B-83ED-C27E-3521-ACF4EC89783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61245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38F8-E1BF-A29B-88BB-FB4FA3ECDDEF}"/>
              </a:ext>
            </a:extLst>
          </p:cNvPr>
          <p:cNvSpPr>
            <a:spLocks noGrp="1"/>
          </p:cNvSpPr>
          <p:nvPr>
            <p:ph type="title"/>
          </p:nvPr>
        </p:nvSpPr>
        <p:spPr>
          <a:xfrm>
            <a:off x="4178808" y="167482"/>
            <a:ext cx="6766560" cy="768096"/>
          </a:xfrm>
        </p:spPr>
        <p:txBody>
          <a:bodyPr/>
          <a:lstStyle/>
          <a:p>
            <a:r>
              <a:rPr lang="en-IN" dirty="0"/>
              <a:t>Box plot for outliers</a:t>
            </a:r>
          </a:p>
        </p:txBody>
      </p:sp>
      <p:pic>
        <p:nvPicPr>
          <p:cNvPr id="7" name="Content Placeholder 6">
            <a:extLst>
              <a:ext uri="{FF2B5EF4-FFF2-40B4-BE49-F238E27FC236}">
                <a16:creationId xmlns:a16="http://schemas.microsoft.com/office/drawing/2014/main" id="{99EA30FA-F89E-BF79-01A8-3D9AB92B0641}"/>
              </a:ext>
            </a:extLst>
          </p:cNvPr>
          <p:cNvPicPr>
            <a:picLocks noGrp="1" noChangeAspect="1"/>
          </p:cNvPicPr>
          <p:nvPr>
            <p:ph idx="1"/>
          </p:nvPr>
        </p:nvPicPr>
        <p:blipFill>
          <a:blip r:embed="rId2"/>
          <a:stretch>
            <a:fillRect/>
          </a:stretch>
        </p:blipFill>
        <p:spPr>
          <a:xfrm>
            <a:off x="3646561" y="1733186"/>
            <a:ext cx="3620005" cy="2581635"/>
          </a:xfrm>
        </p:spPr>
      </p:pic>
      <p:sp>
        <p:nvSpPr>
          <p:cNvPr id="5" name="Slide Number Placeholder 4">
            <a:extLst>
              <a:ext uri="{FF2B5EF4-FFF2-40B4-BE49-F238E27FC236}">
                <a16:creationId xmlns:a16="http://schemas.microsoft.com/office/drawing/2014/main" id="{FD5F5628-F448-8863-4E58-52F4AF453F08}"/>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7442EB81-C6A8-6F5B-5862-849E01BF272D}"/>
              </a:ext>
            </a:extLst>
          </p:cNvPr>
          <p:cNvPicPr>
            <a:picLocks noChangeAspect="1"/>
          </p:cNvPicPr>
          <p:nvPr/>
        </p:nvPicPr>
        <p:blipFill>
          <a:blip r:embed="rId3"/>
          <a:stretch>
            <a:fillRect/>
          </a:stretch>
        </p:blipFill>
        <p:spPr>
          <a:xfrm>
            <a:off x="8000139" y="1733186"/>
            <a:ext cx="3439005" cy="2553056"/>
          </a:xfrm>
          <a:prstGeom prst="rect">
            <a:avLst/>
          </a:prstGeom>
        </p:spPr>
      </p:pic>
      <p:pic>
        <p:nvPicPr>
          <p:cNvPr id="11" name="Picture 10">
            <a:extLst>
              <a:ext uri="{FF2B5EF4-FFF2-40B4-BE49-F238E27FC236}">
                <a16:creationId xmlns:a16="http://schemas.microsoft.com/office/drawing/2014/main" id="{34208E42-4D0D-757D-2C66-8491A4317573}"/>
              </a:ext>
            </a:extLst>
          </p:cNvPr>
          <p:cNvPicPr>
            <a:picLocks noChangeAspect="1"/>
          </p:cNvPicPr>
          <p:nvPr/>
        </p:nvPicPr>
        <p:blipFill>
          <a:blip r:embed="rId4"/>
          <a:stretch>
            <a:fillRect/>
          </a:stretch>
        </p:blipFill>
        <p:spPr>
          <a:xfrm>
            <a:off x="3865666" y="4266838"/>
            <a:ext cx="3400900" cy="2591162"/>
          </a:xfrm>
          <a:prstGeom prst="rect">
            <a:avLst/>
          </a:prstGeom>
        </p:spPr>
      </p:pic>
      <p:pic>
        <p:nvPicPr>
          <p:cNvPr id="13" name="Picture 12">
            <a:extLst>
              <a:ext uri="{FF2B5EF4-FFF2-40B4-BE49-F238E27FC236}">
                <a16:creationId xmlns:a16="http://schemas.microsoft.com/office/drawing/2014/main" id="{F348D776-3037-C9C5-F7B6-D1FC29307984}"/>
              </a:ext>
            </a:extLst>
          </p:cNvPr>
          <p:cNvPicPr>
            <a:picLocks noChangeAspect="1"/>
          </p:cNvPicPr>
          <p:nvPr/>
        </p:nvPicPr>
        <p:blipFill>
          <a:blip r:embed="rId5"/>
          <a:stretch>
            <a:fillRect/>
          </a:stretch>
        </p:blipFill>
        <p:spPr>
          <a:xfrm>
            <a:off x="8000139" y="4194097"/>
            <a:ext cx="3391373" cy="2581635"/>
          </a:xfrm>
          <a:prstGeom prst="rect">
            <a:avLst/>
          </a:prstGeom>
        </p:spPr>
      </p:pic>
    </p:spTree>
    <p:extLst>
      <p:ext uri="{BB962C8B-B14F-4D97-AF65-F5344CB8AC3E}">
        <p14:creationId xmlns:p14="http://schemas.microsoft.com/office/powerpoint/2010/main" val="313998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984D-2B6A-79D3-7D15-26D710E75A3A}"/>
              </a:ext>
            </a:extLst>
          </p:cNvPr>
          <p:cNvSpPr>
            <a:spLocks noGrp="1"/>
          </p:cNvSpPr>
          <p:nvPr>
            <p:ph type="title"/>
          </p:nvPr>
        </p:nvSpPr>
        <p:spPr>
          <a:xfrm>
            <a:off x="4178808" y="210312"/>
            <a:ext cx="6766560" cy="768096"/>
          </a:xfrm>
        </p:spPr>
        <p:txBody>
          <a:bodyPr/>
          <a:lstStyle/>
          <a:p>
            <a:r>
              <a:rPr lang="en-IN" dirty="0"/>
              <a:t>Distribution of income of customers</a:t>
            </a:r>
          </a:p>
        </p:txBody>
      </p:sp>
      <p:pic>
        <p:nvPicPr>
          <p:cNvPr id="7" name="Content Placeholder 6">
            <a:extLst>
              <a:ext uri="{FF2B5EF4-FFF2-40B4-BE49-F238E27FC236}">
                <a16:creationId xmlns:a16="http://schemas.microsoft.com/office/drawing/2014/main" id="{9DC823B9-AB75-BAF7-76AC-AE125A7F48F1}"/>
              </a:ext>
            </a:extLst>
          </p:cNvPr>
          <p:cNvPicPr>
            <a:picLocks noGrp="1" noChangeAspect="1"/>
          </p:cNvPicPr>
          <p:nvPr>
            <p:ph idx="1"/>
          </p:nvPr>
        </p:nvPicPr>
        <p:blipFill>
          <a:blip r:embed="rId2"/>
          <a:stretch>
            <a:fillRect/>
          </a:stretch>
        </p:blipFill>
        <p:spPr>
          <a:xfrm>
            <a:off x="4585446" y="2412240"/>
            <a:ext cx="6642309" cy="4235448"/>
          </a:xfrm>
        </p:spPr>
      </p:pic>
      <p:sp>
        <p:nvSpPr>
          <p:cNvPr id="5" name="Slide Number Placeholder 4">
            <a:extLst>
              <a:ext uri="{FF2B5EF4-FFF2-40B4-BE49-F238E27FC236}">
                <a16:creationId xmlns:a16="http://schemas.microsoft.com/office/drawing/2014/main" id="{CB2CA0D3-D72D-2129-ECC4-54C8A55B76F5}"/>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0224595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{9CC02C81-2A2F-4EE7-938E-1C78145035F3}tf78438558_win32</Template>
  <TotalTime>241</TotalTime>
  <Words>835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Sabon Next LT</vt:lpstr>
      <vt:lpstr>Söhne Mono</vt:lpstr>
      <vt:lpstr>Wingdings</vt:lpstr>
      <vt:lpstr>Office Theme</vt:lpstr>
      <vt:lpstr>Decision tree algorithm using CHAID hyperparameter tuning </vt:lpstr>
      <vt:lpstr>AGENDA</vt:lpstr>
      <vt:lpstr>Problem statement</vt:lpstr>
      <vt:lpstr>Description about columns </vt:lpstr>
      <vt:lpstr>EDA-Exploratory data analysis</vt:lpstr>
      <vt:lpstr>This bar chart tells us members in a family </vt:lpstr>
      <vt:lpstr>This pie chart describes about education level of customer</vt:lpstr>
      <vt:lpstr>Box plot for outliers</vt:lpstr>
      <vt:lpstr>Distribution of income of customers</vt:lpstr>
      <vt:lpstr>PRE-PROCESS</vt:lpstr>
      <vt:lpstr>Building the model</vt:lpstr>
      <vt:lpstr>Hyperparameter tuning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algorithm using CHAID hyperparameter tuning</dc:title>
  <dc:subject/>
  <dc:creator>madunalajayanth@outlook.com</dc:creator>
  <cp:lastModifiedBy>madunalajayanth@outlook.com</cp:lastModifiedBy>
  <cp:revision>1</cp:revision>
  <dcterms:created xsi:type="dcterms:W3CDTF">2023-03-10T07:19:05Z</dcterms:created>
  <dcterms:modified xsi:type="dcterms:W3CDTF">2023-03-10T11:24:28Z</dcterms:modified>
</cp:coreProperties>
</file>