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998D-77BA-4532-8411-DC764697B5A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9BBF-1DD9-48F2-BA0E-1FF7C4B8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logistic-regression-using-a-simple-example-163de52ea900" TargetMode="External"/><Relationship Id="rId2" Type="http://schemas.openxmlformats.org/officeDocument/2006/relationships/hyperlink" Target="https://learning.oreilly.com/library/view/data-science-for/9781449374273/ch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technique</a:t>
            </a:r>
            <a:r>
              <a:rPr lang="en-US" dirty="0" smtClean="0">
                <a:effectLst/>
              </a:rPr>
              <a:t> (function fitting or parametric modeling) - logistic regression</a:t>
            </a:r>
            <a:br>
              <a:rPr lang="en-US" dirty="0" smtClean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err="1" smtClean="0"/>
              <a:t>Jayanth</a:t>
            </a:r>
            <a:r>
              <a:rPr lang="en-US" dirty="0" smtClean="0"/>
              <a:t> Reddy </a:t>
            </a:r>
            <a:r>
              <a:rPr lang="en-US" dirty="0" err="1" smtClean="0"/>
              <a:t>Chintireddy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DATA607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1"/>
            <a:r>
              <a:rPr lang="en-US" sz="2800" dirty="0"/>
              <a:t>In order to calculate the probability, the linear function needs to be resolved and for that the weights need to be calculated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</a:p>
          <a:p>
            <a:pPr latinLnBrk="1"/>
            <a:r>
              <a:rPr lang="en-US" sz="2800" dirty="0" smtClean="0"/>
              <a:t>Gradient descent optimization helps us to </a:t>
            </a:r>
            <a:r>
              <a:rPr lang="en-US" sz="2800" dirty="0"/>
              <a:t>find the values of B0 and B1 </a:t>
            </a:r>
            <a:r>
              <a:rPr lang="en-US" sz="2800" dirty="0" smtClean="0"/>
              <a:t>that minimizes the total cost</a:t>
            </a:r>
          </a:p>
          <a:p>
            <a:pPr latinLnBrk="1"/>
            <a:r>
              <a:rPr lang="en-US" sz="2800" dirty="0" smtClean="0"/>
              <a:t>Cost is the deviance from actual result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	</a:t>
            </a:r>
            <a:r>
              <a:rPr lang="en-US" sz="1600" dirty="0" smtClean="0"/>
              <a:t>If</a:t>
            </a:r>
            <a:r>
              <a:rPr lang="en-US" sz="1600" dirty="0"/>
              <a:t> Actual Outcome = 1, then Cost = -log(</a:t>
            </a:r>
            <a:r>
              <a:rPr lang="en-US" sz="1600" dirty="0" err="1"/>
              <a:t>pred_prob</a:t>
            </a:r>
            <a:r>
              <a:rPr lang="en-US" sz="1600" dirty="0"/>
              <a:t>)</a:t>
            </a:r>
          </a:p>
          <a:p>
            <a:pPr marL="0" lvl="0" indent="0">
              <a:buNone/>
            </a:pPr>
            <a:r>
              <a:rPr lang="en-US" sz="1600" dirty="0" smtClean="0"/>
              <a:t>	Else </a:t>
            </a:r>
            <a:r>
              <a:rPr lang="en-US" sz="1600" dirty="0"/>
              <a:t>if Actual Outcome = 0, then Cost = -log(1-pred_prob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2800" dirty="0"/>
              <a:t>Total cost </a:t>
            </a:r>
            <a:r>
              <a:rPr lang="en-US" sz="2800" dirty="0" smtClean="0"/>
              <a:t>is the sum of costs calculated for each B0,B1 combination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556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Initial </a:t>
            </a:r>
            <a:r>
              <a:rPr lang="en-US" sz="11200" dirty="0"/>
              <a:t>estimated parameters provided are </a:t>
            </a:r>
            <a:r>
              <a:rPr lang="en-US" sz="11200" dirty="0" smtClean="0"/>
              <a:t>B0 </a:t>
            </a:r>
            <a:r>
              <a:rPr lang="en-US" sz="11200" dirty="0"/>
              <a:t>= 0.2 </a:t>
            </a:r>
            <a:r>
              <a:rPr lang="en-US" sz="11200" dirty="0" smtClean="0"/>
              <a:t>at 0 feet and B1 </a:t>
            </a:r>
            <a:r>
              <a:rPr lang="en-US" sz="11200" dirty="0"/>
              <a:t>= -0.5</a:t>
            </a:r>
            <a:r>
              <a:rPr lang="en-US" sz="11200" dirty="0" smtClean="0">
                <a:effectLst/>
              </a:rPr>
              <a:t> </a:t>
            </a:r>
            <a:r>
              <a:rPr lang="en-US" sz="11200" dirty="0"/>
              <a:t> </a:t>
            </a:r>
          </a:p>
          <a:p>
            <a:r>
              <a:rPr lang="en-US" sz="11200" dirty="0" smtClean="0"/>
              <a:t>Using the </a:t>
            </a:r>
            <a:r>
              <a:rPr lang="en-US" sz="11200" dirty="0"/>
              <a:t>Gradient descent optimization, we get the values B0 = 2.5 at 0 feet and B1 = -</a:t>
            </a:r>
            <a:r>
              <a:rPr lang="en-US" sz="11200" dirty="0" smtClean="0"/>
              <a:t>0.2</a:t>
            </a:r>
          </a:p>
          <a:p>
            <a:pPr marL="0" indent="0">
              <a:buNone/>
            </a:pPr>
            <a:endParaRPr lang="en-US" sz="11200" dirty="0" smtClean="0"/>
          </a:p>
          <a:p>
            <a:r>
              <a:rPr lang="en-US" sz="11200" dirty="0" smtClean="0"/>
              <a:t>Examples for calculations </a:t>
            </a:r>
            <a:r>
              <a:rPr lang="en-US" sz="11200" dirty="0"/>
              <a:t>of probability</a:t>
            </a:r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 smtClean="0"/>
              <a:t>e is </a:t>
            </a:r>
            <a:r>
              <a:rPr lang="en-US" sz="11200" dirty="0"/>
              <a:t>the Euler’s constant = 2.718</a:t>
            </a:r>
          </a:p>
          <a:p>
            <a:pPr marL="0" indent="0" latinLnBrk="1">
              <a:buNone/>
            </a:pPr>
            <a:r>
              <a:rPr lang="en-US" sz="11200" dirty="0" smtClean="0"/>
              <a:t>At distance 0	</a:t>
            </a:r>
          </a:p>
          <a:p>
            <a:pPr marL="0" indent="0" latinLnBrk="1">
              <a:buNone/>
            </a:pPr>
            <a:r>
              <a:rPr lang="en-US" sz="11200" dirty="0" smtClean="0"/>
              <a:t>F(x</a:t>
            </a:r>
            <a:r>
              <a:rPr lang="en-US" sz="11200" dirty="0"/>
              <a:t>) = 2.5 + -0.2*0 = 2.5</a:t>
            </a:r>
          </a:p>
          <a:p>
            <a:pPr marL="0" indent="0" latinLnBrk="1">
              <a:buNone/>
            </a:pPr>
            <a:r>
              <a:rPr lang="en-US" sz="11200" dirty="0" smtClean="0"/>
              <a:t>P(x</a:t>
            </a:r>
            <a:r>
              <a:rPr lang="en-US" sz="11200" dirty="0"/>
              <a:t>) = 1/[1+e^(-2.5)] = 0.92</a:t>
            </a:r>
          </a:p>
          <a:p>
            <a:pPr marL="0" indent="0">
              <a:buNone/>
            </a:pPr>
            <a:endParaRPr lang="en-US" sz="11200" dirty="0" smtClean="0"/>
          </a:p>
          <a:p>
            <a:pPr marL="0" indent="0">
              <a:buNone/>
            </a:pPr>
            <a:endParaRPr lang="en-US" sz="1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 distance 5</a:t>
            </a:r>
          </a:p>
          <a:p>
            <a:pPr marL="0" indent="0" latinLnBrk="1">
              <a:buNone/>
            </a:pPr>
            <a:r>
              <a:rPr lang="en-US" sz="2800" dirty="0" smtClean="0"/>
              <a:t>	F(x) = 2.5 + -0.2*5 = 1.5</a:t>
            </a:r>
          </a:p>
          <a:p>
            <a:pPr marL="0" indent="0" latinLnBrk="1">
              <a:buNone/>
            </a:pPr>
            <a:r>
              <a:rPr lang="en-US" sz="2800" dirty="0" smtClean="0"/>
              <a:t>	P(x) = 1/[1+e^(-1.5)] = 0.82</a:t>
            </a:r>
          </a:p>
          <a:p>
            <a:pPr marL="0" indent="0">
              <a:buNone/>
            </a:pPr>
            <a:r>
              <a:rPr lang="en-US" sz="2800" dirty="0" smtClean="0"/>
              <a:t>At distance 15 </a:t>
            </a:r>
          </a:p>
          <a:p>
            <a:pPr marL="0" indent="0" latinLnBrk="1">
              <a:buNone/>
            </a:pPr>
            <a:r>
              <a:rPr lang="en-US" sz="2800" dirty="0" smtClean="0"/>
              <a:t>	F(x) = 2.5 + -0.2*15 = -0.5</a:t>
            </a:r>
          </a:p>
          <a:p>
            <a:pPr marL="0" indent="0" latinLnBrk="1">
              <a:buNone/>
            </a:pPr>
            <a:r>
              <a:rPr lang="en-US" sz="2800" dirty="0" smtClean="0"/>
              <a:t>	P(x) = 1/[1+e^(0.5)] = 0.38</a:t>
            </a:r>
          </a:p>
          <a:p>
            <a:pPr marL="0" indent="0">
              <a:buNone/>
            </a:pPr>
            <a:r>
              <a:rPr lang="en-US" sz="2800" dirty="0" smtClean="0"/>
              <a:t>At distance 30</a:t>
            </a:r>
          </a:p>
          <a:p>
            <a:pPr marL="0" indent="0" latinLnBrk="1">
              <a:buNone/>
            </a:pPr>
            <a:r>
              <a:rPr lang="en-US" sz="2800" dirty="0" smtClean="0"/>
              <a:t>	F(x) = 2.5 + -0.2*30 = -3.5</a:t>
            </a:r>
          </a:p>
          <a:p>
            <a:pPr marL="0" indent="0" latinLnBrk="1">
              <a:buNone/>
            </a:pPr>
            <a:r>
              <a:rPr lang="en-US" sz="2800" dirty="0" smtClean="0"/>
              <a:t>	P(x) = 1/[1+e^(3.5)] = 0.03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91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Predicted Log-odds depiction</a:t>
            </a:r>
          </a:p>
          <a:p>
            <a:endParaRPr lang="en-US" dirty="0"/>
          </a:p>
        </p:txBody>
      </p:sp>
      <p:pic>
        <p:nvPicPr>
          <p:cNvPr id="5" name="Picture 4" descr="https://miro.medium.com/max/1350/1*acHvl43B_zFQRfgWWU3U2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60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800" dirty="0" smtClean="0"/>
              <a:t>The final result </a:t>
            </a:r>
            <a:r>
              <a:rPr lang="en-US" sz="2800" dirty="0"/>
              <a:t>is we get a sigmoid curve for predicted probability</a:t>
            </a:r>
          </a:p>
          <a:p>
            <a:endParaRPr lang="en-US" dirty="0"/>
          </a:p>
        </p:txBody>
      </p:sp>
      <p:pic>
        <p:nvPicPr>
          <p:cNvPr id="4" name="Picture 3" descr="https://miro.medium.com/max/1350/1*gTYL2fmfjpZnXAtQO403K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50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Book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https://learning.oreilly.com/library/view/data-science-for/9781449374273/ch04.html</a:t>
            </a:r>
            <a:endParaRPr lang="en-US" sz="2800" dirty="0" smtClean="0"/>
          </a:p>
          <a:p>
            <a:r>
              <a:rPr lang="en-US" sz="2800" dirty="0" smtClean="0"/>
              <a:t>Use case data</a:t>
            </a:r>
          </a:p>
          <a:p>
            <a:pPr marL="0" indent="0">
              <a:buNone/>
            </a:pPr>
            <a:r>
              <a:rPr lang="en-US" sz="2800" u="sng" dirty="0">
                <a:hlinkClick r:id="rId3"/>
              </a:rPr>
              <a:t>https://</a:t>
            </a:r>
            <a:r>
              <a:rPr lang="en-US" sz="2800" u="sng" dirty="0" smtClean="0">
                <a:hlinkClick r:id="rId3"/>
              </a:rPr>
              <a:t>towardsdatascience.com/understanding-logistic-regression-using-a-simple-example-163de52ea900</a:t>
            </a:r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274734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predictive </a:t>
            </a:r>
            <a:r>
              <a:rPr lang="en-US" sz="2800" dirty="0"/>
              <a:t>modeling technique</a:t>
            </a:r>
            <a:r>
              <a:rPr lang="en-US" sz="2800" dirty="0" smtClean="0">
                <a:effectLst/>
              </a:rPr>
              <a:t> called function fitting or parametric modeling - logistic regression</a:t>
            </a:r>
          </a:p>
          <a:p>
            <a:r>
              <a:rPr lang="en-US" sz="2800" dirty="0"/>
              <a:t>Logistic regression applies linear models to class probability </a:t>
            </a:r>
            <a:r>
              <a:rPr lang="en-US" sz="2800" dirty="0" smtClean="0"/>
              <a:t>estimation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model structure is a simple weighted sum of attribute </a:t>
            </a:r>
            <a:r>
              <a:rPr lang="en-US" sz="2800" dirty="0" smtClean="0"/>
              <a:t>values and </a:t>
            </a:r>
            <a:r>
              <a:rPr lang="en-US" sz="2800" dirty="0"/>
              <a:t>data mining procedure fits the model to the data by finding the parameters/weights on these </a:t>
            </a:r>
            <a:r>
              <a:rPr lang="en-US" sz="2800" dirty="0" smtClean="0"/>
              <a:t>attributes</a:t>
            </a:r>
          </a:p>
          <a:p>
            <a:r>
              <a:rPr lang="en-US" sz="2800" i="1" dirty="0"/>
              <a:t>A general linear model</a:t>
            </a:r>
            <a:r>
              <a:rPr lang="en-US" sz="2800" i="1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X1, </a:t>
            </a:r>
            <a:r>
              <a:rPr lang="en-US" sz="2400" dirty="0" smtClean="0"/>
              <a:t>X2</a:t>
            </a:r>
            <a:r>
              <a:rPr lang="en-US" sz="2400" dirty="0"/>
              <a:t>… 	- Attributes</a:t>
            </a:r>
          </a:p>
          <a:p>
            <a:pPr marL="0" indent="0">
              <a:buNone/>
            </a:pPr>
            <a:r>
              <a:rPr lang="en-US" sz="2800" dirty="0" smtClean="0"/>
              <a:t>     w0</a:t>
            </a:r>
            <a:r>
              <a:rPr lang="en-US" sz="2800" dirty="0"/>
              <a:t>, </a:t>
            </a:r>
            <a:r>
              <a:rPr lang="en-US" sz="2800" dirty="0" smtClean="0"/>
              <a:t>w1 ….- </a:t>
            </a:r>
            <a:r>
              <a:rPr lang="en-US" sz="2800" dirty="0"/>
              <a:t>weights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eneral linear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70" y="4038600"/>
            <a:ext cx="448310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0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objective function needs to be defined to calculate the weights.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objective function should represent what we truly want to achieve in order to find best parameters</a:t>
            </a:r>
            <a:r>
              <a:rPr lang="en-US" sz="2800" dirty="0" smtClean="0"/>
              <a:t>. In other words should be a good proxy.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Log-odds linear </a:t>
            </a:r>
            <a:r>
              <a:rPr lang="en-US" i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Log-odds linear function</a:t>
            </a:r>
            <a:r>
              <a:rPr lang="en-US" i="1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	- is the estimated probability of event occurring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	</a:t>
            </a:r>
            <a:r>
              <a:rPr lang="en-US" dirty="0" smtClean="0"/>
              <a:t>          -  </a:t>
            </a:r>
            <a:r>
              <a:rPr lang="en-US" dirty="0"/>
              <a:t>is the estimated probability of event not occurring</a:t>
            </a:r>
          </a:p>
          <a:p>
            <a:r>
              <a:rPr lang="en-US" dirty="0" smtClean="0"/>
              <a:t>Odds are the probability of occurrence / non occurrence</a:t>
            </a:r>
            <a:endParaRPr lang="en-US" dirty="0"/>
          </a:p>
        </p:txBody>
      </p:sp>
      <p:pic>
        <p:nvPicPr>
          <p:cNvPr id="4" name="Picture 3" descr="Log-odds linear func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457950" cy="72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learning.oreilly.com/library/view/data-science-for/9781449374273/inleq_04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3209925"/>
            <a:ext cx="6953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earning.oreilly.com/library/view/data-science-for/9781449374273/inleq_040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8" y="4114800"/>
            <a:ext cx="1162051" cy="32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logistic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logistic function also called sigmoid function because the result is an S shaped curve.</a:t>
            </a:r>
          </a:p>
          <a:p>
            <a:r>
              <a:rPr lang="en-US" sz="2800" dirty="0"/>
              <a:t>Using the log-odds linear function we can derive the logistic function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ym typeface="Wingdings" panose="05000000000000000000" pitchFamily="2" charset="2"/>
              </a:rPr>
              <a:t>     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+ </a:t>
            </a:r>
            <a:r>
              <a:rPr lang="en-US" sz="2800" dirty="0"/>
              <a:t>in probability is the binary event we are modeling</a:t>
            </a:r>
          </a:p>
          <a:p>
            <a:endParaRPr lang="en-US" dirty="0"/>
          </a:p>
        </p:txBody>
      </p:sp>
      <p:pic>
        <p:nvPicPr>
          <p:cNvPr id="5" name="Picture 4" descr="Log-odds linear func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24" y="3523615"/>
            <a:ext cx="6457950" cy="72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he logistic func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5284"/>
            <a:ext cx="2641600" cy="6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1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Taking the test data for training the model</a:t>
            </a:r>
          </a:p>
          <a:p>
            <a:pPr marL="0" indent="0" latinLnBrk="1">
              <a:buNone/>
            </a:pPr>
            <a:r>
              <a:rPr lang="en-US" sz="2800" dirty="0"/>
              <a:t>shots    = [1,1,1,1,1,1,0,1,0,1,1,0,0,1,1,0,0,0,1,0,0,0,0,0,1,0,0,0,0,0] </a:t>
            </a:r>
          </a:p>
          <a:p>
            <a:pPr marL="0" indent="0" latinLnBrk="1">
              <a:buNone/>
            </a:pPr>
            <a:r>
              <a:rPr lang="en-US" sz="2800" dirty="0"/>
              <a:t>distance = [0,1,2,3,4,5,6,7,8,9,10,11,12,13,14,15,16,17,18,19,20,21,22,23,24,25,26,27,28,29] in feet</a:t>
            </a:r>
          </a:p>
          <a:p>
            <a:r>
              <a:rPr lang="en-US" sz="2800" dirty="0" smtClean="0"/>
              <a:t>As seen 30 throws were attempted each from a different feet length</a:t>
            </a:r>
          </a:p>
          <a:p>
            <a:r>
              <a:rPr lang="en-US" sz="2800" dirty="0" smtClean="0"/>
              <a:t>With this test data we will derive an equation to get probability of success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8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2800" dirty="0" smtClean="0"/>
              <a:t>In this case the Linear </a:t>
            </a:r>
            <a:r>
              <a:rPr lang="en-US" sz="2800" dirty="0"/>
              <a:t>function can be written as</a:t>
            </a:r>
          </a:p>
          <a:p>
            <a:pPr marL="0" indent="0" latinLnBrk="1">
              <a:buNone/>
            </a:pPr>
            <a:r>
              <a:rPr lang="en-US" sz="2800" dirty="0" smtClean="0"/>
              <a:t>	F(x</a:t>
            </a:r>
            <a:r>
              <a:rPr lang="en-US" sz="2800" dirty="0"/>
              <a:t>) = W0 + W1*distance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US" sz="2800" dirty="0" smtClean="0"/>
              <a:t>W0 is the</a:t>
            </a:r>
            <a:r>
              <a:rPr lang="en-US" sz="2800" dirty="0"/>
              <a:t> </a:t>
            </a:r>
            <a:r>
              <a:rPr lang="en-US" sz="2800" dirty="0" smtClean="0"/>
              <a:t>predicted </a:t>
            </a:r>
            <a:r>
              <a:rPr lang="en-US" sz="2800" i="1" dirty="0" smtClean="0"/>
              <a:t>log-odds</a:t>
            </a:r>
            <a:r>
              <a:rPr lang="en-US" sz="2800" dirty="0"/>
              <a:t> value when </a:t>
            </a:r>
            <a:r>
              <a:rPr lang="en-US" sz="2800" dirty="0" smtClean="0"/>
              <a:t>distance = 0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US" sz="2800" dirty="0" smtClean="0"/>
              <a:t>W1 </a:t>
            </a:r>
            <a:r>
              <a:rPr lang="en-US" sz="2800" dirty="0"/>
              <a:t>is the </a:t>
            </a:r>
            <a:r>
              <a:rPr lang="en-US" sz="2800" dirty="0" smtClean="0"/>
              <a:t>slope</a:t>
            </a:r>
          </a:p>
          <a:p>
            <a:pPr latinLnBrk="1"/>
            <a:r>
              <a:rPr lang="en-US" sz="2800" dirty="0" smtClean="0"/>
              <a:t>So, the logistic function can be written as </a:t>
            </a:r>
          </a:p>
          <a:p>
            <a:pPr marL="0" indent="0" latinLnBrk="1">
              <a:buNone/>
            </a:pPr>
            <a:r>
              <a:rPr lang="en-US" sz="2800" dirty="0" smtClean="0"/>
              <a:t>	P(x</a:t>
            </a:r>
            <a:r>
              <a:rPr lang="en-US" sz="2800" dirty="0"/>
              <a:t>) = 1 / [1 + e^(-f(x))]</a:t>
            </a:r>
          </a:p>
          <a:p>
            <a:pPr latinLnBrk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– Basketball</a:t>
            </a:r>
            <a:br>
              <a:rPr lang="en-US" dirty="0" smtClean="0"/>
            </a:br>
            <a:r>
              <a:rPr lang="en-US" dirty="0" smtClean="0"/>
              <a:t>Probability of throw ending in basket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Scatter plot with training data</a:t>
            </a:r>
          </a:p>
          <a:p>
            <a:endParaRPr lang="en-US" dirty="0"/>
          </a:p>
        </p:txBody>
      </p:sp>
      <p:pic>
        <p:nvPicPr>
          <p:cNvPr id="6" name="Picture 5" descr="https://miro.medium.com/max/1350/1*1pPTMg0Y_kg1lVxsF4bUG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86" y="2209800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5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310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predictive modeling technique (function fitting or parametric modeling) - logistic regression  By Jayanth Reddy Chintireddy DATA607</vt:lpstr>
      <vt:lpstr>Logistic Regression</vt:lpstr>
      <vt:lpstr>Linear model</vt:lpstr>
      <vt:lpstr>Linear model</vt:lpstr>
      <vt:lpstr>Log-odds linear function</vt:lpstr>
      <vt:lpstr>logistic function </vt:lpstr>
      <vt:lpstr>Use case – Basketball Probability of throw ending in basket</vt:lpstr>
      <vt:lpstr>Use case – Basketball Probability of throw ending in basket</vt:lpstr>
      <vt:lpstr>Use case – Basketball Probability of throw ending in basket</vt:lpstr>
      <vt:lpstr>Use case – Basketball Probability of throw ending in basket</vt:lpstr>
      <vt:lpstr>Use case – Basketball Probability of throw ending in basket</vt:lpstr>
      <vt:lpstr>PowerPoint Presentation</vt:lpstr>
      <vt:lpstr>Use case – Basketball Probability of throw ending in basket</vt:lpstr>
      <vt:lpstr>Use case – Basketball Probability of throw ending in basket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technique (function fitting or parametric modeling) - logistic regression</dc:title>
  <dc:creator>Chintireddy, Jayanth</dc:creator>
  <cp:lastModifiedBy>Chintireddy, Jayanth</cp:lastModifiedBy>
  <cp:revision>25</cp:revision>
  <dcterms:created xsi:type="dcterms:W3CDTF">2019-09-25T21:20:46Z</dcterms:created>
  <dcterms:modified xsi:type="dcterms:W3CDTF">2019-09-25T23:09:17Z</dcterms:modified>
</cp:coreProperties>
</file>