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3" r:id="rId2"/>
    <p:sldId id="294" r:id="rId3"/>
    <p:sldId id="259" r:id="rId4"/>
    <p:sldId id="323" r:id="rId5"/>
    <p:sldId id="296" r:id="rId6"/>
    <p:sldId id="324" r:id="rId7"/>
    <p:sldId id="340" r:id="rId8"/>
    <p:sldId id="335" r:id="rId9"/>
    <p:sldId id="333" r:id="rId10"/>
    <p:sldId id="337" r:id="rId11"/>
    <p:sldId id="343" r:id="rId12"/>
    <p:sldId id="338" r:id="rId13"/>
    <p:sldId id="342" r:id="rId14"/>
    <p:sldId id="339" r:id="rId15"/>
    <p:sldId id="325" r:id="rId16"/>
    <p:sldId id="336" r:id="rId17"/>
    <p:sldId id="327" r:id="rId18"/>
    <p:sldId id="328" r:id="rId19"/>
    <p:sldId id="341" r:id="rId20"/>
    <p:sldId id="331" r:id="rId21"/>
    <p:sldId id="332" r:id="rId22"/>
    <p:sldId id="297" r:id="rId23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6"/>
    </p:embeddedFont>
    <p:embeddedFont>
      <p:font typeface="맑은 고딕" panose="020B0503020000020004" pitchFamily="34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333333"/>
    <a:srgbClr val="2D2F2D"/>
    <a:srgbClr val="8A0F45"/>
    <a:srgbClr val="8C1447"/>
    <a:srgbClr val="1B3154"/>
    <a:srgbClr val="303030"/>
    <a:srgbClr val="3292DB"/>
    <a:srgbClr val="2A5F94"/>
    <a:srgbClr val="E95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 autoAdjust="0"/>
    <p:restoredTop sz="96391" autoAdjust="0"/>
  </p:normalViewPr>
  <p:slideViewPr>
    <p:cSldViewPr>
      <p:cViewPr varScale="1">
        <p:scale>
          <a:sx n="63" d="100"/>
          <a:sy n="63" d="100"/>
        </p:scale>
        <p:origin x="159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15:25:37.7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9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81930" y="4830382"/>
            <a:ext cx="8754565" cy="9028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2D2F2D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en-US" altLang="ko-KR" dirty="0"/>
          </a:p>
        </p:txBody>
      </p:sp>
      <p:pic>
        <p:nvPicPr>
          <p:cNvPr id="7" name="Picture 6" descr="A baby lying in a hospital bed&#10;&#10;Description automatically generated">
            <a:extLst>
              <a:ext uri="{FF2B5EF4-FFF2-40B4-BE49-F238E27FC236}">
                <a16:creationId xmlns:a16="http://schemas.microsoft.com/office/drawing/2014/main" id="{4446450D-2FE2-AB81-00EC-FAF5D8EFBC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8"/>
          <a:stretch/>
        </p:blipFill>
        <p:spPr>
          <a:xfrm>
            <a:off x="1" y="0"/>
            <a:ext cx="9143999" cy="47971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5097710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81678" y="35915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5097710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81678" y="35915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333333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412357" y="2708920"/>
            <a:ext cx="6049735" cy="1224136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en-US" altLang="ko-KR" sz="7000" kern="1200" baseline="0" dirty="0">
                <a:solidFill>
                  <a:srgbClr val="2D2F2D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70638" y="4941168"/>
            <a:ext cx="8802724" cy="1772816"/>
          </a:xfrm>
        </p:spPr>
        <p:txBody>
          <a:bodyPr/>
          <a:lstStyle/>
          <a:p>
            <a:r>
              <a:rPr lang="en-US" altLang="ko-KR" sz="4600" dirty="0">
                <a:solidFill>
                  <a:schemeClr val="tx1"/>
                </a:solidFill>
              </a:rPr>
              <a:t>­­</a:t>
            </a:r>
            <a:br>
              <a:rPr lang="en-US" altLang="ko-KR" sz="4600" dirty="0">
                <a:solidFill>
                  <a:schemeClr val="tx1"/>
                </a:solidFill>
              </a:rPr>
            </a:br>
            <a:r>
              <a:rPr lang="en-US" altLang="ko-KR" sz="4600" b="1" dirty="0">
                <a:solidFill>
                  <a:srgbClr val="333333"/>
                </a:solidFill>
              </a:rPr>
              <a:t>Little Lives, Big Data: Predicting 	Under-5 Mortality Danger     				Zones.</a:t>
            </a:r>
            <a:br>
              <a:rPr lang="en-US" altLang="ko-KR" sz="4600" dirty="0">
                <a:solidFill>
                  <a:schemeClr val="tx1"/>
                </a:solidFill>
              </a:rPr>
            </a:br>
            <a:endParaRPr lang="ko-KR" altLang="en-US" sz="4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678" y="35915"/>
            <a:ext cx="8466786" cy="7969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333333"/>
                </a:solidFill>
              </a:rPr>
              <a:t>DATA VISUALIZATIONS: </a:t>
            </a:r>
            <a:r>
              <a:rPr lang="en-US" altLang="ko-KR" sz="2200" dirty="0">
                <a:solidFill>
                  <a:srgbClr val="333333"/>
                </a:solidFill>
              </a:rPr>
              <a:t>Top 5 Countries With Lowest Child Mortality</a:t>
            </a:r>
            <a:endParaRPr lang="ko-KR" altLang="en-US" sz="2200" dirty="0">
              <a:solidFill>
                <a:srgbClr val="333333"/>
              </a:solidFill>
            </a:endParaRPr>
          </a:p>
        </p:txBody>
      </p:sp>
      <p:pic>
        <p:nvPicPr>
          <p:cNvPr id="13" name="Picture 1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DF48F0F-479C-0DE3-A086-0E92741F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67" y="1088740"/>
            <a:ext cx="7800866" cy="4680520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9553B88-DB17-F409-2E36-F1B3772B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80" y="5877272"/>
            <a:ext cx="6153040" cy="695396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dirty="0"/>
              <a:t>Top 5 countries with the lowest mortality rates are in Europe</a:t>
            </a:r>
          </a:p>
        </p:txBody>
      </p:sp>
    </p:spTree>
    <p:extLst>
      <p:ext uri="{BB962C8B-B14F-4D97-AF65-F5344CB8AC3E}">
        <p14:creationId xmlns:p14="http://schemas.microsoft.com/office/powerpoint/2010/main" val="428020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678" y="35915"/>
            <a:ext cx="8682810" cy="7969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333333"/>
                </a:solidFill>
              </a:rPr>
              <a:t>DATA VISUALIZATIONS: </a:t>
            </a:r>
            <a:r>
              <a:rPr lang="en-US" altLang="ko-KR" sz="2000" dirty="0">
                <a:solidFill>
                  <a:srgbClr val="333333"/>
                </a:solidFill>
              </a:rPr>
              <a:t>Top 5 countries with highest child mortality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  <p:pic>
        <p:nvPicPr>
          <p:cNvPr id="12" name="Picture 11" descr="A graph showing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6F405FD-01A1-BC28-09CB-1447333E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2" y="1196752"/>
            <a:ext cx="8244999" cy="4946999"/>
          </a:xfrm>
          <a:prstGeom prst="rect">
            <a:avLst/>
          </a:prstGeom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D26AB74-FCDE-37D2-A884-657BF3DE2CE0}"/>
              </a:ext>
            </a:extLst>
          </p:cNvPr>
          <p:cNvSpPr txBox="1">
            <a:spLocks/>
          </p:cNvSpPr>
          <p:nvPr/>
        </p:nvSpPr>
        <p:spPr>
          <a:xfrm>
            <a:off x="600965" y="6277964"/>
            <a:ext cx="7881232" cy="45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dirty="0"/>
              <a:t>Top 5 countries with the highest under 5 mortality rates are from Sub Saharan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3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678" y="35915"/>
            <a:ext cx="7746706" cy="7969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333333"/>
                </a:solidFill>
              </a:rPr>
              <a:t>DATA VISUALIZATIONS: </a:t>
            </a:r>
            <a:r>
              <a:rPr lang="en-US" altLang="ko-KR" sz="2000" dirty="0">
                <a:solidFill>
                  <a:srgbClr val="333333"/>
                </a:solidFill>
              </a:rPr>
              <a:t>Mean Mortality Rates Across Age Groups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A92486B-B762-C021-E893-207928B3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297409"/>
            <a:ext cx="7105304" cy="426318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C880F92-429B-AC0C-A923-951EBF970E4F}"/>
              </a:ext>
            </a:extLst>
          </p:cNvPr>
          <p:cNvSpPr txBox="1">
            <a:spLocks/>
          </p:cNvSpPr>
          <p:nvPr/>
        </p:nvSpPr>
        <p:spPr>
          <a:xfrm>
            <a:off x="1295636" y="5705665"/>
            <a:ext cx="7105304" cy="7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The age group 7-27 had the least mean mortality rate of about 4000 while the other groups were at 12000 and above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4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and pink rectangles&#10;&#10;Description automatically generated">
            <a:extLst>
              <a:ext uri="{FF2B5EF4-FFF2-40B4-BE49-F238E27FC236}">
                <a16:creationId xmlns:a16="http://schemas.microsoft.com/office/drawing/2014/main" id="{8CAB6996-B6ED-D0EF-2BC5-D9DB4DC1E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98729"/>
            <a:ext cx="6480720" cy="486054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DATA VISUALIZATIONS: </a:t>
            </a:r>
            <a:r>
              <a:rPr lang="en-US" altLang="ko-KR" sz="2000" dirty="0">
                <a:solidFill>
                  <a:srgbClr val="333333"/>
                </a:solidFill>
              </a:rPr>
              <a:t>Mortality Rate By Gender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2C4DCD3-1076-9B8F-F39E-53C48D4F0191}"/>
              </a:ext>
            </a:extLst>
          </p:cNvPr>
          <p:cNvSpPr txBox="1">
            <a:spLocks/>
          </p:cNvSpPr>
          <p:nvPr/>
        </p:nvSpPr>
        <p:spPr>
          <a:xfrm>
            <a:off x="1151620" y="6002049"/>
            <a:ext cx="6480720" cy="5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dirty="0"/>
              <a:t>Male children under 5 are at a higher risk of mortality than female children the same age</a:t>
            </a:r>
          </a:p>
          <a:p>
            <a:endParaRPr 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586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678" y="35915"/>
            <a:ext cx="8754818" cy="7969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333333"/>
                </a:solidFill>
              </a:rPr>
              <a:t>DATA VISUALIZATIONS: </a:t>
            </a:r>
            <a:r>
              <a:rPr lang="en-US" altLang="ko-KR" sz="2000" dirty="0">
                <a:solidFill>
                  <a:srgbClr val="333333"/>
                </a:solidFill>
              </a:rPr>
              <a:t>Top 5 Countries With Highest Mortality Rate 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5703046-015A-47A0-B5B7-54B49CC6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9" y="980726"/>
            <a:ext cx="5841359" cy="584135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C97595A-2C95-5FA9-92D8-AB3E490D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208" y="3350923"/>
            <a:ext cx="2376264" cy="1100965"/>
          </a:xfrm>
        </p:spPr>
        <p:txBody>
          <a:bodyPr>
            <a:normAutofit/>
          </a:bodyPr>
          <a:lstStyle/>
          <a:p>
            <a:pPr marL="0" indent="0"/>
            <a:br>
              <a:rPr lang="en-US" dirty="0"/>
            </a:br>
            <a:r>
              <a:rPr lang="en-US" dirty="0"/>
              <a:t>C</a:t>
            </a:r>
            <a:r>
              <a:rPr lang="en-US" altLang="en-US" dirty="0"/>
              <a:t>ountries with current(2019) high mortality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70737" y="1124744"/>
            <a:ext cx="8402525" cy="509771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altLang="en-US" sz="1200" b="1" dirty="0">
              <a:highlight>
                <a:srgbClr val="FFFF00"/>
              </a:highlight>
            </a:endParaRPr>
          </a:p>
          <a:p>
            <a:pPr algn="l">
              <a:buFont typeface="+mj-lt"/>
              <a:buAutoNum type="arabicPeriod"/>
            </a:pPr>
            <a:r>
              <a:rPr lang="en-US" altLang="en-US" sz="1200" b="1" dirty="0"/>
              <a:t>Cluster Analysis</a:t>
            </a:r>
            <a:endParaRPr lang="en-US" altLang="ko-KR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200" dirty="0"/>
              <a:t>We used </a:t>
            </a:r>
            <a:r>
              <a:rPr lang="en-US" altLang="en-US" sz="1200" dirty="0" err="1"/>
              <a:t>KMeans</a:t>
            </a:r>
            <a:r>
              <a:rPr lang="en-US" altLang="en-US" sz="1200" dirty="0"/>
              <a:t> clustering to create a binary target variable for under-5 mortality risk, distinguishing between high and low risk</a:t>
            </a:r>
          </a:p>
          <a:p>
            <a:pPr>
              <a:buFont typeface="+mj-lt"/>
              <a:buAutoNum type="arabicPeriod"/>
            </a:pPr>
            <a:r>
              <a:rPr lang="en-US" altLang="en-US" sz="1200" b="1" dirty="0"/>
              <a:t>Feature engineering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en-US" sz="1200" dirty="0"/>
              <a:t>Transformed dataset for analysis by calculating mean mortality rates for disease categories, simplifying columns, and marking highest values</a:t>
            </a:r>
          </a:p>
          <a:p>
            <a:pPr>
              <a:buFont typeface="+mj-lt"/>
              <a:buAutoNum type="arabicPeriod"/>
            </a:pPr>
            <a:r>
              <a:rPr lang="en-US" altLang="en-US" sz="1200" b="1" dirty="0"/>
              <a:t>Classification</a:t>
            </a:r>
            <a:endParaRPr lang="en-US" altLang="ko-KR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200" dirty="0"/>
              <a:t>We evaluated several classification models for predicting under-5 mortality risk, including logistic regression, support vector machines (SVM), naive Bayes, and random forest classifiers</a:t>
            </a:r>
          </a:p>
          <a:p>
            <a:pPr algn="l">
              <a:buFont typeface="+mj-lt"/>
              <a:buAutoNum type="arabicPeriod"/>
            </a:pPr>
            <a:r>
              <a:rPr lang="en-US" altLang="en-US" sz="1200" b="1" dirty="0"/>
              <a:t>Correlation Analysis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200" dirty="0"/>
              <a:t>We calculated the correlation matrix to explore the strength and direction of relationships between variables in the dataset.</a:t>
            </a:r>
          </a:p>
          <a:p>
            <a:pPr algn="l">
              <a:buFont typeface="+mj-lt"/>
              <a:buAutoNum type="arabicPeriod"/>
            </a:pPr>
            <a:r>
              <a:rPr lang="en-US" altLang="en-US" sz="1200" b="1" dirty="0"/>
              <a:t>Time Series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200" dirty="0"/>
              <a:t>We converted the 'Year' column to datetime format and set it as the index then plotted the trend of under-5 mortality rates for each country from 1990 to 2020.</a:t>
            </a:r>
          </a:p>
          <a:p>
            <a:pPr algn="l">
              <a:buFont typeface="+mj-lt"/>
              <a:buAutoNum type="arabicPeriod"/>
            </a:pPr>
            <a:r>
              <a:rPr lang="en-US" altLang="en-US" sz="1200" b="1" dirty="0"/>
              <a:t>Identifying Stationarity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200" dirty="0"/>
              <a:t>  We checked the stationarity of the time series data using the Augmented Dickey-Fuller (ADF) test and visual inspection of ACF and PACF plots.</a:t>
            </a:r>
          </a:p>
          <a:p>
            <a:pPr algn="l">
              <a:buFont typeface="+mj-lt"/>
              <a:buAutoNum type="arabicPeriod"/>
            </a:pPr>
            <a:r>
              <a:rPr lang="en-US" altLang="en-US" sz="1200" b="1" dirty="0"/>
              <a:t>Seasonal Decomposition</a:t>
            </a:r>
            <a:r>
              <a:rPr lang="en-US" altLang="en-US" sz="12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200" dirty="0"/>
              <a:t>We applied seasonal decomposition to decompose the time series data into trend, seasonal, and residual components.</a:t>
            </a:r>
          </a:p>
          <a:p>
            <a:pPr algn="l">
              <a:buFont typeface="+mj-lt"/>
              <a:buAutoNum type="arabicPeriod"/>
            </a:pPr>
            <a:r>
              <a:rPr lang="en-US" altLang="en-US" sz="1200" b="1" dirty="0"/>
              <a:t>Differencing</a:t>
            </a:r>
            <a:r>
              <a:rPr lang="en-US" altLang="en-US" sz="12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200" dirty="0"/>
              <a:t>We applied differencing to make the time series data stationary, where necessary.</a:t>
            </a:r>
          </a:p>
          <a:p>
            <a:pPr algn="l">
              <a:buFont typeface="+mj-lt"/>
              <a:buAutoNum type="arabicPeriod"/>
            </a:pPr>
            <a:r>
              <a:rPr lang="en-US" altLang="en-US" sz="1200" b="1" dirty="0"/>
              <a:t>Modeling &amp; Forecasting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200" dirty="0"/>
              <a:t>We used the fitted SARIMA models to forecast future values of the under-5 mortality rate for each country.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DATA ANALYSIS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8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MODEL RESULTS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45801-D8D3-1887-0606-B8BDA940E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38" y="2060848"/>
            <a:ext cx="8402525" cy="24842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Several classification models were evaluated based on their training and test accuracies.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Naive Bayes model was chosen as the best-performing model due to its high but not perfect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model had a training accuracy of 94.3% and a test accuracy of 91.5%.</a:t>
            </a:r>
          </a:p>
        </p:txBody>
      </p:sp>
    </p:spTree>
    <p:extLst>
      <p:ext uri="{BB962C8B-B14F-4D97-AF65-F5344CB8AC3E}">
        <p14:creationId xmlns:p14="http://schemas.microsoft.com/office/powerpoint/2010/main" val="378587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82070" y="980728"/>
            <a:ext cx="8402525" cy="4896544"/>
          </a:xfrm>
        </p:spPr>
        <p:txBody>
          <a:bodyPr>
            <a:normAutofit/>
          </a:bodyPr>
          <a:lstStyle/>
          <a:p>
            <a:pPr algn="l"/>
            <a:endParaRPr lang="en-US" i="0" dirty="0">
              <a:solidFill>
                <a:srgbClr val="000000"/>
              </a:solidFill>
              <a:highlight>
                <a:srgbClr val="FFFFFF"/>
              </a:highlight>
              <a:latin typeface="Helvetica Neue"/>
            </a:endParaRPr>
          </a:p>
          <a:p>
            <a:pPr marL="400050">
              <a:buFont typeface="+mj-lt"/>
              <a:buAutoNum type="arabicPeriod"/>
            </a:pPr>
            <a:r>
              <a:rPr lang="en-US" altLang="en-US" b="1" dirty="0"/>
              <a:t>Regional Distribution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Highest under-5 mortality rates are concentrated in Sub-Saharan Africa and Southeast Asia, while Australia, North America, and Europe have the lowest rates.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Country Specifics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 Top 5 countries with the highest rates are from Sub-Saharan Africa (West and Central Africa), while the lowest rates are in Europe (Nordic and Baltic countries).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Leading Causes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 Lower respiratory infections, diarrheal diseases, preterm births, neonatal encephalopathy, trauma, and congenital birth defects are the main causes.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Gender Disparity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Male children under 5 are at a higher risk than females.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Trend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 Mortality rates have generally reduced since 1990, except for early neonatal mortality which remains high as of 2019.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Critical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 1994 saw the highest under-5 mortality, with Rwanda recording the highest rate.</a:t>
            </a:r>
          </a:p>
          <a:p>
            <a:pPr marL="0" indent="0" algn="l"/>
            <a:endParaRPr lang="en-US" i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FINDINGS &amp; CONCLUSION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3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67544" y="1412776"/>
            <a:ext cx="8402525" cy="4593654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en-US" b="1" dirty="0"/>
              <a:t>Governmental Commitment and Leadership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Prioritize children's health with strong leadership and commitment 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Community-Based Health Initiatives</a:t>
            </a:r>
            <a:r>
              <a:rPr lang="en-US" altLang="en-US" dirty="0"/>
              <a:t> </a:t>
            </a:r>
          </a:p>
          <a:p>
            <a:pPr marL="685800" lvl="1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Engage communities for mother and child health and healthcare access.</a:t>
            </a:r>
          </a:p>
          <a:p>
            <a:pPr algn="l">
              <a:buFont typeface="+mj-lt"/>
              <a:buAutoNum type="arabicPeriod"/>
            </a:pPr>
            <a:r>
              <a:rPr lang="en-US" altLang="en-US" b="1" dirty="0"/>
              <a:t>Health Insurance Coverage</a:t>
            </a:r>
            <a:r>
              <a:rPr lang="en-US" alt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Ensure comprehensive coverage, especially for vulnerable populations 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Investments in Healthcare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Allocate resources for improved access to quality services 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Emphasis on Preventative 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Focus on immunizations, nutrition, and family planning </a:t>
            </a:r>
          </a:p>
          <a:p>
            <a:pPr>
              <a:buFont typeface="+mj-lt"/>
              <a:buAutoNum type="arabicPeriod"/>
            </a:pPr>
            <a:r>
              <a:rPr lang="en-US" altLang="en-US" b="1" dirty="0"/>
              <a:t>Partnerships and Collaborations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 Collaborate with international organizations and stakeholders for better healthcare delivery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INSIGHTS AND RECOMMENDATIONS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5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en-US" dirty="0"/>
              <a:t>We deployed model to predict mortality rate risk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DEPLOYMENT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4745DE-2ACC-EECD-FBAF-0EFFF28EC9E8}"/>
              </a:ext>
            </a:extLst>
          </p:cNvPr>
          <p:cNvSpPr txBox="1"/>
          <p:nvPr/>
        </p:nvSpPr>
        <p:spPr>
          <a:xfrm>
            <a:off x="5262848" y="5157192"/>
            <a:ext cx="329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effectLst/>
              </a:rPr>
              <a:t>Organization: MORINGA SCHOOL</a:t>
            </a:r>
          </a:p>
          <a:p>
            <a:r>
              <a:rPr lang="en-GB" sz="1600" dirty="0"/>
              <a:t>COURSE</a:t>
            </a:r>
            <a:r>
              <a:rPr lang="en-GB" sz="1600" b="0" i="0" dirty="0">
                <a:effectLst/>
              </a:rPr>
              <a:t>: DSF-PT05</a:t>
            </a:r>
          </a:p>
          <a:p>
            <a:pPr algn="l"/>
            <a:r>
              <a:rPr lang="en-GB" sz="1600" b="0" i="0" dirty="0">
                <a:effectLst/>
              </a:rPr>
              <a:t>Date: [Presentation Date]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C2DFF9-485E-ECC9-A337-6703F5F8F753}"/>
              </a:ext>
            </a:extLst>
          </p:cNvPr>
          <p:cNvGrpSpPr/>
          <p:nvPr/>
        </p:nvGrpSpPr>
        <p:grpSpPr>
          <a:xfrm>
            <a:off x="4139952" y="2977632"/>
            <a:ext cx="4421275" cy="1743805"/>
            <a:chOff x="4139952" y="2996952"/>
            <a:chExt cx="4421275" cy="17438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D7E94B-A22D-3FF7-4613-62C27F9FAD75}"/>
                </a:ext>
              </a:extLst>
            </p:cNvPr>
            <p:cNvSpPr txBox="1"/>
            <p:nvPr/>
          </p:nvSpPr>
          <p:spPr>
            <a:xfrm>
              <a:off x="4139952" y="2996952"/>
              <a:ext cx="4421275" cy="131728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49836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defRPr/>
              </a:pPr>
              <a:r>
                <a:rPr lang="en-GB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“Children who get a healthy start in life are more</a:t>
              </a:r>
            </a:p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defRPr/>
              </a:pPr>
              <a:r>
                <a:rPr lang="en-GB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 likely to reach their full potential, with benefits for </a:t>
              </a:r>
            </a:p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defRPr/>
              </a:pPr>
              <a:r>
                <a:rPr lang="en-GB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themselves, their families and society as a whole.”</a:t>
              </a:r>
            </a:p>
            <a:p>
              <a:endParaRPr lang="en-K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B97F48-E7DA-DA8B-D341-EDABC8AD2336}"/>
                </a:ext>
              </a:extLst>
            </p:cNvPr>
            <p:cNvSpPr txBox="1"/>
            <p:nvPr/>
          </p:nvSpPr>
          <p:spPr>
            <a:xfrm>
              <a:off x="5614234" y="3948232"/>
              <a:ext cx="2756678" cy="7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lnSpc>
                  <a:spcPct val="115000"/>
                </a:lnSpc>
                <a:spcBef>
                  <a:spcPct val="20000"/>
                </a:spcBef>
                <a:defRPr/>
              </a:pPr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State of the World’s Mothers</a:t>
              </a:r>
            </a:p>
            <a:p>
              <a:pPr marL="342900" indent="-342900" algn="r">
                <a:lnSpc>
                  <a:spcPct val="115000"/>
                </a:lnSpc>
                <a:spcBef>
                  <a:spcPct val="20000"/>
                </a:spcBef>
                <a:defRPr/>
              </a:pPr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Save the Children, 2007</a:t>
              </a:r>
            </a:p>
            <a:p>
              <a:endParaRPr lang="en-KE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DE73C-4556-2256-8FCB-9F860F5F6DD1}"/>
              </a:ext>
            </a:extLst>
          </p:cNvPr>
          <p:cNvGrpSpPr/>
          <p:nvPr/>
        </p:nvGrpSpPr>
        <p:grpSpPr>
          <a:xfrm>
            <a:off x="197024" y="2977632"/>
            <a:ext cx="3571514" cy="3385371"/>
            <a:chOff x="5364088" y="3068960"/>
            <a:chExt cx="3571514" cy="3385371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5940152" y="3476336"/>
              <a:ext cx="2995450" cy="297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BERYL SAOKE (CHAIR)</a:t>
              </a:r>
            </a:p>
            <a:p>
              <a:pPr marR="0"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AMADI GROWMAN</a:t>
              </a:r>
            </a:p>
            <a:p>
              <a:pPr marR="0"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CAROLINE NGABU</a:t>
              </a:r>
            </a:p>
            <a:p>
              <a:pPr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 GIDEON BIWOTT</a:t>
              </a:r>
              <a:endParaRPr lang="ko-KR" altLang="ko-KR" sz="1600" b="1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  <a:p>
              <a:pPr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 MERCY CHEROTICH</a:t>
              </a:r>
            </a:p>
            <a:p>
              <a:pPr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SAMMY MACHARIA</a:t>
              </a:r>
              <a:endParaRPr lang="ko-KR" altLang="ko-KR" sz="1600" b="1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64088" y="3068960"/>
              <a:ext cx="31327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 Title: Group Members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2168860"/>
            <a:ext cx="8402525" cy="252028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en-US" dirty="0"/>
              <a:t>Gather additional data on factors influencing under-5 mortality, </a:t>
            </a:r>
            <a:r>
              <a:rPr lang="en-US" altLang="en-US" dirty="0" err="1"/>
              <a:t>i.e</a:t>
            </a:r>
            <a:r>
              <a:rPr lang="en-US" altLang="en-US" dirty="0"/>
              <a:t> parents' demographic details, country and regional health expenditure, income levels, health-seeking behaviors, and medical insurance statistics.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 dirty="0"/>
              <a:t>Apply World Health Organization thresholds to categorize different populations based on their risk levels, providing a standardized approach for risk assessment across various regions and countries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NEXT STEPS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2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483768" y="2708920"/>
            <a:ext cx="4176464" cy="1440160"/>
          </a:xfrm>
        </p:spPr>
        <p:txBody>
          <a:bodyPr>
            <a:noAutofit/>
          </a:bodyPr>
          <a:lstStyle/>
          <a:p>
            <a:pPr marL="0" indent="0" algn="ctr"/>
            <a:r>
              <a:rPr lang="en-US" altLang="ko-KR" sz="4000" b="1" dirty="0">
                <a:solidFill>
                  <a:srgbClr val="333333"/>
                </a:solidFill>
              </a:rPr>
              <a:t>Q&amp;A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945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12357" y="3068960"/>
            <a:ext cx="6049735" cy="1224136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9824" y="2369754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CF66CC14-E589-BB72-5147-BEDD46687CB5}"/>
              </a:ext>
            </a:extLst>
          </p:cNvPr>
          <p:cNvSpPr/>
          <p:nvPr/>
        </p:nvSpPr>
        <p:spPr>
          <a:xfrm rot="2700000">
            <a:off x="3831272" y="1139921"/>
            <a:ext cx="734952" cy="749606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itchFamily="50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EE420B0-587C-A605-79CA-89E7F0D9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024" y="1222336"/>
            <a:ext cx="6014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02</a:t>
            </a:r>
            <a:endParaRPr kumimoji="1" lang="ko-KR" altLang="ko-KR" sz="3200" b="1" dirty="0">
              <a:solidFill>
                <a:schemeClr val="bg1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FA847A-EFDA-5995-19E3-74CB2D76C25B}"/>
              </a:ext>
            </a:extLst>
          </p:cNvPr>
          <p:cNvGrpSpPr/>
          <p:nvPr/>
        </p:nvGrpSpPr>
        <p:grpSpPr>
          <a:xfrm>
            <a:off x="4860032" y="1939816"/>
            <a:ext cx="3647251" cy="4062375"/>
            <a:chOff x="4860032" y="1939816"/>
            <a:chExt cx="3647251" cy="4062375"/>
          </a:xfrm>
        </p:grpSpPr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5543674" y="3456915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OBJECTIVES</a:t>
              </a:r>
            </a:p>
          </p:txBody>
        </p:sp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5479871" y="194117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endParaRPr kumimoji="0"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543674" y="2039595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INTRODUCTION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860032" y="193981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01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1" name="Oval 3"/>
            <p:cNvSpPr>
              <a:spLocks noChangeArrowheads="1"/>
            </p:cNvSpPr>
            <p:nvPr/>
          </p:nvSpPr>
          <p:spPr bwMode="auto">
            <a:xfrm>
              <a:off x="5479871" y="265745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5554533" y="2739086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BUSINESS UNDERSTANDING</a:t>
              </a:r>
            </a:p>
          </p:txBody>
        </p:sp>
        <p:sp>
          <p:nvSpPr>
            <p:cNvPr id="74" name="TextBox 13"/>
            <p:cNvSpPr txBox="1">
              <a:spLocks noChangeArrowheads="1"/>
            </p:cNvSpPr>
            <p:nvPr/>
          </p:nvSpPr>
          <p:spPr bwMode="auto">
            <a:xfrm>
              <a:off x="4860032" y="265609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02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6" name="Oval 3"/>
            <p:cNvSpPr>
              <a:spLocks noChangeArrowheads="1"/>
            </p:cNvSpPr>
            <p:nvPr/>
          </p:nvSpPr>
          <p:spPr bwMode="auto">
            <a:xfrm>
              <a:off x="5479871" y="337373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9" name="TextBox 13"/>
            <p:cNvSpPr txBox="1">
              <a:spLocks noChangeArrowheads="1"/>
            </p:cNvSpPr>
            <p:nvPr/>
          </p:nvSpPr>
          <p:spPr bwMode="auto">
            <a:xfrm>
              <a:off x="4860032" y="337237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03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1" name="Oval 3"/>
            <p:cNvSpPr>
              <a:spLocks noChangeArrowheads="1"/>
            </p:cNvSpPr>
            <p:nvPr/>
          </p:nvSpPr>
          <p:spPr bwMode="auto">
            <a:xfrm>
              <a:off x="5479871" y="409001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2" name="Text Box 5"/>
            <p:cNvSpPr txBox="1">
              <a:spLocks noChangeArrowheads="1"/>
            </p:cNvSpPr>
            <p:nvPr/>
          </p:nvSpPr>
          <p:spPr bwMode="auto">
            <a:xfrm>
              <a:off x="5494900" y="4188435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METHODOLOGY</a:t>
              </a:r>
            </a:p>
          </p:txBody>
        </p:sp>
        <p:sp>
          <p:nvSpPr>
            <p:cNvPr id="84" name="TextBox 13"/>
            <p:cNvSpPr txBox="1">
              <a:spLocks noChangeArrowheads="1"/>
            </p:cNvSpPr>
            <p:nvPr/>
          </p:nvSpPr>
          <p:spPr bwMode="auto">
            <a:xfrm>
              <a:off x="4860032" y="408865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04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6" name="Oval 3"/>
            <p:cNvSpPr>
              <a:spLocks noChangeArrowheads="1"/>
            </p:cNvSpPr>
            <p:nvPr/>
          </p:nvSpPr>
          <p:spPr bwMode="auto">
            <a:xfrm>
              <a:off x="5479871" y="480629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7" name="Text Box 5"/>
            <p:cNvSpPr txBox="1">
              <a:spLocks noChangeArrowheads="1"/>
            </p:cNvSpPr>
            <p:nvPr/>
          </p:nvSpPr>
          <p:spPr bwMode="auto">
            <a:xfrm>
              <a:off x="5543674" y="4900794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DATA OVERVIEW</a:t>
              </a:r>
            </a:p>
          </p:txBody>
        </p:sp>
        <p:sp>
          <p:nvSpPr>
            <p:cNvPr id="89" name="TextBox 13"/>
            <p:cNvSpPr txBox="1">
              <a:spLocks noChangeArrowheads="1"/>
            </p:cNvSpPr>
            <p:nvPr/>
          </p:nvSpPr>
          <p:spPr bwMode="auto">
            <a:xfrm>
              <a:off x="4860032" y="480493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05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2" name="Oval 3">
              <a:extLst>
                <a:ext uri="{FF2B5EF4-FFF2-40B4-BE49-F238E27FC236}">
                  <a16:creationId xmlns:a16="http://schemas.microsoft.com/office/drawing/2014/main" id="{70977AE5-21B0-4E4A-65ED-89D93C45D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871" y="5497366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8D77C856-745C-98D5-284F-BC231B5AD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674" y="5591869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DATA ANALYSIS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F0A459-A84C-820B-44CD-3DEA877D3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5496011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06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9824" y="2369754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C0737F-A815-91D8-50D2-73D27CF376D1}"/>
              </a:ext>
            </a:extLst>
          </p:cNvPr>
          <p:cNvGrpSpPr/>
          <p:nvPr/>
        </p:nvGrpSpPr>
        <p:grpSpPr>
          <a:xfrm>
            <a:off x="4860032" y="1268760"/>
            <a:ext cx="4032447" cy="4042356"/>
            <a:chOff x="4860032" y="1268760"/>
            <a:chExt cx="4032447" cy="4042356"/>
          </a:xfrm>
        </p:grpSpPr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5554532" y="3476592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CONCLUSION</a:t>
              </a:r>
            </a:p>
          </p:txBody>
        </p:sp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5479871" y="194117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endParaRPr kumimoji="0"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543674" y="2039595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MODEL RESULTS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860032" y="193981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08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1" name="Oval 3"/>
            <p:cNvSpPr>
              <a:spLocks noChangeArrowheads="1"/>
            </p:cNvSpPr>
            <p:nvPr/>
          </p:nvSpPr>
          <p:spPr bwMode="auto">
            <a:xfrm>
              <a:off x="5479871" y="265745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5554532" y="2739086"/>
              <a:ext cx="33379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INSIGHTS AND RECOMMENDATIONS</a:t>
              </a:r>
            </a:p>
          </p:txBody>
        </p:sp>
        <p:sp>
          <p:nvSpPr>
            <p:cNvPr id="74" name="TextBox 13"/>
            <p:cNvSpPr txBox="1">
              <a:spLocks noChangeArrowheads="1"/>
            </p:cNvSpPr>
            <p:nvPr/>
          </p:nvSpPr>
          <p:spPr bwMode="auto">
            <a:xfrm>
              <a:off x="4860032" y="265609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09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6" name="Oval 3"/>
            <p:cNvSpPr>
              <a:spLocks noChangeArrowheads="1"/>
            </p:cNvSpPr>
            <p:nvPr/>
          </p:nvSpPr>
          <p:spPr bwMode="auto">
            <a:xfrm>
              <a:off x="5479871" y="337373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9" name="TextBox 13"/>
            <p:cNvSpPr txBox="1">
              <a:spLocks noChangeArrowheads="1"/>
            </p:cNvSpPr>
            <p:nvPr/>
          </p:nvSpPr>
          <p:spPr bwMode="auto">
            <a:xfrm>
              <a:off x="4860032" y="337237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10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1" name="Oval 3"/>
            <p:cNvSpPr>
              <a:spLocks noChangeArrowheads="1"/>
            </p:cNvSpPr>
            <p:nvPr/>
          </p:nvSpPr>
          <p:spPr bwMode="auto">
            <a:xfrm>
              <a:off x="5479871" y="409001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2" name="Text Box 5"/>
            <p:cNvSpPr txBox="1">
              <a:spLocks noChangeArrowheads="1"/>
            </p:cNvSpPr>
            <p:nvPr/>
          </p:nvSpPr>
          <p:spPr bwMode="auto">
            <a:xfrm>
              <a:off x="5554532" y="4188435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NEXT STEPS</a:t>
              </a:r>
            </a:p>
          </p:txBody>
        </p:sp>
        <p:sp>
          <p:nvSpPr>
            <p:cNvPr id="84" name="TextBox 13"/>
            <p:cNvSpPr txBox="1">
              <a:spLocks noChangeArrowheads="1"/>
            </p:cNvSpPr>
            <p:nvPr/>
          </p:nvSpPr>
          <p:spPr bwMode="auto">
            <a:xfrm>
              <a:off x="4860032" y="408865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11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6" name="Oval 3"/>
            <p:cNvSpPr>
              <a:spLocks noChangeArrowheads="1"/>
            </p:cNvSpPr>
            <p:nvPr/>
          </p:nvSpPr>
          <p:spPr bwMode="auto">
            <a:xfrm>
              <a:off x="5479871" y="4806291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87" name="Text Box 5"/>
            <p:cNvSpPr txBox="1">
              <a:spLocks noChangeArrowheads="1"/>
            </p:cNvSpPr>
            <p:nvPr/>
          </p:nvSpPr>
          <p:spPr bwMode="auto">
            <a:xfrm>
              <a:off x="5543674" y="4900794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Q&amp;A</a:t>
              </a:r>
            </a:p>
          </p:txBody>
        </p:sp>
        <p:sp>
          <p:nvSpPr>
            <p:cNvPr id="89" name="TextBox 13"/>
            <p:cNvSpPr txBox="1">
              <a:spLocks noChangeArrowheads="1"/>
            </p:cNvSpPr>
            <p:nvPr/>
          </p:nvSpPr>
          <p:spPr bwMode="auto">
            <a:xfrm>
              <a:off x="4860032" y="4804936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12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01895E8C-5128-8DC6-C9B9-A81165F7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871" y="1270115"/>
              <a:ext cx="45719" cy="504825"/>
            </a:xfrm>
            <a:prstGeom prst="homePlate">
              <a:avLst>
                <a:gd name="adj" fmla="val 0"/>
              </a:avLst>
            </a:prstGeom>
            <a:solidFill>
              <a:srgbClr val="D9969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</a:pPr>
              <a:endParaRPr lang="ko-KR" altLang="en-US" dirty="0">
                <a:solidFill>
                  <a:srgbClr val="5B6573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86B0D8E-6047-CB22-B6D8-96EFDB17E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674" y="1364618"/>
              <a:ext cx="2952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5B6573"/>
                  </a:solidFill>
                  <a:latin typeface="+mj-lt"/>
                  <a:ea typeface="맑은 고딕" pitchFamily="50" charset="-127"/>
                </a:rPr>
                <a:t>VISUALIZATIONS</a:t>
              </a:r>
            </a:p>
          </p:txBody>
        </p: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5E51F117-BEA8-97C5-8E42-43560C15B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1268760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03030"/>
                  </a:solidFill>
                  <a:latin typeface="+mj-lt"/>
                  <a:ea typeface="맑은 고딕" pitchFamily="50" charset="-127"/>
                </a:rPr>
                <a:t>07</a:t>
              </a:r>
              <a:endParaRPr lang="ko-KR" altLang="en-US" sz="2500" b="1" dirty="0">
                <a:solidFill>
                  <a:srgbClr val="303030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32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INTRODUCTION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A62D1-1FF1-4B4F-A45C-3B69AC25038B}"/>
              </a:ext>
            </a:extLst>
          </p:cNvPr>
          <p:cNvSpPr txBox="1"/>
          <p:nvPr/>
        </p:nvSpPr>
        <p:spPr>
          <a:xfrm>
            <a:off x="683568" y="1969498"/>
            <a:ext cx="8185902" cy="291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rPr>
              <a:t>Despite significant reduction in the Under-5 Mortality since 2000, it remains a major concern, particularly in low-income countries.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rPr>
              <a:t>This project Identify high-risk categories for under-5 mortality based on causes of death and age.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rPr>
              <a:t>Classifying high-risk groups can prioritize interventions and resource allocation for maximum impact</a:t>
            </a:r>
          </a:p>
          <a:p>
            <a:pPr marL="342900" marR="0" lvl="0" indent="-342900" algn="l" defTabSz="914400" rtl="0" eaLnBrk="1" fontAlgn="auto" latinLnBrk="1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K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628800"/>
            <a:ext cx="8402525" cy="3600400"/>
          </a:xfrm>
        </p:spPr>
        <p:txBody>
          <a:bodyPr>
            <a:normAutofit/>
          </a:bodyPr>
          <a:lstStyle/>
          <a:p>
            <a:pPr marL="0" indent="0"/>
            <a:endParaRPr lang="en-US" altLang="ko-KR" dirty="0">
              <a:highlight>
                <a:srgbClr val="FFFF00"/>
              </a:highlight>
            </a:endParaRPr>
          </a:p>
          <a:p>
            <a:pPr marL="0" indent="0"/>
            <a:endParaRPr lang="en-US" altLang="ko-KR" dirty="0">
              <a:highlight>
                <a:srgbClr val="FFFF00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 dirty="0"/>
              <a:t>Under-5 mortality is a persistent global health challenge, highlighting healthcare system weaknesses and disparities in essential service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 dirty="0"/>
              <a:t>Although rates have halved since 2000, the burden remains high, especially in low- and middle-income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 dirty="0"/>
              <a:t>Millions of under-5 deaths occur annually due to preventable causes such as infectious diseases and malnutrition.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</a:rPr>
              <a:t>BUSINESS UNDERSTANDING</a:t>
            </a:r>
            <a:endParaRPr lang="ko-KR" alt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b="1" dirty="0">
              <a:solidFill>
                <a:schemeClr val="tx1"/>
              </a:solidFill>
            </a:endParaRPr>
          </a:p>
          <a:p>
            <a:pPr marL="0">
              <a:defRPr/>
            </a:pPr>
            <a:r>
              <a:rPr lang="en-US" altLang="ko-KR" b="1" dirty="0">
                <a:solidFill>
                  <a:srgbClr val="5B6573"/>
                </a:solidFill>
              </a:rPr>
              <a:t>Main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en-US" dirty="0"/>
              <a:t>The main goal of this analysis is to contribute to the reduction of child mortality rates by identifying high-risk populations, classifying mortality risk levels, and analyzing temporal trends.</a:t>
            </a:r>
          </a:p>
          <a:p>
            <a:pPr marL="0" indent="0" algn="l"/>
            <a:endParaRPr lang="en-US" altLang="en-US" dirty="0"/>
          </a:p>
          <a:p>
            <a:pPr marL="0" indent="0">
              <a:defRPr/>
            </a:pPr>
            <a:r>
              <a:rPr lang="en-US" altLang="ko-KR" b="1" dirty="0">
                <a:solidFill>
                  <a:srgbClr val="5B6573"/>
                </a:solidFill>
              </a:rPr>
              <a:t>Specific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/>
              <a:t>Use unsupervised learning to identify populations at high risk of child mortality based on demographic and health-related factors.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/>
              <a:t>Utilize Supervised learning to classify mortality risk levels for children based on cause-specific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/>
              <a:t>Use Time Series modeling to analyze temporal trends in child mortality rates and forecast future mortality rates.</a:t>
            </a:r>
            <a:endParaRPr lang="en-US" altLang="ko-KR" dirty="0"/>
          </a:p>
          <a:p>
            <a:pPr marL="0" indent="0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</a:rPr>
              <a:t>OBJECTIVES</a:t>
            </a:r>
            <a:endParaRPr lang="ko-KR" alt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METHODOLOGY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BF931D-34C7-6292-6378-FA52ABB37A0F}"/>
              </a:ext>
            </a:extLst>
          </p:cNvPr>
          <p:cNvSpPr/>
          <p:nvPr/>
        </p:nvSpPr>
        <p:spPr>
          <a:xfrm>
            <a:off x="2400922" y="980728"/>
            <a:ext cx="6569303" cy="302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68580" rIns="68580" rtlCol="0" anchor="ctr">
            <a:no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rPr>
              <a:t>Explanation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1CBB8B-154B-90D8-7DFF-86DBA90289E9}"/>
                  </a:ext>
                </a:extLst>
              </p14:cNvPr>
              <p14:cNvContentPartPr/>
              <p14:nvPr/>
            </p14:nvContentPartPr>
            <p14:xfrm>
              <a:off x="5705943" y="2123786"/>
              <a:ext cx="488" cy="38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1CBB8B-154B-90D8-7DFF-86DBA9028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0087" y="2119202"/>
                <a:ext cx="12200" cy="955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05C1D3C-B85D-58C6-8B99-D75C934C46DA}"/>
              </a:ext>
            </a:extLst>
          </p:cNvPr>
          <p:cNvGrpSpPr/>
          <p:nvPr/>
        </p:nvGrpSpPr>
        <p:grpSpPr>
          <a:xfrm>
            <a:off x="467544" y="1340768"/>
            <a:ext cx="8502681" cy="659622"/>
            <a:chOff x="467544" y="1340768"/>
            <a:chExt cx="8502681" cy="6596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1A5622-0ECE-EE3B-72E6-E91D0D816132}"/>
                </a:ext>
              </a:extLst>
            </p:cNvPr>
            <p:cNvSpPr txBox="1"/>
            <p:nvPr/>
          </p:nvSpPr>
          <p:spPr>
            <a:xfrm>
              <a:off x="467544" y="1428281"/>
              <a:ext cx="1933378" cy="4845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Data Collection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895079-EBE4-CD64-88EE-660412AFF5EB}"/>
                </a:ext>
              </a:extLst>
            </p:cNvPr>
            <p:cNvSpPr txBox="1"/>
            <p:nvPr/>
          </p:nvSpPr>
          <p:spPr>
            <a:xfrm>
              <a:off x="2483769" y="1340768"/>
              <a:ext cx="6486456" cy="65962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l"/>
              <a:r>
                <a:rPr lang="en-US" alt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Gather diverse datasets related to child mortality, including causes of death, demographic factors, and socioeconomic indicators from sources like Kaggle and web-scraped data.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E589FE-7D97-8992-B136-F733DFF841B9}"/>
              </a:ext>
            </a:extLst>
          </p:cNvPr>
          <p:cNvGrpSpPr/>
          <p:nvPr/>
        </p:nvGrpSpPr>
        <p:grpSpPr>
          <a:xfrm>
            <a:off x="467544" y="6103233"/>
            <a:ext cx="8502681" cy="659622"/>
            <a:chOff x="467544" y="1340768"/>
            <a:chExt cx="8502681" cy="6596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57E1FE-B31E-95D7-F7CF-5042934B6BD6}"/>
                </a:ext>
              </a:extLst>
            </p:cNvPr>
            <p:cNvSpPr txBox="1"/>
            <p:nvPr/>
          </p:nvSpPr>
          <p:spPr>
            <a:xfrm>
              <a:off x="467544" y="1428281"/>
              <a:ext cx="1933378" cy="4845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Impact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221B10-55FB-1B66-5D9E-85CA1404AAC8}"/>
                </a:ext>
              </a:extLst>
            </p:cNvPr>
            <p:cNvSpPr txBox="1"/>
            <p:nvPr/>
          </p:nvSpPr>
          <p:spPr>
            <a:xfrm>
              <a:off x="2483769" y="1340768"/>
              <a:ext cx="6486456" cy="65962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Providing actionable insights for stakeholders, policymakers, and healthcare professionals to contribute to global efforts in reducing under-5 mortality rates.</a:t>
              </a:r>
              <a:endParaRPr lang="en-US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FA23F1-4327-14E8-9167-F8037024B69E}"/>
              </a:ext>
            </a:extLst>
          </p:cNvPr>
          <p:cNvGrpSpPr/>
          <p:nvPr/>
        </p:nvGrpSpPr>
        <p:grpSpPr>
          <a:xfrm>
            <a:off x="467544" y="5150740"/>
            <a:ext cx="8502681" cy="659622"/>
            <a:chOff x="467544" y="1340768"/>
            <a:chExt cx="8502681" cy="6596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20B465-4CA4-DCA3-D146-14AEC46C18F0}"/>
                </a:ext>
              </a:extLst>
            </p:cNvPr>
            <p:cNvSpPr txBox="1"/>
            <p:nvPr/>
          </p:nvSpPr>
          <p:spPr>
            <a:xfrm>
              <a:off x="467544" y="1428281"/>
              <a:ext cx="1933378" cy="4845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Model Evaluation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4BC07F-A375-5301-7451-69B73CDAAF79}"/>
                </a:ext>
              </a:extLst>
            </p:cNvPr>
            <p:cNvSpPr txBox="1"/>
            <p:nvPr/>
          </p:nvSpPr>
          <p:spPr>
            <a:xfrm>
              <a:off x="2483769" y="1340768"/>
              <a:ext cx="6486456" cy="65962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Using metrics such as accuracy, precision, recall, F1-score for classification models, and MSE for time series forecasting.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74E421-FE67-2292-A592-5098E1FB1D92}"/>
              </a:ext>
            </a:extLst>
          </p:cNvPr>
          <p:cNvGrpSpPr/>
          <p:nvPr/>
        </p:nvGrpSpPr>
        <p:grpSpPr>
          <a:xfrm>
            <a:off x="467544" y="4198247"/>
            <a:ext cx="8502681" cy="659622"/>
            <a:chOff x="467544" y="1340768"/>
            <a:chExt cx="8502681" cy="6596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7B7F25-8116-87F8-3CC4-749C6108B777}"/>
                </a:ext>
              </a:extLst>
            </p:cNvPr>
            <p:cNvSpPr txBox="1"/>
            <p:nvPr/>
          </p:nvSpPr>
          <p:spPr>
            <a:xfrm>
              <a:off x="467544" y="1428281"/>
              <a:ext cx="1933378" cy="4845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Modeling Techniques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BD1088-D2BF-F4FA-8EBC-C439573A9090}"/>
                </a:ext>
              </a:extLst>
            </p:cNvPr>
            <p:cNvSpPr txBox="1"/>
            <p:nvPr/>
          </p:nvSpPr>
          <p:spPr>
            <a:xfrm>
              <a:off x="2483769" y="1340768"/>
              <a:ext cx="6486456" cy="65962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Employing unsupervised, supervised and Time series modeling for identifying high-risk populations, classifying mortality risk levels, and forecasting future mortality rates</a:t>
              </a:r>
              <a:r>
                <a:rPr lang="en-US" alt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540D36-E624-FBC4-2566-F37A15349B4E}"/>
              </a:ext>
            </a:extLst>
          </p:cNvPr>
          <p:cNvGrpSpPr/>
          <p:nvPr/>
        </p:nvGrpSpPr>
        <p:grpSpPr>
          <a:xfrm>
            <a:off x="467544" y="2293261"/>
            <a:ext cx="8502681" cy="659622"/>
            <a:chOff x="467544" y="1340768"/>
            <a:chExt cx="8502681" cy="65962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55A605-FC8A-9DDE-6AD1-A5A0D4DF16EE}"/>
                </a:ext>
              </a:extLst>
            </p:cNvPr>
            <p:cNvSpPr txBox="1"/>
            <p:nvPr/>
          </p:nvSpPr>
          <p:spPr>
            <a:xfrm>
              <a:off x="467544" y="1428281"/>
              <a:ext cx="1933378" cy="4845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Data Preprocessing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7A6CCC-BEB2-40EB-65E9-44684E209FB8}"/>
                </a:ext>
              </a:extLst>
            </p:cNvPr>
            <p:cNvSpPr txBox="1"/>
            <p:nvPr/>
          </p:nvSpPr>
          <p:spPr>
            <a:xfrm>
              <a:off x="2483769" y="1340768"/>
              <a:ext cx="6486456" cy="65962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l"/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Using Python libraries like pandas, NumPy, and scikit-learn to ensure data quality, address missing values, inconsistencies, and data type validation</a:t>
              </a:r>
              <a:r>
                <a:rPr lang="en-US" sz="1600" dirty="0">
                  <a:solidFill>
                    <a:srgbClr val="C89F65"/>
                  </a:solidFill>
                </a:rPr>
                <a:t>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31881B-371F-F4E8-0AC2-C4FAE8CCB509}"/>
              </a:ext>
            </a:extLst>
          </p:cNvPr>
          <p:cNvGrpSpPr/>
          <p:nvPr/>
        </p:nvGrpSpPr>
        <p:grpSpPr>
          <a:xfrm>
            <a:off x="467544" y="3245754"/>
            <a:ext cx="8502681" cy="659622"/>
            <a:chOff x="467544" y="1340768"/>
            <a:chExt cx="8502681" cy="6596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64582E-D299-515E-DD8C-8C335A76BCC9}"/>
                </a:ext>
              </a:extLst>
            </p:cNvPr>
            <p:cNvSpPr txBox="1"/>
            <p:nvPr/>
          </p:nvSpPr>
          <p:spPr>
            <a:xfrm>
              <a:off x="467544" y="1428281"/>
              <a:ext cx="1933378" cy="4845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EDA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4179BC-806D-898B-8494-689E9F8D2F50}"/>
                </a:ext>
              </a:extLst>
            </p:cNvPr>
            <p:cNvSpPr txBox="1"/>
            <p:nvPr/>
          </p:nvSpPr>
          <p:spPr>
            <a:xfrm>
              <a:off x="2483769" y="1340768"/>
              <a:ext cx="6486456" cy="65962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68580" rIns="68580" rtlCol="0" anchor="ctr">
              <a:noAutofit/>
            </a:bodyPr>
            <a:lstStyle/>
            <a:p>
              <a:pPr algn="l"/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Analyzing patterns and trends in under-5 mortality rates, cause-specific mortality data, economic indicators, and demographic factors</a:t>
              </a:r>
              <a:r>
                <a:rPr lang="en-US" sz="1600" dirty="0">
                  <a:solidFill>
                    <a:srgbClr val="C89F65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93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DATA OVERVIEW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29A6-F377-6C14-1ACF-875D6549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5097710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dirty="0"/>
              <a:t>We gathered extensive datasets on child mortality, incorporating causes of death, demographic details, and socioeconomic indicators. The six datasets were, drawn from Kaggle, WHO UNICEF and world bank.</a:t>
            </a:r>
          </a:p>
          <a:p>
            <a:r>
              <a:rPr lang="en-US" altLang="en-US" sz="1700" b="1" dirty="0"/>
              <a:t>Feature Relevance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700" dirty="0"/>
              <a:t>Cause-specific mortality data, GDP, and child mortality rates by age and sex are crucial for understanding under-5 mortality trends.</a:t>
            </a:r>
          </a:p>
          <a:p>
            <a:r>
              <a:rPr lang="en-US" altLang="en-US" sz="1700" b="1" dirty="0"/>
              <a:t>Problem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dirty="0"/>
              <a:t>The dataset aligns with the project's goal of analyzing under-5 mortality rates and identifying high-risk areas for interventions.</a:t>
            </a:r>
          </a:p>
          <a:p>
            <a:r>
              <a:rPr lang="en-US" altLang="en-US" sz="1700" b="1" dirty="0"/>
              <a:t>Duration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dirty="0"/>
              <a:t>Covers 1990 to 2019, offering historical data for trend analysis and effectiveness assessment of past interventions.</a:t>
            </a:r>
          </a:p>
          <a:p>
            <a:r>
              <a:rPr lang="en-US" altLang="en-US" sz="1700" b="1" dirty="0"/>
              <a:t>Analytical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dirty="0"/>
              <a:t>Enables techniques like time series and spatial analysis to uncover patterns and forecast mortality trends for targeted interventions.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0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12232</TotalTime>
  <Words>1295</Words>
  <Application>Microsoft Office PowerPoint</Application>
  <PresentationFormat>On-screen Show (4:3)</PresentationFormat>
  <Paragraphs>155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굴림체</vt:lpstr>
      <vt:lpstr>Calibri Light</vt:lpstr>
      <vt:lpstr>Söhne</vt:lpstr>
      <vt:lpstr>Arial</vt:lpstr>
      <vt:lpstr>Helvetica Neue</vt:lpstr>
      <vt:lpstr>Office 테마</vt:lpstr>
      <vt:lpstr>­­ Little Lives, Big Data: Predicting  Under-5 Mortality Danger         Zones. </vt:lpstr>
      <vt:lpstr>PowerPoint Presentation</vt:lpstr>
      <vt:lpstr>PowerPoint Presentation</vt:lpstr>
      <vt:lpstr>PowerPoint Presentation</vt:lpstr>
      <vt:lpstr>INTRODUCTION</vt:lpstr>
      <vt:lpstr>BUSINESS UNDERSTANDING</vt:lpstr>
      <vt:lpstr>OBJECTIVES</vt:lpstr>
      <vt:lpstr>METHODOLOGY</vt:lpstr>
      <vt:lpstr>DATA OVERVIEW</vt:lpstr>
      <vt:lpstr>DATA VISUALIZATIONS: Top 5 Countries With Lowest Child Mortality</vt:lpstr>
      <vt:lpstr>DATA VISUALIZATIONS: Top 5 countries with highest child mortality</vt:lpstr>
      <vt:lpstr>DATA VISUALIZATIONS: Mean Mortality Rates Across Age Groups</vt:lpstr>
      <vt:lpstr>DATA VISUALIZATIONS: Mortality Rate By Gender</vt:lpstr>
      <vt:lpstr>DATA VISUALIZATIONS: Top 5 Countries With Highest Mortality Rate </vt:lpstr>
      <vt:lpstr>DATA ANALYSIS</vt:lpstr>
      <vt:lpstr>MODEL RESULTS</vt:lpstr>
      <vt:lpstr>FINDINGS &amp; CONCLUSION</vt:lpstr>
      <vt:lpstr>INSIGHTS AND RECOMMENDATIONS</vt:lpstr>
      <vt:lpstr>DEPLOYMENT</vt:lpstr>
      <vt:lpstr>NEXT STEPS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Amadi Growman</cp:lastModifiedBy>
  <cp:revision>18</cp:revision>
  <dcterms:created xsi:type="dcterms:W3CDTF">2010-02-01T08:03:16Z</dcterms:created>
  <dcterms:modified xsi:type="dcterms:W3CDTF">2024-05-03T22:02:13Z</dcterms:modified>
  <cp:category>www.slidemembers.com</cp:category>
</cp:coreProperties>
</file>