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86" r:id="rId5"/>
    <p:sldId id="257" r:id="rId6"/>
    <p:sldId id="258" r:id="rId7"/>
    <p:sldId id="281" r:id="rId8"/>
    <p:sldId id="282" r:id="rId9"/>
    <p:sldId id="284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40443-DAD4-4971-B1B7-15A12FDC38B1}" v="3" dt="2024-12-31T06:00:52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>
        <p:scale>
          <a:sx n="60" d="100"/>
          <a:sy n="60" d="100"/>
        </p:scale>
        <p:origin x="1550" y="499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K B" userId="9c6ff2a3f431fd8c" providerId="LiveId" clId="{67940443-DAD4-4971-B1B7-15A12FDC38B1}"/>
    <pc:docChg chg="undo custSel addSld modSld sldOrd">
      <pc:chgData name="VISHAL K B" userId="9c6ff2a3f431fd8c" providerId="LiveId" clId="{67940443-DAD4-4971-B1B7-15A12FDC38B1}" dt="2024-12-31T06:05:14.544" v="86" actId="33524"/>
      <pc:docMkLst>
        <pc:docMk/>
      </pc:docMkLst>
      <pc:sldChg chg="modSp mod">
        <pc:chgData name="VISHAL K B" userId="9c6ff2a3f431fd8c" providerId="LiveId" clId="{67940443-DAD4-4971-B1B7-15A12FDC38B1}" dt="2024-12-31T06:02:39.502" v="85" actId="20577"/>
        <pc:sldMkLst>
          <pc:docMk/>
          <pc:sldMk cId="1713219598" sldId="257"/>
        </pc:sldMkLst>
        <pc:spChg chg="mod">
          <ac:chgData name="VISHAL K B" userId="9c6ff2a3f431fd8c" providerId="LiveId" clId="{67940443-DAD4-4971-B1B7-15A12FDC38B1}" dt="2024-12-31T06:02:39.502" v="85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new mod">
        <pc:chgData name="VISHAL K B" userId="9c6ff2a3f431fd8c" providerId="LiveId" clId="{67940443-DAD4-4971-B1B7-15A12FDC38B1}" dt="2024-12-31T06:05:14.544" v="86" actId="33524"/>
        <pc:sldMkLst>
          <pc:docMk/>
          <pc:sldMk cId="2461031324" sldId="292"/>
        </pc:sldMkLst>
        <pc:spChg chg="mod">
          <ac:chgData name="VISHAL K B" userId="9c6ff2a3f431fd8c" providerId="LiveId" clId="{67940443-DAD4-4971-B1B7-15A12FDC38B1}" dt="2024-12-31T05:58:46.176" v="20" actId="27636"/>
          <ac:spMkLst>
            <pc:docMk/>
            <pc:sldMk cId="2461031324" sldId="292"/>
            <ac:spMk id="2" creationId="{375C7E01-C5B8-CCB6-318E-3669D9BA025E}"/>
          </ac:spMkLst>
        </pc:spChg>
        <pc:spChg chg="del">
          <ac:chgData name="VISHAL K B" userId="9c6ff2a3f431fd8c" providerId="LiveId" clId="{67940443-DAD4-4971-B1B7-15A12FDC38B1}" dt="2024-12-31T05:58:54.233" v="21" actId="478"/>
          <ac:spMkLst>
            <pc:docMk/>
            <pc:sldMk cId="2461031324" sldId="292"/>
            <ac:spMk id="3" creationId="{6C000DA1-3B91-E2AE-C875-D4F0848F89AB}"/>
          </ac:spMkLst>
        </pc:spChg>
        <pc:spChg chg="del">
          <ac:chgData name="VISHAL K B" userId="9c6ff2a3f431fd8c" providerId="LiveId" clId="{67940443-DAD4-4971-B1B7-15A12FDC38B1}" dt="2024-12-31T05:58:54.233" v="21" actId="478"/>
          <ac:spMkLst>
            <pc:docMk/>
            <pc:sldMk cId="2461031324" sldId="292"/>
            <ac:spMk id="4" creationId="{753AE4E1-BC5F-8D10-639A-E8B5C1FEF5C3}"/>
          </ac:spMkLst>
        </pc:spChg>
        <pc:spChg chg="del">
          <ac:chgData name="VISHAL K B" userId="9c6ff2a3f431fd8c" providerId="LiveId" clId="{67940443-DAD4-4971-B1B7-15A12FDC38B1}" dt="2024-12-31T05:58:54.233" v="21" actId="478"/>
          <ac:spMkLst>
            <pc:docMk/>
            <pc:sldMk cId="2461031324" sldId="292"/>
            <ac:spMk id="5" creationId="{5AFABF24-065F-63CE-3646-B7250BEC03AD}"/>
          </ac:spMkLst>
        </pc:spChg>
        <pc:spChg chg="del">
          <ac:chgData name="VISHAL K B" userId="9c6ff2a3f431fd8c" providerId="LiveId" clId="{67940443-DAD4-4971-B1B7-15A12FDC38B1}" dt="2024-12-31T05:58:54.233" v="21" actId="478"/>
          <ac:spMkLst>
            <pc:docMk/>
            <pc:sldMk cId="2461031324" sldId="292"/>
            <ac:spMk id="6" creationId="{BBD21E76-F971-6E99-5139-D6CB02E5F470}"/>
          </ac:spMkLst>
        </pc:spChg>
        <pc:spChg chg="del">
          <ac:chgData name="VISHAL K B" userId="9c6ff2a3f431fd8c" providerId="LiveId" clId="{67940443-DAD4-4971-B1B7-15A12FDC38B1}" dt="2024-12-31T05:58:54.233" v="21" actId="478"/>
          <ac:spMkLst>
            <pc:docMk/>
            <pc:sldMk cId="2461031324" sldId="292"/>
            <ac:spMk id="7" creationId="{BDA9B979-65A7-3A75-317B-FDC82FC945BA}"/>
          </ac:spMkLst>
        </pc:spChg>
        <pc:spChg chg="add mod">
          <ac:chgData name="VISHAL K B" userId="9c6ff2a3f431fd8c" providerId="LiveId" clId="{67940443-DAD4-4971-B1B7-15A12FDC38B1}" dt="2024-12-31T06:05:14.544" v="86" actId="33524"/>
          <ac:spMkLst>
            <pc:docMk/>
            <pc:sldMk cId="2461031324" sldId="292"/>
            <ac:spMk id="8" creationId="{A488F994-58BC-4F0D-E8E7-07D485EF974C}"/>
          </ac:spMkLst>
        </pc:spChg>
      </pc:sldChg>
      <pc:sldChg chg="addSp delSp modSp new mod">
        <pc:chgData name="VISHAL K B" userId="9c6ff2a3f431fd8c" providerId="LiveId" clId="{67940443-DAD4-4971-B1B7-15A12FDC38B1}" dt="2024-12-31T06:01:51.603" v="53" actId="5793"/>
        <pc:sldMkLst>
          <pc:docMk/>
          <pc:sldMk cId="1662667727" sldId="293"/>
        </pc:sldMkLst>
        <pc:spChg chg="mod">
          <ac:chgData name="VISHAL K B" userId="9c6ff2a3f431fd8c" providerId="LiveId" clId="{67940443-DAD4-4971-B1B7-15A12FDC38B1}" dt="2024-12-31T06:00:44.286" v="44" actId="20577"/>
          <ac:spMkLst>
            <pc:docMk/>
            <pc:sldMk cId="1662667727" sldId="293"/>
            <ac:spMk id="2" creationId="{C3C8BED4-6066-65AC-DD42-A0DE76F2F671}"/>
          </ac:spMkLst>
        </pc:spChg>
        <pc:spChg chg="del">
          <ac:chgData name="VISHAL K B" userId="9c6ff2a3f431fd8c" providerId="LiveId" clId="{67940443-DAD4-4971-B1B7-15A12FDC38B1}" dt="2024-12-31T06:00:31.690" v="30" actId="478"/>
          <ac:spMkLst>
            <pc:docMk/>
            <pc:sldMk cId="1662667727" sldId="293"/>
            <ac:spMk id="3" creationId="{5A655D6D-3F60-7A38-F687-0413D33FCAD9}"/>
          </ac:spMkLst>
        </pc:spChg>
        <pc:spChg chg="del">
          <ac:chgData name="VISHAL K B" userId="9c6ff2a3f431fd8c" providerId="LiveId" clId="{67940443-DAD4-4971-B1B7-15A12FDC38B1}" dt="2024-12-31T06:00:31.690" v="30" actId="478"/>
          <ac:spMkLst>
            <pc:docMk/>
            <pc:sldMk cId="1662667727" sldId="293"/>
            <ac:spMk id="4" creationId="{1D5587DD-782F-C0E8-7606-6C91E5D76FDE}"/>
          </ac:spMkLst>
        </pc:spChg>
        <pc:spChg chg="del">
          <ac:chgData name="VISHAL K B" userId="9c6ff2a3f431fd8c" providerId="LiveId" clId="{67940443-DAD4-4971-B1B7-15A12FDC38B1}" dt="2024-12-31T06:00:31.690" v="30" actId="478"/>
          <ac:spMkLst>
            <pc:docMk/>
            <pc:sldMk cId="1662667727" sldId="293"/>
            <ac:spMk id="5" creationId="{A112B8AE-BB8E-C6BC-F950-9A326BC6556A}"/>
          </ac:spMkLst>
        </pc:spChg>
        <pc:spChg chg="del">
          <ac:chgData name="VISHAL K B" userId="9c6ff2a3f431fd8c" providerId="LiveId" clId="{67940443-DAD4-4971-B1B7-15A12FDC38B1}" dt="2024-12-31T06:00:31.690" v="30" actId="478"/>
          <ac:spMkLst>
            <pc:docMk/>
            <pc:sldMk cId="1662667727" sldId="293"/>
            <ac:spMk id="6" creationId="{8516CDE2-FA4D-7AC7-CC2D-7BD3DF1ED400}"/>
          </ac:spMkLst>
        </pc:spChg>
        <pc:spChg chg="del">
          <ac:chgData name="VISHAL K B" userId="9c6ff2a3f431fd8c" providerId="LiveId" clId="{67940443-DAD4-4971-B1B7-15A12FDC38B1}" dt="2024-12-31T06:00:31.690" v="30" actId="478"/>
          <ac:spMkLst>
            <pc:docMk/>
            <pc:sldMk cId="1662667727" sldId="293"/>
            <ac:spMk id="7" creationId="{D1B286C7-B11E-8D44-04BE-A30BE3B4CB0B}"/>
          </ac:spMkLst>
        </pc:spChg>
        <pc:spChg chg="add mod">
          <ac:chgData name="VISHAL K B" userId="9c6ff2a3f431fd8c" providerId="LiveId" clId="{67940443-DAD4-4971-B1B7-15A12FDC38B1}" dt="2024-12-31T06:01:51.603" v="53" actId="5793"/>
          <ac:spMkLst>
            <pc:docMk/>
            <pc:sldMk cId="1662667727" sldId="293"/>
            <ac:spMk id="8" creationId="{2AA2E56D-EA68-A0FF-A378-428FDAC68BFD}"/>
          </ac:spMkLst>
        </pc:spChg>
      </pc:sldChg>
      <pc:sldChg chg="modSp add mod ord">
        <pc:chgData name="VISHAL K B" userId="9c6ff2a3f431fd8c" providerId="LiveId" clId="{67940443-DAD4-4971-B1B7-15A12FDC38B1}" dt="2024-12-31T06:02:27.627" v="64" actId="20577"/>
        <pc:sldMkLst>
          <pc:docMk/>
          <pc:sldMk cId="1305935462" sldId="294"/>
        </pc:sldMkLst>
        <pc:spChg chg="mod">
          <ac:chgData name="VISHAL K B" userId="9c6ff2a3f431fd8c" providerId="LiveId" clId="{67940443-DAD4-4971-B1B7-15A12FDC38B1}" dt="2024-12-31T06:02:27.627" v="64" actId="20577"/>
          <ac:spMkLst>
            <pc:docMk/>
            <pc:sldMk cId="1305935462" sldId="294"/>
            <ac:spMk id="10" creationId="{747B8891-0C19-2840-000D-B749877D9BA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78EEE-D6C0-9E5B-7011-43F70BD1E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03AF17-845E-E505-5324-28DD67059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5CC40E-1AB9-C10D-9B88-EF1EED6EBF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7BFD4-876F-ED8B-2210-BEC0F0E08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07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41B4D-0C43-6891-3A90-4A2F896AE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1D8179-ADAE-4426-9CD5-2FF475E00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45C2D-5864-764E-80FD-7608636CC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0D1D22-0345-2EF7-2291-7C98E65AD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479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AE7FA-62D2-8987-3476-F301C5FEE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2232DB-E01F-A726-CDC6-38571EC39C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2254F-D21F-2DC8-D162-906F26373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61F35-AE46-7D86-7031-DF248D5FA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4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3B49A-D047-60FE-F54A-865AFC596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47F9C1-2A82-73D6-1265-1B48816A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4B9E1D-54CC-7E4A-046E-7245D3F6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546" y="701040"/>
            <a:ext cx="8420100" cy="199136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600" dirty="0">
                <a:ea typeface="Instrument Sans Semi Bold" pitchFamily="34" charset="-122"/>
                <a:cs typeface="Instrument Sans Semi Bold" pitchFamily="34" charset="-120"/>
              </a:rPr>
              <a:t>Sleep or Awake Classification Using Machine Learning with ECG Signal Datasets</a:t>
            </a:r>
            <a:br>
              <a:rPr lang="en-US" sz="2800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F1010-1E23-F33E-2AD0-51869841A4D8}"/>
              </a:ext>
            </a:extLst>
          </p:cNvPr>
          <p:cNvSpPr txBox="1"/>
          <p:nvPr/>
        </p:nvSpPr>
        <p:spPr>
          <a:xfrm>
            <a:off x="815076" y="4805680"/>
            <a:ext cx="5557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Dharanesh P [CB.EN.U4CCE23009]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Jayanth CR [CB.EN.U4CCE23018]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 B Vishal [CB.EN.U4CCE23019]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096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60" y="340360"/>
            <a:ext cx="2692400" cy="1412239"/>
          </a:xfrm>
        </p:spPr>
        <p:txBody>
          <a:bodyPr/>
          <a:lstStyle/>
          <a:p>
            <a:r>
              <a:rPr lang="en-US" sz="3200" dirty="0"/>
              <a:t>CONTENTS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160" y="1950720"/>
            <a:ext cx="3556000" cy="3860800"/>
          </a:xfrm>
        </p:spPr>
        <p:txBody>
          <a:bodyPr>
            <a:normAutofit/>
          </a:bodyPr>
          <a:lstStyle/>
          <a:p>
            <a:pPr marL="342900" indent="-342900">
              <a:buAutoNum type="arabicParenR"/>
            </a:pPr>
            <a:r>
              <a:rPr lang="en-US" sz="2000" dirty="0"/>
              <a:t>INTRODUCTION</a:t>
            </a:r>
          </a:p>
          <a:p>
            <a:pPr marL="342900" indent="-342900">
              <a:buAutoNum type="arabicParenR"/>
            </a:pPr>
            <a:r>
              <a:rPr lang="en-US" sz="2000" dirty="0"/>
              <a:t>PROBLEM STATEMENT</a:t>
            </a:r>
          </a:p>
          <a:p>
            <a:pPr marL="342900" indent="-342900">
              <a:buAutoNum type="arabicParenR"/>
            </a:pPr>
            <a:r>
              <a:rPr lang="en-US" sz="2000" dirty="0"/>
              <a:t>DATA AND METHODOLOGY</a:t>
            </a:r>
          </a:p>
          <a:p>
            <a:pPr marL="342900" indent="-342900">
              <a:buAutoNum type="arabicParenR"/>
            </a:pPr>
            <a:r>
              <a:rPr lang="en-US" sz="2000" dirty="0"/>
              <a:t>ALGORITHMS AND OPTIMISATION</a:t>
            </a:r>
          </a:p>
          <a:p>
            <a:pPr marL="342900" indent="-342900">
              <a:buAutoNum type="arabicParenR"/>
            </a:pPr>
            <a:r>
              <a:rPr lang="en-US" sz="2000" dirty="0"/>
              <a:t>EXPECTED OUTCOME</a:t>
            </a:r>
          </a:p>
          <a:p>
            <a:pPr marL="342900" indent="-342900">
              <a:buAutoNum type="arabicParenR"/>
            </a:pPr>
            <a:r>
              <a:rPr lang="en-US" sz="2000" dirty="0"/>
              <a:t>TIMELINE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58" y="-585080"/>
            <a:ext cx="7288282" cy="3033640"/>
          </a:xfrm>
        </p:spPr>
        <p:txBody>
          <a:bodyPr/>
          <a:lstStyle/>
          <a:p>
            <a:r>
              <a:rPr lang="en-IN" b="1" dirty="0"/>
              <a:t>Project Overview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9DA94835-CD73-E304-A37E-F0B3AC3222A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54957" y="2893991"/>
            <a:ext cx="780136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project focuses on classifying sleep and awake states using ECG signal datasets.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Motivation: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Sleep disorders affect millions globally, requiring accurate and automated classification.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ECG signals are non-invasive and provide rich physiological data, making them ideal for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IN" dirty="0"/>
              <a:t>Overview of the Problem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>
            <a:normAutofit/>
          </a:bodyPr>
          <a:lstStyle/>
          <a:p>
            <a:r>
              <a:rPr lang="en-IN" sz="2000" b="1" dirty="0"/>
              <a:t>The Challenge</a:t>
            </a:r>
            <a:r>
              <a:rPr lang="en-IN" sz="2000" dirty="0"/>
              <a:t>:</a:t>
            </a:r>
            <a:endParaRPr lang="en-US" sz="2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>
            <a:normAutofit/>
          </a:bodyPr>
          <a:lstStyle/>
          <a:p>
            <a:r>
              <a:rPr lang="en-IN" sz="2000" b="1" dirty="0"/>
              <a:t>Objective</a:t>
            </a:r>
            <a:r>
              <a:rPr lang="en-IN" sz="2000" dirty="0"/>
              <a:t>:</a:t>
            </a:r>
            <a:endParaRPr lang="en-US" sz="20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835626" y="3261754"/>
            <a:ext cx="4838214" cy="3234264"/>
          </a:xfrm>
        </p:spPr>
        <p:txBody>
          <a:bodyPr wrap="square" lIns="0" rIns="504000" anchor="t" anchorCtr="0">
            <a:noAutofit/>
          </a:bodyPr>
          <a:lstStyle/>
          <a:p>
            <a:pPr marL="742950" lvl="1"/>
            <a:r>
              <a:rPr lang="en-US" dirty="0"/>
              <a:t>Develop a machine learning-based classification framework.</a:t>
            </a:r>
          </a:p>
          <a:p>
            <a:pPr marL="457200" lvl="1" indent="0">
              <a:buNone/>
            </a:pPr>
            <a:endParaRPr lang="en-US" dirty="0"/>
          </a:p>
          <a:p>
            <a:pPr marL="742950" lvl="1"/>
            <a:r>
              <a:rPr lang="en-US" dirty="0"/>
              <a:t>Achieve high accuracy and reliability to differentiate between sleep and awake states.</a:t>
            </a:r>
          </a:p>
          <a:p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430669-96C3-0B1A-443D-BB7A0E6A233D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 bwMode="auto">
          <a:xfrm>
            <a:off x="2892000" y="3135339"/>
            <a:ext cx="394362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45720" rIns="3600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ECG data is high-dimensional,    noisy, and often imbalanced (e.g., more "awake" data than "sleep" data).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Classifying two distinct states (sleep vs. awake) requires robust machine learning models.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74321"/>
            <a:ext cx="3302000" cy="467360"/>
          </a:xfrm>
        </p:spPr>
        <p:txBody>
          <a:bodyPr>
            <a:normAutofit/>
          </a:bodyPr>
          <a:lstStyle/>
          <a:p>
            <a:r>
              <a:rPr lang="en-IN" sz="2000" b="1" dirty="0"/>
              <a:t>Dataset</a:t>
            </a:r>
            <a:r>
              <a:rPr lang="en-IN" sz="2000" dirty="0"/>
              <a:t>:</a:t>
            </a:r>
            <a:endParaRPr lang="en-US" sz="2000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62000" y="741681"/>
            <a:ext cx="6075680" cy="16967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The PhysioNet database, known for its high-quality physiological data, provides ECG signals from the </a:t>
            </a:r>
            <a:r>
              <a:rPr lang="en-IN" b="1" dirty="0"/>
              <a:t>PhysioNet 2018 Challenge</a:t>
            </a:r>
            <a:r>
              <a:rPr lang="en-IN" dirty="0"/>
              <a:t>. The dataset includes features like R-R intervals, wave amplitudes, and segment durations, with labels indicating "sleep" (1) or "awake" (0).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62000" y="3086100"/>
            <a:ext cx="9509761" cy="685800"/>
          </a:xfrm>
        </p:spPr>
        <p:txBody>
          <a:bodyPr>
            <a:normAutofit/>
          </a:bodyPr>
          <a:lstStyle/>
          <a:p>
            <a:r>
              <a:rPr lang="en-US" sz="2000" b="1" dirty="0"/>
              <a:t>Methodology</a:t>
            </a:r>
            <a:endParaRPr lang="en-US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1C6F3BF-DC0A-ECE9-2909-550FC0EBA7AA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762000" y="2972751"/>
            <a:ext cx="8046719" cy="3566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108000" rIns="72000" bIns="4572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Extraction</a:t>
            </a:r>
            <a:r>
              <a:rPr lang="en-US" dirty="0"/>
              <a:t>: Extract key attributes such as R-R intervals and wave amplitudes.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Classification</a:t>
            </a:r>
            <a:r>
              <a:rPr lang="en-US" dirty="0"/>
              <a:t>: Train machine learning models on extracted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Evaluation</a:t>
            </a:r>
            <a:r>
              <a:rPr lang="en-US" dirty="0"/>
              <a:t>: Assess model performance using accuracy, precision, recall, and F1-score.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3"/>
            <a:ext cx="5655197" cy="1471288"/>
          </a:xfrm>
        </p:spPr>
        <p:txBody>
          <a:bodyPr anchor="b"/>
          <a:lstStyle/>
          <a:p>
            <a:r>
              <a:rPr lang="en-US" dirty="0"/>
              <a:t>Models Used and Optimization Techniques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1961967"/>
            <a:ext cx="5733772" cy="614167"/>
          </a:xfrm>
        </p:spPr>
        <p:txBody>
          <a:bodyPr/>
          <a:lstStyle/>
          <a:p>
            <a:r>
              <a:rPr lang="en-IN" sz="2400" b="1" dirty="0"/>
              <a:t>Algorithms</a:t>
            </a:r>
            <a:r>
              <a:rPr lang="en-IN" sz="2400" dirty="0"/>
              <a:t>:</a:t>
            </a:r>
            <a:endParaRPr lang="en-US" sz="24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825773B-4415-8E2B-D28F-4421F522CB7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76275" y="3244056"/>
            <a:ext cx="101790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simple and interpretable model for binary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K-Nearest Neighbor (K-NN):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feature similarity for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Naïve Bayes: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Probabilistic classifier based on feature independence.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Captures non-linear relationships in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Combines multiple decision trees to enhance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Machine (SVM):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high-dimensional data effectively.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E18647-3F55-F78F-DDDA-D37EAB1255C5}"/>
              </a:ext>
            </a:extLst>
          </p:cNvPr>
          <p:cNvSpPr txBox="1"/>
          <p:nvPr/>
        </p:nvSpPr>
        <p:spPr>
          <a:xfrm>
            <a:off x="617798" y="445668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Optimization</a:t>
            </a:r>
            <a:r>
              <a:rPr lang="en-IN" sz="1800" b="1" dirty="0"/>
              <a:t> </a:t>
            </a:r>
            <a:r>
              <a:rPr lang="en-IN" sz="2400" b="1" dirty="0"/>
              <a:t>Techniques</a:t>
            </a:r>
            <a:r>
              <a:rPr lang="en-IN" sz="1800" dirty="0"/>
              <a:t>: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9746A3-F95A-848D-A9C6-1B616C58743A}"/>
              </a:ext>
            </a:extLst>
          </p:cNvPr>
          <p:cNvSpPr txBox="1"/>
          <p:nvPr/>
        </p:nvSpPr>
        <p:spPr>
          <a:xfrm>
            <a:off x="397396" y="4787187"/>
            <a:ext cx="10765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E8C4417-202F-2C3D-B951-3FC04D984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275" y="5049519"/>
            <a:ext cx="9423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the most important features to improve classification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Dimensionality Reduction (PCA):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Reduces dataset dimensionality, maintaining essential variance for efficient processing. </a:t>
            </a:r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4B87C-C057-10D5-309D-2124454C4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B605-967B-9D7E-346E-C81299E0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573" y="136526"/>
            <a:ext cx="9223226" cy="1780860"/>
          </a:xfrm>
        </p:spPr>
        <p:txBody>
          <a:bodyPr/>
          <a:lstStyle/>
          <a:p>
            <a:r>
              <a:rPr lang="en-IN" dirty="0"/>
              <a:t>Predicted Results and Impact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672D568-9DE4-255C-3032-17551BB7C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0574" y="2631440"/>
            <a:ext cx="4727426" cy="493739"/>
          </a:xfrm>
        </p:spPr>
        <p:txBody>
          <a:bodyPr>
            <a:normAutofit/>
          </a:bodyPr>
          <a:lstStyle/>
          <a:p>
            <a:r>
              <a:rPr lang="en-IN" sz="2000" b="1" dirty="0"/>
              <a:t>Predicted Results</a:t>
            </a:r>
            <a:r>
              <a:rPr lang="en-IN" sz="2000" dirty="0"/>
              <a:t>:</a:t>
            </a:r>
            <a:endParaRPr lang="en-US" sz="2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86A5425-8C83-5C41-10CE-D2E0F4CD6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35626" y="2497300"/>
            <a:ext cx="4312920" cy="493738"/>
          </a:xfrm>
        </p:spPr>
        <p:txBody>
          <a:bodyPr>
            <a:normAutofit/>
          </a:bodyPr>
          <a:lstStyle/>
          <a:p>
            <a:r>
              <a:rPr lang="en-IN" sz="2000" b="1" dirty="0"/>
              <a:t>Impact</a:t>
            </a:r>
            <a:r>
              <a:rPr lang="en-IN" sz="2000" dirty="0"/>
              <a:t>:</a:t>
            </a:r>
            <a:endParaRPr lang="en-US" sz="2000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C68E700B-3080-A361-C4E5-98C2C47C8C6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835626" y="3125179"/>
            <a:ext cx="4838214" cy="3370839"/>
          </a:xfrm>
        </p:spPr>
        <p:txBody>
          <a:bodyPr wrap="square" lIns="0" rIns="5040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system can pave the way for real-time monitoring solutions integrated into wearable healthcare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 and management of sleep disorders.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personalized healthcare insights, promoting overall well-being.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Serves as a foundation for advanced automated diagnostic tools in the field of sleep medicine. 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044860-BF18-9D80-B47D-BBCDD323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CEE38E9-8B01-3F61-14C8-2251083CD4CB}"/>
              </a:ext>
            </a:extLst>
          </p:cNvPr>
          <p:cNvSpPr>
            <a:spLocks noGrp="1" noChangeArrowheads="1"/>
          </p:cNvSpPr>
          <p:nvPr>
            <p:ph sz="half" idx="13"/>
          </p:nvPr>
        </p:nvSpPr>
        <p:spPr bwMode="auto">
          <a:xfrm rot="10800000">
            <a:off x="1265263" y="10651877"/>
            <a:ext cx="1831895" cy="6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000" tIns="45720" rIns="36000" bIns="45720" numCol="1" anchor="ctr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9AC2A9A-A3C1-2BB1-DF64-7C942434349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30574" y="2855449"/>
            <a:ext cx="383241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of a robust classification system for sleep state prediction using ECG-derived features like heart rate variability (HRV) and statistical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 to achieve 85–90% classification accuracy, ensuring reliable detection of sleep-related patterns. </a:t>
            </a:r>
          </a:p>
        </p:txBody>
      </p:sp>
    </p:spTree>
    <p:extLst>
      <p:ext uri="{BB962C8B-B14F-4D97-AF65-F5344CB8AC3E}">
        <p14:creationId xmlns:p14="http://schemas.microsoft.com/office/powerpoint/2010/main" val="14942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C22EA-7CC8-9E92-47FB-06653C2CD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D8EEF-C28E-C1BF-2E69-70C14E74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D2E0FEE-138A-B95F-F69B-B65A051F6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785360" cy="2478744"/>
          </a:xfrm>
        </p:spPr>
        <p:txBody>
          <a:bodyPr/>
          <a:lstStyle/>
          <a:p>
            <a:r>
              <a:rPr lang="en-US" dirty="0"/>
              <a:t>Thank you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16101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190</TotalTime>
  <Words>488</Words>
  <Application>Microsoft Office PowerPoint</Application>
  <PresentationFormat>Widescreen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Instrument Sans Semi Bold</vt:lpstr>
      <vt:lpstr>Tenorite</vt:lpstr>
      <vt:lpstr>Custom</vt:lpstr>
      <vt:lpstr>Sleep or Awake Classification Using Machine Learning with ECG Signal Datasets </vt:lpstr>
      <vt:lpstr>CONTENTS </vt:lpstr>
      <vt:lpstr>Project Overview:</vt:lpstr>
      <vt:lpstr>Overview of the Problem</vt:lpstr>
      <vt:lpstr>PowerPoint Presentation</vt:lpstr>
      <vt:lpstr>Models Used and Optimization Techniques</vt:lpstr>
      <vt:lpstr>Predicted Results and Impact</vt:lpstr>
      <vt:lpstr>Thank you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K B</dc:creator>
  <cp:lastModifiedBy>Jayanth C R</cp:lastModifiedBy>
  <cp:revision>5</cp:revision>
  <dcterms:created xsi:type="dcterms:W3CDTF">2024-12-30T14:55:13Z</dcterms:created>
  <dcterms:modified xsi:type="dcterms:W3CDTF">2025-01-04T16:15:14Z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