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715a520c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715a520c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13b7e0a6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13b7e0a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13b7e0a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13b7e0a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13b7e0a6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13b7e0a6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13b7e0a6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13b7e0a6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13b7e0a6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13b7e0a6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13b7e0a6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13b7e0a6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13b7e0a6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13b7e0a6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Particle Swarm optimization for CH selection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5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0" name="Google Shape;140;p14"/>
          <p:cNvSpPr txBox="1"/>
          <p:nvPr>
            <p:ph idx="1" type="body"/>
          </p:nvPr>
        </p:nvSpPr>
        <p:spPr>
          <a:xfrm>
            <a:off x="1297500" y="967950"/>
            <a:ext cx="7038900" cy="35109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Particle swarm optimization (PSO) is a nature inspired swarm intelligence based algorithm, modelled after observing the choreography of a flock of birds, i.e., how they can explore and exploit the multi-dimensional search space for food and shelter.</a:t>
            </a:r>
            <a:endParaRPr sz="1500"/>
          </a:p>
          <a:p>
            <a:pPr indent="-323850" lvl="0" marL="457200" rtl="0" algn="l">
              <a:lnSpc>
                <a:spcPct val="115000"/>
              </a:lnSpc>
              <a:spcBef>
                <a:spcPts val="0"/>
              </a:spcBef>
              <a:spcAft>
                <a:spcPts val="0"/>
              </a:spcAft>
              <a:buSzPts val="1500"/>
              <a:buChar char="●"/>
            </a:pPr>
            <a:r>
              <a:rPr lang="en" sz="1500"/>
              <a:t>PSO is a robust stochastic optimization technique based on the movement and intelligence of swarms</a:t>
            </a:r>
            <a:endParaRPr sz="1500"/>
          </a:p>
          <a:p>
            <a:pPr indent="-323850" lvl="0" marL="457200" rtl="0" algn="l">
              <a:lnSpc>
                <a:spcPct val="115000"/>
              </a:lnSpc>
              <a:spcBef>
                <a:spcPts val="0"/>
              </a:spcBef>
              <a:spcAft>
                <a:spcPts val="0"/>
              </a:spcAft>
              <a:buSzPts val="1500"/>
              <a:buChar char="●"/>
            </a:pPr>
            <a:r>
              <a:rPr lang="en" sz="1500"/>
              <a:t>PSO consists of a predefined number of particles called a swarm. Each particle provides a potential solution.</a:t>
            </a:r>
            <a:endParaRPr sz="1500"/>
          </a:p>
          <a:p>
            <a:pPr indent="-323850" lvl="0" marL="457200" rtl="0" algn="l">
              <a:lnSpc>
                <a:spcPct val="115000"/>
              </a:lnSpc>
              <a:spcBef>
                <a:spcPts val="0"/>
              </a:spcBef>
              <a:spcAft>
                <a:spcPts val="0"/>
              </a:spcAft>
              <a:buSzPts val="1500"/>
              <a:buChar char="●"/>
            </a:pPr>
            <a:r>
              <a:rPr lang="en" sz="1500"/>
              <a:t>The PSO ultimately reduces the cost of locating optimal position for the cluster head nodes.</a:t>
            </a:r>
            <a:endParaRPr sz="1500"/>
          </a:p>
          <a:p>
            <a:pPr indent="-323850" lvl="0" marL="457200" rtl="0" algn="l">
              <a:lnSpc>
                <a:spcPct val="115000"/>
              </a:lnSpc>
              <a:spcBef>
                <a:spcPts val="0"/>
              </a:spcBef>
              <a:spcAft>
                <a:spcPts val="0"/>
              </a:spcAft>
              <a:buSzPts val="1500"/>
              <a:buChar char="●"/>
            </a:pPr>
            <a:r>
              <a:rPr lang="en" sz="1500"/>
              <a:t>The PSO implementation is performed within the cluster.</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PSO Search strategy</a:t>
            </a:r>
            <a:endParaRPr/>
          </a:p>
        </p:txBody>
      </p:sp>
      <p:sp>
        <p:nvSpPr>
          <p:cNvPr id="146" name="Google Shape;146;p15"/>
          <p:cNvSpPr txBox="1"/>
          <p:nvPr>
            <p:ph idx="1" type="body"/>
          </p:nvPr>
        </p:nvSpPr>
        <p:spPr>
          <a:xfrm>
            <a:off x="1297500" y="1009600"/>
            <a:ext cx="7038900" cy="3469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During the iteration, each particle updates its position according to its previous experience and the experience of its neighbor.</a:t>
            </a:r>
            <a:endParaRPr sz="1500"/>
          </a:p>
          <a:p>
            <a:pPr indent="-323850" lvl="0" marL="457200" rtl="0" algn="l">
              <a:spcBef>
                <a:spcPts val="0"/>
              </a:spcBef>
              <a:spcAft>
                <a:spcPts val="0"/>
              </a:spcAft>
              <a:buSzPts val="1500"/>
              <a:buChar char="●"/>
            </a:pPr>
            <a:r>
              <a:rPr lang="en" sz="1500"/>
              <a:t>A fitness function is used to evaluate each particle for verifying the quality of the solution. The objective of PSO is to find the particle’s positions that result best evaluation of the given fitness function.</a:t>
            </a:r>
            <a:endParaRPr sz="1500"/>
          </a:p>
          <a:p>
            <a:pPr indent="-323850" lvl="0" marL="457200" rtl="0" algn="l">
              <a:spcBef>
                <a:spcPts val="0"/>
              </a:spcBef>
              <a:spcAft>
                <a:spcPts val="0"/>
              </a:spcAft>
              <a:buSzPts val="1500"/>
              <a:buChar char="●"/>
            </a:pPr>
            <a:r>
              <a:rPr lang="en" sz="1500"/>
              <a:t>During each iteration (generation), each particle finds its own best, i.e., personal best called Pbest i and also the global best called Gbest. </a:t>
            </a:r>
            <a:endParaRPr/>
          </a:p>
        </p:txBody>
      </p:sp>
      <p:pic>
        <p:nvPicPr>
          <p:cNvPr id="147" name="Google Shape;147;p15"/>
          <p:cNvPicPr preferRelativeResize="0"/>
          <p:nvPr/>
        </p:nvPicPr>
        <p:blipFill>
          <a:blip r:embed="rId3">
            <a:alphaModFix/>
          </a:blip>
          <a:stretch>
            <a:fillRect/>
          </a:stretch>
        </p:blipFill>
        <p:spPr>
          <a:xfrm>
            <a:off x="3078963" y="3218725"/>
            <a:ext cx="2986076" cy="139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5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p:txBody>
      </p:sp>
      <p:sp>
        <p:nvSpPr>
          <p:cNvPr id="153" name="Google Shape;153;p16"/>
          <p:cNvSpPr txBox="1"/>
          <p:nvPr>
            <p:ph idx="1" type="body"/>
          </p:nvPr>
        </p:nvSpPr>
        <p:spPr>
          <a:xfrm>
            <a:off x="1297500" y="952050"/>
            <a:ext cx="7303200" cy="35268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A particle P i ,  has position X i,d and velocity V i,d</a:t>
            </a:r>
            <a:endParaRPr sz="1500"/>
          </a:p>
          <a:p>
            <a:pPr indent="-323850" lvl="0" marL="457200" rtl="0" algn="l">
              <a:spcBef>
                <a:spcPts val="0"/>
              </a:spcBef>
              <a:spcAft>
                <a:spcPts val="0"/>
              </a:spcAft>
              <a:buSzPts val="1500"/>
              <a:buChar char="●"/>
            </a:pPr>
            <a:r>
              <a:rPr lang="en" sz="1500"/>
              <a:t>To reach the global best solution, it uses its personal and global best to update the velocity V i,d and position X i,d using the following equations.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Current direction -Inertia</a:t>
            </a:r>
            <a:endParaRPr sz="1500"/>
          </a:p>
          <a:p>
            <a:pPr indent="-323850" lvl="0" marL="457200" rtl="0" algn="l">
              <a:spcBef>
                <a:spcPts val="0"/>
              </a:spcBef>
              <a:spcAft>
                <a:spcPts val="0"/>
              </a:spcAft>
              <a:buSzPts val="1500"/>
              <a:buChar char="●"/>
            </a:pPr>
            <a:r>
              <a:rPr lang="en" sz="1500"/>
              <a:t>Personal best location –Cognitive component</a:t>
            </a:r>
            <a:endParaRPr sz="1500"/>
          </a:p>
          <a:p>
            <a:pPr indent="-323850" lvl="0" marL="457200" rtl="0" algn="l">
              <a:spcBef>
                <a:spcPts val="0"/>
              </a:spcBef>
              <a:spcAft>
                <a:spcPts val="0"/>
              </a:spcAft>
              <a:buSzPts val="1500"/>
              <a:buChar char="●"/>
            </a:pPr>
            <a:r>
              <a:rPr lang="en" sz="1500"/>
              <a:t>Team’s best location – Social component</a:t>
            </a:r>
            <a:endParaRPr sz="1500"/>
          </a:p>
        </p:txBody>
      </p:sp>
      <p:pic>
        <p:nvPicPr>
          <p:cNvPr id="154" name="Google Shape;154;p16"/>
          <p:cNvPicPr preferRelativeResize="0"/>
          <p:nvPr/>
        </p:nvPicPr>
        <p:blipFill>
          <a:blip r:embed="rId3">
            <a:alphaModFix/>
          </a:blip>
          <a:stretch>
            <a:fillRect/>
          </a:stretch>
        </p:blipFill>
        <p:spPr>
          <a:xfrm>
            <a:off x="1395950" y="1918850"/>
            <a:ext cx="7303250" cy="159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1297500" y="677875"/>
            <a:ext cx="7038900" cy="3801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 ω, 0 &lt; ω &lt; 1 is the inertia weight, c 1, c 2, 0 ≤ c 1, c 2 ≤ 2 are the acceleration coefficients and χ 1, χ 2, 0 &lt; χ 1, χ 2 &lt; 1 are the randomly generated values. </a:t>
            </a:r>
            <a:endParaRPr sz="1500"/>
          </a:p>
          <a:p>
            <a:pPr indent="-323850" lvl="0" marL="457200" rtl="0" algn="l">
              <a:spcBef>
                <a:spcPts val="0"/>
              </a:spcBef>
              <a:spcAft>
                <a:spcPts val="0"/>
              </a:spcAft>
              <a:buSzPts val="1500"/>
              <a:buChar char="●"/>
            </a:pPr>
            <a:r>
              <a:rPr lang="en" sz="1500"/>
              <a:t>The updating process is repeated until it is reached to an acceptable value of Gbest. After getting new updated position, the particle evaluates the fitness function and updates Pbest  as well as Gbest for the minimization problem as follows</a:t>
            </a:r>
            <a:endParaRPr sz="1500"/>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1297500" y="2636425"/>
            <a:ext cx="7038900" cy="190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6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Fitness function</a:t>
            </a:r>
            <a:endParaRPr/>
          </a:p>
        </p:txBody>
      </p:sp>
      <p:sp>
        <p:nvSpPr>
          <p:cNvPr id="166" name="Google Shape;166;p18"/>
          <p:cNvSpPr txBox="1"/>
          <p:nvPr>
            <p:ph idx="1" type="body"/>
          </p:nvPr>
        </p:nvSpPr>
        <p:spPr>
          <a:xfrm>
            <a:off x="1297500" y="951600"/>
            <a:ext cx="7038900" cy="390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One of the objectives for optimal selection is to minimize average intra-cluster and sink distance of all the CHs.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Another objective is to maximize the total current energy of all the selected CHs, i.e., we need to minimize its reciprocal.</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PSO objective is to minimize the linear combination of both the above two objective functions instead of separately minimize them. Other parameters also can be added.</a:t>
            </a:r>
            <a:endParaRPr/>
          </a:p>
          <a:p>
            <a:pPr indent="0" lvl="0" marL="0" rtl="0" algn="l">
              <a:spcBef>
                <a:spcPts val="1200"/>
              </a:spcBef>
              <a:spcAft>
                <a:spcPts val="1200"/>
              </a:spcAft>
              <a:buNone/>
            </a:pPr>
            <a:r>
              <a:t/>
            </a:r>
            <a:endParaRPr/>
          </a:p>
        </p:txBody>
      </p:sp>
      <p:pic>
        <p:nvPicPr>
          <p:cNvPr id="167" name="Google Shape;167;p18"/>
          <p:cNvPicPr preferRelativeResize="0"/>
          <p:nvPr/>
        </p:nvPicPr>
        <p:blipFill rotWithShape="1">
          <a:blip r:embed="rId3">
            <a:alphaModFix/>
          </a:blip>
          <a:srcRect b="19008" l="0" r="0" t="0"/>
          <a:stretch/>
        </p:blipFill>
        <p:spPr>
          <a:xfrm>
            <a:off x="2466750" y="1533160"/>
            <a:ext cx="4317400" cy="653850"/>
          </a:xfrm>
          <a:prstGeom prst="rect">
            <a:avLst/>
          </a:prstGeom>
          <a:noFill/>
          <a:ln>
            <a:noFill/>
          </a:ln>
        </p:spPr>
      </p:pic>
      <p:pic>
        <p:nvPicPr>
          <p:cNvPr id="168" name="Google Shape;168;p18"/>
          <p:cNvPicPr preferRelativeResize="0"/>
          <p:nvPr/>
        </p:nvPicPr>
        <p:blipFill rotWithShape="1">
          <a:blip r:embed="rId4">
            <a:alphaModFix/>
          </a:blip>
          <a:srcRect b="21297" l="0" r="0" t="0"/>
          <a:stretch/>
        </p:blipFill>
        <p:spPr>
          <a:xfrm>
            <a:off x="4250700" y="2719197"/>
            <a:ext cx="2857500" cy="607200"/>
          </a:xfrm>
          <a:prstGeom prst="rect">
            <a:avLst/>
          </a:prstGeom>
          <a:noFill/>
          <a:ln>
            <a:noFill/>
          </a:ln>
        </p:spPr>
      </p:pic>
      <p:pic>
        <p:nvPicPr>
          <p:cNvPr id="169" name="Google Shape;169;p18"/>
          <p:cNvPicPr preferRelativeResize="0"/>
          <p:nvPr/>
        </p:nvPicPr>
        <p:blipFill>
          <a:blip r:embed="rId5">
            <a:alphaModFix/>
          </a:blip>
          <a:stretch>
            <a:fillRect/>
          </a:stretch>
        </p:blipFill>
        <p:spPr>
          <a:xfrm>
            <a:off x="2643836" y="3995225"/>
            <a:ext cx="4078086" cy="60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19"/>
          <p:cNvPicPr preferRelativeResize="0"/>
          <p:nvPr/>
        </p:nvPicPr>
        <p:blipFill rotWithShape="1">
          <a:blip r:embed="rId3">
            <a:alphaModFix/>
          </a:blip>
          <a:srcRect b="0" l="0" r="14987" t="0"/>
          <a:stretch/>
        </p:blipFill>
        <p:spPr>
          <a:xfrm>
            <a:off x="1067325" y="541088"/>
            <a:ext cx="7773827" cy="406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idx="1" type="body"/>
          </p:nvPr>
        </p:nvSpPr>
        <p:spPr>
          <a:xfrm>
            <a:off x="1297500" y="959800"/>
            <a:ext cx="7038900" cy="3872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Cluster formation can be done through various parameters. Ex can be based on weight parameter where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Various routing algorithms can be used for data aggregation from CH which are to be studied in future.</a:t>
            </a:r>
            <a:endParaRPr/>
          </a:p>
        </p:txBody>
      </p:sp>
      <p:pic>
        <p:nvPicPr>
          <p:cNvPr id="182" name="Google Shape;182;p20"/>
          <p:cNvPicPr preferRelativeResize="0"/>
          <p:nvPr/>
        </p:nvPicPr>
        <p:blipFill>
          <a:blip r:embed="rId3">
            <a:alphaModFix/>
          </a:blip>
          <a:stretch>
            <a:fillRect/>
          </a:stretch>
        </p:blipFill>
        <p:spPr>
          <a:xfrm>
            <a:off x="1949925" y="1679788"/>
            <a:ext cx="5734050" cy="120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2078975" y="1954575"/>
            <a:ext cx="22605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