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8"/>
  </p:notesMasterIdLst>
  <p:sldIdLst>
    <p:sldId id="266" r:id="rId6"/>
    <p:sldId id="267" r:id="rId7"/>
    <p:sldId id="268" r:id="rId8"/>
    <p:sldId id="272" r:id="rId9"/>
    <p:sldId id="274" r:id="rId10"/>
    <p:sldId id="273" r:id="rId11"/>
    <p:sldId id="269" r:id="rId12"/>
    <p:sldId id="270" r:id="rId13"/>
    <p:sldId id="271" r:id="rId14"/>
    <p:sldId id="261"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 /><Relationship Id="rId13" Type="http://schemas.openxmlformats.org/officeDocument/2006/relationships/slide" Target="slides/slide8.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2.xml" /><Relationship Id="rId12" Type="http://schemas.openxmlformats.org/officeDocument/2006/relationships/slide" Target="slides/slide7.xml" /><Relationship Id="rId17" Type="http://schemas.openxmlformats.org/officeDocument/2006/relationships/slide" Target="slides/slide12.xml" /><Relationship Id="rId2" Type="http://schemas.openxmlformats.org/officeDocument/2006/relationships/customXml" Target="../customXml/item2.xml" /><Relationship Id="rId16" Type="http://schemas.openxmlformats.org/officeDocument/2006/relationships/slide" Target="slides/slide11.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1.xml" /><Relationship Id="rId11" Type="http://schemas.openxmlformats.org/officeDocument/2006/relationships/slide" Target="slides/slide6.xml" /><Relationship Id="rId5" Type="http://schemas.openxmlformats.org/officeDocument/2006/relationships/slideMaster" Target="slideMasters/slideMaster2.xml" /><Relationship Id="rId15" Type="http://schemas.openxmlformats.org/officeDocument/2006/relationships/slide" Target="slides/slide10.xml" /><Relationship Id="rId10" Type="http://schemas.openxmlformats.org/officeDocument/2006/relationships/slide" Target="slides/slide5.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27-06-2023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516638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8567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240179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746337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60376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7697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9692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6732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404750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722083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19155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27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27-06-2023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684376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3.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SamsungOne 700" panose="020B0803030303020204" pitchFamily="34" charset="0"/>
                <a:ea typeface="SamsungOne 700" panose="020B0803030303020204" pitchFamily="34" charset="0"/>
                <a:cs typeface="+mn-cs"/>
              </a:rPr>
              <a:t>[Samsung PRISM] END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23" name="Rectangle 22"/>
          <p:cNvSpPr/>
          <p:nvPr/>
        </p:nvSpPr>
        <p:spPr>
          <a:xfrm>
            <a:off x="361938" y="3343028"/>
            <a:ext cx="76815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SamsungOne 600C" panose="020B0706030303020204" pitchFamily="34" charset="0"/>
                <a:ea typeface="SamsungOne 600C" panose="020B0706030303020204" pitchFamily="34" charset="0"/>
                <a:cs typeface="+mn-cs"/>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College Professor(s): </a:t>
            </a:r>
            <a:r>
              <a:rPr kumimoji="0" lang="en-IN" sz="1800" b="0" i="0" u="none" strike="noStrike" kern="1200" cap="none" spc="0" normalizeH="0" baseline="0" noProof="0" dirty="0" err="1">
                <a:ln>
                  <a:noFill/>
                </a:ln>
                <a:solidFill>
                  <a:srgbClr val="0E4094"/>
                </a:solidFill>
                <a:effectLst/>
                <a:uLnTx/>
                <a:uFillTx/>
                <a:latin typeface="SamsungOne 600C" panose="020B0706030303020204" pitchFamily="34" charset="0"/>
                <a:ea typeface="SamsungOne 600C" panose="020B0706030303020204" pitchFamily="34" charset="0"/>
                <a:cs typeface="+mn-cs"/>
              </a:rPr>
              <a:t>Dr.</a:t>
            </a: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 K PANIMOZHI, </a:t>
            </a:r>
            <a:r>
              <a:rPr kumimoji="0" lang="en-IN" sz="1800" b="0" i="0" u="none" strike="noStrike" kern="1200" cap="none" spc="0" normalizeH="0" baseline="0" noProof="0" dirty="0" err="1">
                <a:ln>
                  <a:noFill/>
                </a:ln>
                <a:solidFill>
                  <a:srgbClr val="0E4094"/>
                </a:solidFill>
                <a:effectLst/>
                <a:uLnTx/>
                <a:uFillTx/>
                <a:latin typeface="SamsungOne 600C" panose="020B0706030303020204" pitchFamily="34" charset="0"/>
                <a:ea typeface="SamsungOne 600C" panose="020B0706030303020204" pitchFamily="34" charset="0"/>
                <a:cs typeface="+mn-cs"/>
              </a:rPr>
              <a:t>Dr.</a:t>
            </a: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 SUMA MN</a:t>
            </a:r>
            <a:endParaRPr kumimoji="0" lang="en-IN" sz="1800" b="0" i="1"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Students: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DHERAJ SK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JAYANTH B</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OM BHANDAKAR</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PANKAJ SHARMA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Department: COMPUTER SCIENCE, ELECTRONICS AND COMM.</a:t>
            </a:r>
          </a:p>
        </p:txBody>
      </p:sp>
      <p:sp>
        <p:nvSpPr>
          <p:cNvPr id="28" name="TextBox 27"/>
          <p:cNvSpPr txBox="1"/>
          <p:nvPr/>
        </p:nvSpPr>
        <p:spPr>
          <a:xfrm>
            <a:off x="9915525" y="6437194"/>
            <a:ext cx="2276474"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SamsungOne 600C" panose="020B0706030303020204" pitchFamily="34" charset="0"/>
                <a:ea typeface="SamsungOne 600C" panose="020B0706030303020204" pitchFamily="34" charset="0"/>
                <a:cs typeface="+mn-cs"/>
              </a:rPr>
              <a:t>Date: 27 June 2023</a:t>
            </a:r>
            <a:endParaRPr kumimoji="0" lang="en-US" sz="2000" b="0" i="0" u="none" strike="noStrike" kern="1200" cap="none" spc="0" normalizeH="0" baseline="0" noProof="0" dirty="0">
              <a:ln>
                <a:noFill/>
              </a:ln>
              <a:solidFill>
                <a:prstClr val="white">
                  <a:lumMod val="50000"/>
                </a:prstClr>
              </a:solidFill>
              <a:effectLst/>
              <a:uLnTx/>
              <a:uFillTx/>
              <a:latin typeface="SamsungOne 600C" panose="020B0706030303020204" pitchFamily="34" charset="0"/>
              <a:ea typeface="SamsungOne 600C" panose="020B0706030303020204" pitchFamily="34" charset="0"/>
              <a:cs typeface="+mn-cs"/>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408136" y="2277799"/>
            <a:ext cx="9402182"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1" u="none" strike="noStrike" kern="1200" cap="none" spc="0" normalizeH="0" baseline="0" noProof="0" dirty="0">
                <a:ln>
                  <a:noFill/>
                </a:ln>
                <a:solidFill>
                  <a:prstClr val="black"/>
                </a:solidFill>
                <a:effectLst/>
                <a:uLnTx/>
                <a:uFillTx/>
                <a:latin typeface="SamsungOne 700" panose="020B0803030303020204" pitchFamily="34" charset="0"/>
                <a:ea typeface="SamsungOne 700" panose="020B0803030303020204" pitchFamily="34" charset="0"/>
                <a:cs typeface="+mn-cs"/>
              </a:rPr>
              <a:t>WIRELESS SENSOR NETWORKS AN23</a:t>
            </a:r>
          </a:p>
        </p:txBody>
      </p:sp>
    </p:spTree>
    <p:extLst>
      <p:ext uri="{BB962C8B-B14F-4D97-AF65-F5344CB8AC3E}">
        <p14:creationId xmlns:p14="http://schemas.microsoft.com/office/powerpoint/2010/main" val="63079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Deliverable</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Final Deliverables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3101658"/>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IP / Paper Publication Plan </a:t>
            </a:r>
            <a:r>
              <a:rPr lang="en-US" sz="1600" dirty="0">
                <a:solidFill>
                  <a:srgbClr val="0E4094"/>
                </a:solidFill>
              </a:rPr>
              <a:t>: </a:t>
            </a:r>
          </a:p>
          <a:p>
            <a:pPr algn="just"/>
            <a:r>
              <a:rPr lang="en-US" sz="1200" dirty="0">
                <a:solidFill>
                  <a:srgbClr val="0E4094"/>
                </a:solidFill>
              </a:rPr>
              <a:t>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9" name="TextBox 8"/>
          <p:cNvSpPr txBox="1"/>
          <p:nvPr/>
        </p:nvSpPr>
        <p:spPr>
          <a:xfrm>
            <a:off x="0" y="4843102"/>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KPIs delivered/Expectations Met</a:t>
            </a:r>
            <a:r>
              <a:rPr lang="en-US" sz="1600" dirty="0">
                <a:solidFill>
                  <a:srgbClr val="0E4094"/>
                </a:solidFill>
              </a:rPr>
              <a:t>: </a:t>
            </a:r>
          </a:p>
          <a:p>
            <a:pPr algn="just"/>
            <a:r>
              <a:rPr lang="en-US" sz="1200" dirty="0">
                <a:solidFill>
                  <a:srgbClr val="0E4094"/>
                </a:solidFill>
              </a:rPr>
              <a:t>       </a:t>
            </a:r>
            <a:endParaRPr lang="en-US" sz="1600" dirty="0">
              <a:solidFill>
                <a:srgbClr val="0E4094"/>
              </a:solidFill>
            </a:endParaRPr>
          </a:p>
        </p:txBody>
      </p:sp>
      <p:sp>
        <p:nvSpPr>
          <p:cNvPr id="2" name="TextBox 1">
            <a:extLst>
              <a:ext uri="{FF2B5EF4-FFF2-40B4-BE49-F238E27FC236}">
                <a16:creationId xmlns:a16="http://schemas.microsoft.com/office/drawing/2014/main" id="{5D116018-E510-2B13-1D20-B00BEB5E9508}"/>
              </a:ext>
            </a:extLst>
          </p:cNvPr>
          <p:cNvSpPr txBox="1"/>
          <p:nvPr/>
        </p:nvSpPr>
        <p:spPr>
          <a:xfrm>
            <a:off x="275616" y="1701423"/>
            <a:ext cx="11555928" cy="923330"/>
          </a:xfrm>
          <a:prstGeom prst="rect">
            <a:avLst/>
          </a:prstGeom>
          <a:noFill/>
        </p:spPr>
        <p:txBody>
          <a:bodyPr wrap="square" rtlCol="0">
            <a:spAutoFit/>
          </a:bodyPr>
          <a:lstStyle/>
          <a:p>
            <a:pPr marL="285750" indent="-285750">
              <a:buFont typeface="Arial" panose="020B0604020202020204" pitchFamily="34" charset="0"/>
              <a:buChar char="•"/>
            </a:pPr>
            <a:r>
              <a:rPr lang="en-IN" dirty="0"/>
              <a:t>Simulation of WSN with all nodes, energy parameters and constrictions.</a:t>
            </a:r>
          </a:p>
          <a:p>
            <a:pPr marL="285750" indent="-285750">
              <a:buFont typeface="Arial" panose="020B0604020202020204" pitchFamily="34" charset="0"/>
              <a:buChar char="•"/>
            </a:pPr>
            <a:r>
              <a:rPr lang="en-IN" dirty="0"/>
              <a:t>PSO algorithm for clustering and CH selection and Shortest Path for Routing.</a:t>
            </a:r>
          </a:p>
          <a:p>
            <a:pPr marL="285750" indent="-285750">
              <a:buFont typeface="Arial" panose="020B0604020202020204" pitchFamily="34" charset="0"/>
              <a:buChar char="•"/>
            </a:pPr>
            <a:r>
              <a:rPr lang="en-IN" dirty="0"/>
              <a:t>MATLAB simulation of integrated PSO and routing.</a:t>
            </a:r>
          </a:p>
        </p:txBody>
      </p:sp>
      <p:sp>
        <p:nvSpPr>
          <p:cNvPr id="4" name="TextBox 3">
            <a:extLst>
              <a:ext uri="{FF2B5EF4-FFF2-40B4-BE49-F238E27FC236}">
                <a16:creationId xmlns:a16="http://schemas.microsoft.com/office/drawing/2014/main" id="{755FEC7F-EAD8-DC8F-44BC-0D08627C6640}"/>
              </a:ext>
            </a:extLst>
          </p:cNvPr>
          <p:cNvSpPr txBox="1"/>
          <p:nvPr/>
        </p:nvSpPr>
        <p:spPr>
          <a:xfrm>
            <a:off x="313266" y="3842977"/>
            <a:ext cx="11555928" cy="646331"/>
          </a:xfrm>
          <a:prstGeom prst="rect">
            <a:avLst/>
          </a:prstGeom>
          <a:noFill/>
        </p:spPr>
        <p:txBody>
          <a:bodyPr wrap="square" rtlCol="0">
            <a:spAutoFit/>
          </a:bodyPr>
          <a:lstStyle/>
          <a:p>
            <a:pPr marL="285750" indent="-285750">
              <a:buFont typeface="Arial" panose="020B0604020202020204" pitchFamily="34" charset="0"/>
              <a:buChar char="•"/>
            </a:pPr>
            <a:r>
              <a:rPr lang="en-IN" dirty="0"/>
              <a:t>Can publish a research paper on Achieving High Efficiency in WSN using different protocols and ML based PSO for clustering and </a:t>
            </a:r>
            <a:r>
              <a:rPr lang="en-IN" dirty="0" err="1"/>
              <a:t>Djikstras</a:t>
            </a:r>
            <a:r>
              <a:rPr lang="en-IN" dirty="0"/>
              <a:t> for Routing.</a:t>
            </a:r>
          </a:p>
        </p:txBody>
      </p:sp>
      <p:sp>
        <p:nvSpPr>
          <p:cNvPr id="7" name="TextBox 6">
            <a:extLst>
              <a:ext uri="{FF2B5EF4-FFF2-40B4-BE49-F238E27FC236}">
                <a16:creationId xmlns:a16="http://schemas.microsoft.com/office/drawing/2014/main" id="{833FEFDB-3C78-C780-C28D-7B02E740763C}"/>
              </a:ext>
            </a:extLst>
          </p:cNvPr>
          <p:cNvSpPr txBox="1"/>
          <p:nvPr/>
        </p:nvSpPr>
        <p:spPr>
          <a:xfrm>
            <a:off x="381898" y="5589821"/>
            <a:ext cx="10049726" cy="92333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 the WSNs , its applications, deployment methods in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Design algorithm for efficient Data collection and distribution in WSN</a:t>
            </a: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Simulation of the algorithm using suitable tool.</a:t>
            </a:r>
          </a:p>
        </p:txBody>
      </p:sp>
    </p:spTree>
    <p:extLst>
      <p:ext uri="{BB962C8B-B14F-4D97-AF65-F5344CB8AC3E}">
        <p14:creationId xmlns:p14="http://schemas.microsoft.com/office/powerpoint/2010/main" val="421981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Work-let Closure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5" name="TextBox 14"/>
          <p:cNvSpPr txBox="1"/>
          <p:nvPr/>
        </p:nvSpPr>
        <p:spPr>
          <a:xfrm>
            <a:off x="1" y="798941"/>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Code Upload details:</a:t>
            </a:r>
          </a:p>
          <a:p>
            <a:pPr marL="742950" lvl="1" indent="-285750" algn="just">
              <a:buFontTx/>
              <a:buChar char="-"/>
            </a:pPr>
            <a:endParaRPr lang="en-IN" sz="1200" dirty="0">
              <a:solidFill>
                <a:srgbClr val="0E409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949803316"/>
              </p:ext>
            </p:extLst>
          </p:nvPr>
        </p:nvGraphicFramePr>
        <p:xfrm>
          <a:off x="690881" y="1477829"/>
          <a:ext cx="10083800" cy="1916703"/>
        </p:xfrm>
        <a:graphic>
          <a:graphicData uri="http://schemas.openxmlformats.org/drawingml/2006/table">
            <a:tbl>
              <a:tblPr firstRow="1" bandRow="1">
                <a:tableStyleId>{5C22544A-7EE6-4342-B048-85BDC9FD1C3A}</a:tableStyleId>
              </a:tblPr>
              <a:tblGrid>
                <a:gridCol w="5041900">
                  <a:extLst>
                    <a:ext uri="{9D8B030D-6E8A-4147-A177-3AD203B41FA5}">
                      <a16:colId xmlns:a16="http://schemas.microsoft.com/office/drawing/2014/main" val="1592361967"/>
                    </a:ext>
                  </a:extLst>
                </a:gridCol>
                <a:gridCol w="5041900">
                  <a:extLst>
                    <a:ext uri="{9D8B030D-6E8A-4147-A177-3AD203B41FA5}">
                      <a16:colId xmlns:a16="http://schemas.microsoft.com/office/drawing/2014/main" val="806716463"/>
                    </a:ext>
                  </a:extLst>
                </a:gridCol>
              </a:tblGrid>
              <a:tr h="184874">
                <a:tc>
                  <a:txBody>
                    <a:bodyPr/>
                    <a:lstStyle/>
                    <a:p>
                      <a:r>
                        <a:rPr lang="en-IN" sz="1400" dirty="0"/>
                        <a:t>Items</a:t>
                      </a:r>
                    </a:p>
                  </a:txBody>
                  <a:tcPr/>
                </a:tc>
                <a:tc>
                  <a:txBody>
                    <a:bodyPr/>
                    <a:lstStyle/>
                    <a:p>
                      <a:r>
                        <a:rPr lang="en-IN" sz="1400" dirty="0"/>
                        <a:t>Details</a:t>
                      </a:r>
                    </a:p>
                  </a:txBody>
                  <a:tcPr/>
                </a:tc>
                <a:extLst>
                  <a:ext uri="{0D108BD9-81ED-4DB2-BD59-A6C34878D82A}">
                    <a16:rowId xmlns:a16="http://schemas.microsoft.com/office/drawing/2014/main" val="79463140"/>
                  </a:ext>
                </a:extLst>
              </a:tr>
              <a:tr h="455855">
                <a:tc>
                  <a:txBody>
                    <a:bodyPr/>
                    <a:lstStyle/>
                    <a:p>
                      <a:r>
                        <a:rPr lang="en-IN" sz="1400" dirty="0">
                          <a:solidFill>
                            <a:srgbClr val="0E4094"/>
                          </a:solidFill>
                        </a:rPr>
                        <a:t>KLOC (Number OF Lines of codes in 000’s)</a:t>
                      </a:r>
                      <a:r>
                        <a:rPr lang="en-IN" sz="1400" baseline="0" dirty="0">
                          <a:solidFill>
                            <a:srgbClr val="0E4094"/>
                          </a:solidFill>
                        </a:rPr>
                        <a:t> </a:t>
                      </a:r>
                      <a:r>
                        <a:rPr lang="en-IN" sz="1400" dirty="0">
                          <a:solidFill>
                            <a:srgbClr val="0E4094"/>
                          </a:solidFill>
                        </a:rPr>
                        <a:t> </a:t>
                      </a:r>
                      <a:endParaRPr lang="en-IN" sz="1400" dirty="0"/>
                    </a:p>
                  </a:txBody>
                  <a:tcPr/>
                </a:tc>
                <a:tc>
                  <a:txBody>
                    <a:bodyPr/>
                    <a:lstStyle/>
                    <a:p>
                      <a:r>
                        <a:rPr lang="en-IN" sz="1400" dirty="0"/>
                        <a:t>405</a:t>
                      </a:r>
                    </a:p>
                  </a:txBody>
                  <a:tcPr/>
                </a:tc>
                <a:extLst>
                  <a:ext uri="{0D108BD9-81ED-4DB2-BD59-A6C34878D82A}">
                    <a16:rowId xmlns:a16="http://schemas.microsoft.com/office/drawing/2014/main" val="965986457"/>
                  </a:ext>
                </a:extLst>
              </a:tr>
              <a:tr h="318790">
                <a:tc>
                  <a:txBody>
                    <a:bodyPr/>
                    <a:lstStyle/>
                    <a:p>
                      <a:r>
                        <a:rPr lang="en-IN" sz="1400" dirty="0"/>
                        <a:t>Model and Algorithm details</a:t>
                      </a:r>
                    </a:p>
                  </a:txBody>
                  <a:tcPr/>
                </a:tc>
                <a:tc>
                  <a:txBody>
                    <a:bodyPr/>
                    <a:lstStyle/>
                    <a:p>
                      <a:r>
                        <a:rPr lang="en-IN" sz="1400" dirty="0"/>
                        <a:t>PSO + SHORTEST PATH ROUTING</a:t>
                      </a:r>
                    </a:p>
                  </a:txBody>
                  <a:tcPr/>
                </a:tc>
                <a:extLst>
                  <a:ext uri="{0D108BD9-81ED-4DB2-BD59-A6C34878D82A}">
                    <a16:rowId xmlns:a16="http://schemas.microsoft.com/office/drawing/2014/main" val="3794623339"/>
                  </a:ext>
                </a:extLst>
              </a:tr>
              <a:tr h="319098">
                <a:tc>
                  <a:txBody>
                    <a:bodyPr/>
                    <a:lstStyle/>
                    <a:p>
                      <a:r>
                        <a:rPr lang="en-IN" sz="1400" dirty="0"/>
                        <a:t>Is Mid review, end review report uploaded</a:t>
                      </a:r>
                      <a:r>
                        <a:rPr lang="en-IN" sz="1400" baseline="0" dirty="0"/>
                        <a:t> on Git ?</a:t>
                      </a:r>
                      <a:endParaRPr lang="en-IN" sz="1400" dirty="0"/>
                    </a:p>
                  </a:txBody>
                  <a:tcPr/>
                </a:tc>
                <a:tc>
                  <a:txBody>
                    <a:bodyPr/>
                    <a:lstStyle/>
                    <a:p>
                      <a:r>
                        <a:rPr lang="en-IN" sz="1400" dirty="0"/>
                        <a:t>YES, UPTO DATE</a:t>
                      </a:r>
                    </a:p>
                  </a:txBody>
                  <a:tcPr/>
                </a:tc>
                <a:extLst>
                  <a:ext uri="{0D108BD9-81ED-4DB2-BD59-A6C34878D82A}">
                    <a16:rowId xmlns:a16="http://schemas.microsoft.com/office/drawing/2014/main" val="2908508182"/>
                  </a:ext>
                </a:extLst>
              </a:tr>
              <a:tr h="184874">
                <a:tc>
                  <a:txBody>
                    <a:bodyPr/>
                    <a:lstStyle/>
                    <a:p>
                      <a:r>
                        <a:rPr lang="en-IN" sz="1400" dirty="0"/>
                        <a:t>Link for Git</a:t>
                      </a:r>
                    </a:p>
                  </a:txBody>
                  <a:tcPr/>
                </a:tc>
                <a:tc>
                  <a:txBody>
                    <a:bodyPr/>
                    <a:lstStyle/>
                    <a:p>
                      <a:r>
                        <a:rPr lang="en-IN" sz="1400" dirty="0"/>
                        <a:t>https://github.ecodesamsung.com/SRIB-PRISM/BMSCE_AN23BMS_Wireless_Sensor_Networks</a:t>
                      </a:r>
                    </a:p>
                  </a:txBody>
                  <a:tcPr/>
                </a:tc>
                <a:extLst>
                  <a:ext uri="{0D108BD9-81ED-4DB2-BD59-A6C34878D82A}">
                    <a16:rowId xmlns:a16="http://schemas.microsoft.com/office/drawing/2014/main" val="854221941"/>
                  </a:ext>
                </a:extLst>
              </a:tr>
            </a:tbl>
          </a:graphicData>
        </a:graphic>
      </p:graphicFrame>
    </p:spTree>
    <p:extLst>
      <p:ext uri="{BB962C8B-B14F-4D97-AF65-F5344CB8AC3E}">
        <p14:creationId xmlns:p14="http://schemas.microsoft.com/office/powerpoint/2010/main" val="255725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526" y="0"/>
            <a:ext cx="5010657" cy="6858000"/>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p:cNvGrpSpPr/>
          <p:nvPr/>
        </p:nvGrpSpPr>
        <p:grpSpPr>
          <a:xfrm>
            <a:off x="5776923" y="5476868"/>
            <a:ext cx="5435602" cy="143934"/>
            <a:chOff x="5926666" y="5681136"/>
            <a:chExt cx="5435602" cy="143934"/>
          </a:xfrm>
        </p:grpSpPr>
        <p:cxnSp>
          <p:nvCxnSpPr>
            <p:cNvPr id="9" name="Straight Connector 8"/>
            <p:cNvCxnSpPr/>
            <p:nvPr/>
          </p:nvCxnSpPr>
          <p:spPr>
            <a:xfrm flipH="1">
              <a:off x="6002866" y="5753103"/>
              <a:ext cx="53170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26666"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p:cNvSpPr/>
            <p:nvPr/>
          </p:nvSpPr>
          <p:spPr>
            <a:xfrm>
              <a:off x="8562059"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p:cNvSpPr/>
            <p:nvPr/>
          </p:nvSpPr>
          <p:spPr>
            <a:xfrm>
              <a:off x="11218268"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TextBox 14"/>
          <p:cNvSpPr txBox="1"/>
          <p:nvPr/>
        </p:nvSpPr>
        <p:spPr>
          <a:xfrm>
            <a:off x="92779" y="777092"/>
            <a:ext cx="4851512" cy="338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WSN is a network of several sensors usually installed at remote sites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These networks  collect, process and distribute wireless data to the intended database storage centres.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WSNs face many challenges  such as  network security threats, network architecture, data collection, Power consumptions, deployment and network coverage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If we take case of Data collection , there have been many advancements in recent times with respect to its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One such example is Clustering of sensor nodes to collect data and send to required database.</a:t>
            </a:r>
            <a:endParaRPr kumimoji="0" lang="en-IN" sz="1400" b="1"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endParaRPr>
          </a:p>
        </p:txBody>
      </p:sp>
      <p:sp>
        <p:nvSpPr>
          <p:cNvPr id="18" name="TextBox 17"/>
          <p:cNvSpPr txBox="1"/>
          <p:nvPr/>
        </p:nvSpPr>
        <p:spPr>
          <a:xfrm>
            <a:off x="596994" y="5239852"/>
            <a:ext cx="140605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rPr>
              <a:t>Dinesh </a:t>
            </a:r>
            <a:r>
              <a:rPr kumimoji="0" lang="en-IN" sz="800" b="0" i="0" u="none" strike="noStrike" kern="1200" cap="none" spc="0" normalizeH="0" baseline="0" noProof="0" dirty="0" err="1">
                <a:ln>
                  <a:noFill/>
                </a:ln>
                <a:solidFill>
                  <a:prstClr val="white"/>
                </a:solidFill>
                <a:effectLst/>
                <a:uLnTx/>
                <a:uFillTx/>
                <a:latin typeface="SamsungOne 400" panose="020B0503030303020204"/>
                <a:ea typeface="SamsungOne 400" panose="020B0503030303020204" pitchFamily="34" charset="0"/>
                <a:cs typeface="+mn-cs"/>
              </a:rPr>
              <a:t>Mahto</a:t>
            </a:r>
            <a:endPar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white"/>
                </a:solidFill>
                <a:effectLst/>
                <a:uLnTx/>
                <a:uFillTx/>
                <a:latin typeface="SamsungOne 400" panose="020B0503030303020204"/>
                <a:ea typeface="+mn-ea"/>
                <a:cs typeface="+mn-cs"/>
              </a:rPr>
              <a:t>dinesh</a:t>
            </a:r>
            <a:r>
              <a:rPr kumimoji="0" lang="en-US" sz="800" b="0" i="0" u="none" strike="noStrike" kern="1200" cap="none" spc="0" normalizeH="0" baseline="0" noProof="0" dirty="0">
                <a:ln>
                  <a:noFill/>
                </a:ln>
                <a:solidFill>
                  <a:prstClr val="white"/>
                </a:solidFill>
                <a:effectLst/>
                <a:uLnTx/>
                <a:uFillTx/>
                <a:latin typeface="SamsungOne 400" panose="020B0503030303020204"/>
                <a:ea typeface="+mn-ea"/>
                <a:cs typeface="+mn-cs"/>
              </a:rPr>
              <a:t>,.mahto@samsung.com</a:t>
            </a:r>
            <a:endPar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endParaRPr>
          </a:p>
        </p:txBody>
      </p:sp>
      <p:cxnSp>
        <p:nvCxnSpPr>
          <p:cNvPr id="20" name="Straight Connector 19"/>
          <p:cNvCxnSpPr/>
          <p:nvPr/>
        </p:nvCxnSpPr>
        <p:spPr>
          <a:xfrm flipH="1">
            <a:off x="2492067" y="4972901"/>
            <a:ext cx="0" cy="15845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33456" y="5697001"/>
            <a:ext cx="1489711"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Kick Off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Submit your thoughts</a:t>
            </a:r>
          </a:p>
        </p:txBody>
      </p:sp>
      <p:sp>
        <p:nvSpPr>
          <p:cNvPr id="22" name="TextBox 21"/>
          <p:cNvSpPr txBox="1"/>
          <p:nvPr/>
        </p:nvSpPr>
        <p:spPr>
          <a:xfrm>
            <a:off x="7785143" y="5684836"/>
            <a:ext cx="1542345" cy="12234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         ~3 months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Ramp up and jump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Algorithm design and validation of efficient Data collection methods in WSN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Identifying designed algorithm  gains with respect to existing methods.</a:t>
            </a:r>
          </a:p>
        </p:txBody>
      </p:sp>
      <p:sp>
        <p:nvSpPr>
          <p:cNvPr id="23" name="TextBox 22"/>
          <p:cNvSpPr txBox="1"/>
          <p:nvPr/>
        </p:nvSpPr>
        <p:spPr>
          <a:xfrm>
            <a:off x="10425301" y="5681607"/>
            <a:ext cx="1603023" cy="946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         ~6 months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Algorithm refinement: Design of advanced alternatives for performance and complexity improvement.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Simulation ,result and conclusion.</a:t>
            </a:r>
          </a:p>
        </p:txBody>
      </p:sp>
      <p:sp>
        <p:nvSpPr>
          <p:cNvPr id="25" name="Rectangle 24"/>
          <p:cNvSpPr/>
          <p:nvPr/>
        </p:nvSpPr>
        <p:spPr>
          <a:xfrm>
            <a:off x="2702067" y="4814282"/>
            <a:ext cx="2023598"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rPr>
              <a:t>Know more:</a:t>
            </a:r>
          </a:p>
          <a:p>
            <a:pPr marL="171450" marR="0" lvl="0" indent="-171450" algn="l" defTabSz="914400" rtl="0" eaLnBrk="1" fontAlgn="auto" latinLnBrk="0" hangingPunct="1">
              <a:lnSpc>
                <a:spcPct val="100000"/>
              </a:lnSpc>
              <a:spcBef>
                <a:spcPts val="0"/>
              </a:spcBef>
              <a:spcAft>
                <a:spcPts val="0"/>
              </a:spcAft>
              <a:buClrTx/>
              <a:buSzTx/>
              <a:buFont typeface="SamsungOne 400" panose="020B0503030303020204" pitchFamily="34" charset="0"/>
              <a:buChar char="-"/>
              <a:tabLst/>
              <a:defRPr/>
            </a:pPr>
            <a:r>
              <a:rPr kumimoji="0" lang="en-IN"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https://en.wikipedia.org/wiki/Wireless_sensor_network</a:t>
            </a:r>
          </a:p>
        </p:txBody>
      </p:sp>
      <p:sp>
        <p:nvSpPr>
          <p:cNvPr id="26" name="TextBox 25"/>
          <p:cNvSpPr txBox="1"/>
          <p:nvPr/>
        </p:nvSpPr>
        <p:spPr>
          <a:xfrm>
            <a:off x="9005732" y="2917641"/>
            <a:ext cx="2967018" cy="21390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Training/ Pre-requisites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Understanding of Wireless communication</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Understanding of Wireless Sensor Networks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Tools: C or MATLAB for simulation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70AD47"/>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70AD47"/>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Student Learning</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experience of WSN and its applications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 experience of simulations of WSN</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50000"/>
                  <a:lumOff val="50000"/>
                </a:prstClr>
              </a:solidFill>
              <a:effectLst/>
              <a:uLnTx/>
              <a:uFillTx/>
              <a:latin typeface="SamsungOne 400" panose="020B0503030303020204" pitchFamily="34" charset="0"/>
              <a:ea typeface="SamsungOne 400" panose="020B0503030303020204" pitchFamily="34" charset="0"/>
              <a:cs typeface="+mn-cs"/>
            </a:endParaRPr>
          </a:p>
        </p:txBody>
      </p:sp>
      <p:pic>
        <p:nvPicPr>
          <p:cNvPr id="31" name="Picture 30"/>
          <p:cNvPicPr>
            <a:picLocks noChangeAspect="1"/>
          </p:cNvPicPr>
          <p:nvPr/>
        </p:nvPicPr>
        <p:blipFill>
          <a:blip r:embed="rId2"/>
          <a:stretch>
            <a:fillRect/>
          </a:stretch>
        </p:blipFill>
        <p:spPr>
          <a:xfrm>
            <a:off x="10380133" y="206714"/>
            <a:ext cx="1811867" cy="380862"/>
          </a:xfrm>
          <a:prstGeom prst="rect">
            <a:avLst/>
          </a:prstGeom>
        </p:spPr>
      </p:pic>
      <p:sp>
        <p:nvSpPr>
          <p:cNvPr id="35" name="TextBox 34"/>
          <p:cNvSpPr txBox="1"/>
          <p:nvPr/>
        </p:nvSpPr>
        <p:spPr>
          <a:xfrm>
            <a:off x="1610" y="122066"/>
            <a:ext cx="5116490" cy="446276"/>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300" b="0" i="0" u="none" strike="noStrike" kern="1200" cap="none" spc="0" normalizeH="0" baseline="0" noProof="0" dirty="0">
                <a:ln>
                  <a:noFill/>
                </a:ln>
                <a:solidFill>
                  <a:prstClr val="white">
                    <a:lumMod val="95000"/>
                  </a:prstClr>
                </a:solidFill>
                <a:effectLst/>
                <a:uLnTx/>
                <a:uFillTx/>
                <a:latin typeface="SamsungOne 800" panose="020B0903030303020204" pitchFamily="34" charset="0"/>
                <a:ea typeface="SamsungOne 800" panose="020B0903030303020204" pitchFamily="34" charset="0"/>
                <a:cs typeface="+mn-cs"/>
              </a:rPr>
              <a:t>Wireless Sensor Networks </a:t>
            </a:r>
            <a:endParaRPr kumimoji="0" lang="en-US" sz="2300" b="0" i="0" u="none" strike="noStrike" kern="1200" cap="none" spc="0" normalizeH="0" baseline="0" noProof="0" dirty="0">
              <a:ln>
                <a:noFill/>
              </a:ln>
              <a:solidFill>
                <a:prstClr val="white">
                  <a:lumMod val="95000"/>
                </a:prstClr>
              </a:solidFill>
              <a:effectLst/>
              <a:uLnTx/>
              <a:uFillTx/>
              <a:latin typeface="SamsungOne 800" panose="020B0903030303020204" pitchFamily="34" charset="0"/>
              <a:ea typeface="SamsungOne 800" panose="020B0903030303020204" pitchFamily="34" charset="0"/>
              <a:cs typeface="+mn-cs"/>
            </a:endParaRPr>
          </a:p>
        </p:txBody>
      </p:sp>
      <p:sp>
        <p:nvSpPr>
          <p:cNvPr id="36" name="Rounded Rectangle 35"/>
          <p:cNvSpPr/>
          <p:nvPr/>
        </p:nvSpPr>
        <p:spPr>
          <a:xfrm>
            <a:off x="2033175" y="669618"/>
            <a:ext cx="1012749" cy="4416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p:cNvSpPr txBox="1"/>
          <p:nvPr/>
        </p:nvSpPr>
        <p:spPr>
          <a:xfrm>
            <a:off x="5481560" y="3239695"/>
            <a:ext cx="306115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Expectations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 the WSNs , its applications, deployment methods in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Design algorithm for efficient Data collection and distribution in WSN</a:t>
            </a: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Simulation of the algorithm using suitable tool.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50000"/>
                  <a:lumOff val="50000"/>
                </a:prstClr>
              </a:solidFill>
              <a:effectLst/>
              <a:uLnTx/>
              <a:uFillTx/>
              <a:latin typeface="SamsungOne 400" panose="020B0503030303020204" pitchFamily="34" charset="0"/>
              <a:ea typeface="SamsungOne 400" panose="020B0503030303020204" pitchFamily="34" charset="0"/>
              <a:cs typeface="+mn-cs"/>
            </a:endParaRPr>
          </a:p>
        </p:txBody>
      </p:sp>
      <p:sp>
        <p:nvSpPr>
          <p:cNvPr id="24" name="Rectangle 23"/>
          <p:cNvSpPr/>
          <p:nvPr/>
        </p:nvSpPr>
        <p:spPr>
          <a:xfrm>
            <a:off x="118876" y="4814282"/>
            <a:ext cx="170845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rPr>
              <a:t>Contact us:</a:t>
            </a:r>
          </a:p>
          <a:p>
            <a:pPr marL="171450" marR="0" lvl="0" indent="-171450" algn="l" defTabSz="914400" rtl="0" eaLnBrk="1" fontAlgn="auto" latinLnBrk="0" hangingPunct="1">
              <a:lnSpc>
                <a:spcPct val="100000"/>
              </a:lnSpc>
              <a:spcBef>
                <a:spcPts val="0"/>
              </a:spcBef>
              <a:spcAft>
                <a:spcPts val="0"/>
              </a:spcAft>
              <a:buClrTx/>
              <a:buSzTx/>
              <a:buFont typeface="SamsungOne 400" panose="020B0503030303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endParaRPr>
          </a:p>
        </p:txBody>
      </p:sp>
      <p:pic>
        <p:nvPicPr>
          <p:cNvPr id="2" name="Picture 1"/>
          <p:cNvPicPr>
            <a:picLocks noChangeAspect="1"/>
          </p:cNvPicPr>
          <p:nvPr/>
        </p:nvPicPr>
        <p:blipFill>
          <a:blip r:embed="rId3"/>
          <a:stretch>
            <a:fillRect/>
          </a:stretch>
        </p:blipFill>
        <p:spPr>
          <a:xfrm>
            <a:off x="5863062" y="345204"/>
            <a:ext cx="4270519" cy="1839006"/>
          </a:xfrm>
          <a:prstGeom prst="rect">
            <a:avLst/>
          </a:prstGeom>
        </p:spPr>
      </p:pic>
      <p:sp>
        <p:nvSpPr>
          <p:cNvPr id="4" name="TextBox 3"/>
          <p:cNvSpPr txBox="1"/>
          <p:nvPr/>
        </p:nvSpPr>
        <p:spPr>
          <a:xfrm>
            <a:off x="5980013" y="2290046"/>
            <a:ext cx="47014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Example of one of  clustering method  of sensor nodes for </a:t>
            </a: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Data collection.</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46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Concept Diagram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4" name="Rectangle 3">
            <a:extLst>
              <a:ext uri="{FF2B5EF4-FFF2-40B4-BE49-F238E27FC236}">
                <a16:creationId xmlns:a16="http://schemas.microsoft.com/office/drawing/2014/main" id="{5F030086-B047-C7B3-36B8-4B217EFF22DC}"/>
              </a:ext>
            </a:extLst>
          </p:cNvPr>
          <p:cNvSpPr/>
          <p:nvPr/>
        </p:nvSpPr>
        <p:spPr>
          <a:xfrm>
            <a:off x="381898" y="3383556"/>
            <a:ext cx="996215" cy="415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D29241-EF18-9051-0E92-2BD882F31FED}"/>
              </a:ext>
            </a:extLst>
          </p:cNvPr>
          <p:cNvSpPr txBox="1"/>
          <p:nvPr/>
        </p:nvSpPr>
        <p:spPr>
          <a:xfrm>
            <a:off x="590750" y="3437415"/>
            <a:ext cx="114540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WSN</a:t>
            </a:r>
          </a:p>
        </p:txBody>
      </p:sp>
      <p:sp>
        <p:nvSpPr>
          <p:cNvPr id="7" name="Rectangle 6">
            <a:extLst>
              <a:ext uri="{FF2B5EF4-FFF2-40B4-BE49-F238E27FC236}">
                <a16:creationId xmlns:a16="http://schemas.microsoft.com/office/drawing/2014/main" id="{81C9C55F-EB14-A056-8980-ED73AF083D49}"/>
              </a:ext>
            </a:extLst>
          </p:cNvPr>
          <p:cNvSpPr/>
          <p:nvPr/>
        </p:nvSpPr>
        <p:spPr>
          <a:xfrm>
            <a:off x="2148837" y="3329694"/>
            <a:ext cx="99621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Energy Efficient</a:t>
            </a:r>
          </a:p>
        </p:txBody>
      </p:sp>
      <p:sp>
        <p:nvSpPr>
          <p:cNvPr id="8" name="Rectangle 7">
            <a:extLst>
              <a:ext uri="{FF2B5EF4-FFF2-40B4-BE49-F238E27FC236}">
                <a16:creationId xmlns:a16="http://schemas.microsoft.com/office/drawing/2014/main" id="{8659662E-613D-A84A-9077-DE3ACBAC8111}"/>
              </a:ext>
            </a:extLst>
          </p:cNvPr>
          <p:cNvSpPr/>
          <p:nvPr/>
        </p:nvSpPr>
        <p:spPr>
          <a:xfrm>
            <a:off x="2148836" y="4786318"/>
            <a:ext cx="904774" cy="415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Security</a:t>
            </a:r>
          </a:p>
        </p:txBody>
      </p:sp>
      <p:sp>
        <p:nvSpPr>
          <p:cNvPr id="9" name="Rectangle 8">
            <a:extLst>
              <a:ext uri="{FF2B5EF4-FFF2-40B4-BE49-F238E27FC236}">
                <a16:creationId xmlns:a16="http://schemas.microsoft.com/office/drawing/2014/main" id="{B00A6DA1-037E-C55C-73A3-3DEC7E5248FD}"/>
              </a:ext>
            </a:extLst>
          </p:cNvPr>
          <p:cNvSpPr/>
          <p:nvPr/>
        </p:nvSpPr>
        <p:spPr>
          <a:xfrm>
            <a:off x="2148837" y="260443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Lifetime</a:t>
            </a:r>
          </a:p>
        </p:txBody>
      </p:sp>
      <p:sp>
        <p:nvSpPr>
          <p:cNvPr id="10" name="Rectangle 9">
            <a:extLst>
              <a:ext uri="{FF2B5EF4-FFF2-40B4-BE49-F238E27FC236}">
                <a16:creationId xmlns:a16="http://schemas.microsoft.com/office/drawing/2014/main" id="{4D0E08E2-90F1-A0C2-6253-C343351E5DB7}"/>
              </a:ext>
            </a:extLst>
          </p:cNvPr>
          <p:cNvSpPr/>
          <p:nvPr/>
        </p:nvSpPr>
        <p:spPr>
          <a:xfrm>
            <a:off x="2103116" y="4025324"/>
            <a:ext cx="996215" cy="415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Fault Tolerance</a:t>
            </a:r>
          </a:p>
        </p:txBody>
      </p:sp>
      <p:cxnSp>
        <p:nvCxnSpPr>
          <p:cNvPr id="15" name="Straight Arrow Connector 14">
            <a:extLst>
              <a:ext uri="{FF2B5EF4-FFF2-40B4-BE49-F238E27FC236}">
                <a16:creationId xmlns:a16="http://schemas.microsoft.com/office/drawing/2014/main" id="{3780A47E-9419-C0D0-BE42-CF154342AAC8}"/>
              </a:ext>
            </a:extLst>
          </p:cNvPr>
          <p:cNvCxnSpPr>
            <a:endCxn id="9" idx="1"/>
          </p:cNvCxnSpPr>
          <p:nvPr/>
        </p:nvCxnSpPr>
        <p:spPr>
          <a:xfrm flipV="1">
            <a:off x="1378113" y="2812181"/>
            <a:ext cx="770724" cy="725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3A7D1B-362B-8F92-C22B-18F508339DCA}"/>
              </a:ext>
            </a:extLst>
          </p:cNvPr>
          <p:cNvCxnSpPr>
            <a:endCxn id="7" idx="1"/>
          </p:cNvCxnSpPr>
          <p:nvPr/>
        </p:nvCxnSpPr>
        <p:spPr>
          <a:xfrm>
            <a:off x="1378113" y="3537443"/>
            <a:ext cx="7707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FA1AD86-3334-A59B-8F3A-5E725318847B}"/>
              </a:ext>
            </a:extLst>
          </p:cNvPr>
          <p:cNvCxnSpPr/>
          <p:nvPr/>
        </p:nvCxnSpPr>
        <p:spPr>
          <a:xfrm>
            <a:off x="1378113" y="3679827"/>
            <a:ext cx="770723" cy="464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DFA8DF3-3557-2BD5-ED82-77D8C0CEF1D3}"/>
              </a:ext>
            </a:extLst>
          </p:cNvPr>
          <p:cNvCxnSpPr>
            <a:endCxn id="8" idx="1"/>
          </p:cNvCxnSpPr>
          <p:nvPr/>
        </p:nvCxnSpPr>
        <p:spPr>
          <a:xfrm>
            <a:off x="1378113" y="3679827"/>
            <a:ext cx="770723" cy="1314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FE65CF4C-DB41-2C2B-6B99-AB5490DB379C}"/>
              </a:ext>
            </a:extLst>
          </p:cNvPr>
          <p:cNvSpPr/>
          <p:nvPr/>
        </p:nvSpPr>
        <p:spPr>
          <a:xfrm>
            <a:off x="4322542" y="301350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Optimise Leach</a:t>
            </a:r>
          </a:p>
        </p:txBody>
      </p:sp>
      <p:sp>
        <p:nvSpPr>
          <p:cNvPr id="26" name="Rectangle 25">
            <a:extLst>
              <a:ext uri="{FF2B5EF4-FFF2-40B4-BE49-F238E27FC236}">
                <a16:creationId xmlns:a16="http://schemas.microsoft.com/office/drawing/2014/main" id="{4F7AF77A-38B6-5D6A-0D05-521A701C14F2}"/>
              </a:ext>
            </a:extLst>
          </p:cNvPr>
          <p:cNvSpPr/>
          <p:nvPr/>
        </p:nvSpPr>
        <p:spPr>
          <a:xfrm>
            <a:off x="4322542" y="423307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Routing Protocols</a:t>
            </a:r>
          </a:p>
        </p:txBody>
      </p:sp>
      <p:cxnSp>
        <p:nvCxnSpPr>
          <p:cNvPr id="28" name="Straight Arrow Connector 27">
            <a:extLst>
              <a:ext uri="{FF2B5EF4-FFF2-40B4-BE49-F238E27FC236}">
                <a16:creationId xmlns:a16="http://schemas.microsoft.com/office/drawing/2014/main" id="{852A830F-E470-E9EC-BA71-E1F19179FC63}"/>
              </a:ext>
            </a:extLst>
          </p:cNvPr>
          <p:cNvCxnSpPr>
            <a:stCxn id="7" idx="3"/>
            <a:endCxn id="25" idx="1"/>
          </p:cNvCxnSpPr>
          <p:nvPr/>
        </p:nvCxnSpPr>
        <p:spPr>
          <a:xfrm flipV="1">
            <a:off x="3145052" y="3221251"/>
            <a:ext cx="1177490" cy="316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1285E38-DD59-98FC-6743-F80F5C4A9F35}"/>
              </a:ext>
            </a:extLst>
          </p:cNvPr>
          <p:cNvCxnSpPr>
            <a:stCxn id="7" idx="3"/>
            <a:endCxn id="26" idx="1"/>
          </p:cNvCxnSpPr>
          <p:nvPr/>
        </p:nvCxnSpPr>
        <p:spPr>
          <a:xfrm>
            <a:off x="3145052" y="3537443"/>
            <a:ext cx="1177490" cy="903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8ADF554-E280-320A-96D0-CB9317121542}"/>
              </a:ext>
            </a:extLst>
          </p:cNvPr>
          <p:cNvSpPr/>
          <p:nvPr/>
        </p:nvSpPr>
        <p:spPr>
          <a:xfrm>
            <a:off x="6096000" y="423307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Dijkstra algorithm</a:t>
            </a:r>
          </a:p>
        </p:txBody>
      </p:sp>
      <p:cxnSp>
        <p:nvCxnSpPr>
          <p:cNvPr id="37" name="Straight Arrow Connector 36">
            <a:extLst>
              <a:ext uri="{FF2B5EF4-FFF2-40B4-BE49-F238E27FC236}">
                <a16:creationId xmlns:a16="http://schemas.microsoft.com/office/drawing/2014/main" id="{8CAA989C-5960-A4F7-DAD5-9A35857FDB03}"/>
              </a:ext>
            </a:extLst>
          </p:cNvPr>
          <p:cNvCxnSpPr>
            <a:stCxn id="26" idx="3"/>
            <a:endCxn id="35" idx="1"/>
          </p:cNvCxnSpPr>
          <p:nvPr/>
        </p:nvCxnSpPr>
        <p:spPr>
          <a:xfrm>
            <a:off x="5227316" y="4440821"/>
            <a:ext cx="8686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9DCAD69B-2287-4545-04C6-57E0569B5E17}"/>
              </a:ext>
            </a:extLst>
          </p:cNvPr>
          <p:cNvSpPr/>
          <p:nvPr/>
        </p:nvSpPr>
        <p:spPr>
          <a:xfrm>
            <a:off x="6096000" y="3001924"/>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PSO</a:t>
            </a:r>
          </a:p>
        </p:txBody>
      </p:sp>
      <p:cxnSp>
        <p:nvCxnSpPr>
          <p:cNvPr id="40" name="Straight Arrow Connector 39">
            <a:extLst>
              <a:ext uri="{FF2B5EF4-FFF2-40B4-BE49-F238E27FC236}">
                <a16:creationId xmlns:a16="http://schemas.microsoft.com/office/drawing/2014/main" id="{4352B167-5CCD-739D-3ADD-851D40E06A4A}"/>
              </a:ext>
            </a:extLst>
          </p:cNvPr>
          <p:cNvCxnSpPr>
            <a:stCxn id="25" idx="3"/>
            <a:endCxn id="38" idx="1"/>
          </p:cNvCxnSpPr>
          <p:nvPr/>
        </p:nvCxnSpPr>
        <p:spPr>
          <a:xfrm flipV="1">
            <a:off x="5227316" y="3209673"/>
            <a:ext cx="868684" cy="11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2ADFA74C-86B0-EBCC-16EF-08358306721E}"/>
              </a:ext>
            </a:extLst>
          </p:cNvPr>
          <p:cNvSpPr/>
          <p:nvPr/>
        </p:nvSpPr>
        <p:spPr>
          <a:xfrm>
            <a:off x="8050136" y="3573634"/>
            <a:ext cx="125328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Cluster Head Selection</a:t>
            </a:r>
          </a:p>
        </p:txBody>
      </p:sp>
      <p:sp>
        <p:nvSpPr>
          <p:cNvPr id="42" name="Rectangle 41">
            <a:extLst>
              <a:ext uri="{FF2B5EF4-FFF2-40B4-BE49-F238E27FC236}">
                <a16:creationId xmlns:a16="http://schemas.microsoft.com/office/drawing/2014/main" id="{F3AFF315-A05A-E574-6A8B-9169BDD43C79}"/>
              </a:ext>
            </a:extLst>
          </p:cNvPr>
          <p:cNvSpPr/>
          <p:nvPr/>
        </p:nvSpPr>
        <p:spPr>
          <a:xfrm>
            <a:off x="8092844" y="2845266"/>
            <a:ext cx="104554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Cluster Formation</a:t>
            </a:r>
          </a:p>
        </p:txBody>
      </p:sp>
      <p:cxnSp>
        <p:nvCxnSpPr>
          <p:cNvPr id="44" name="Straight Arrow Connector 43">
            <a:extLst>
              <a:ext uri="{FF2B5EF4-FFF2-40B4-BE49-F238E27FC236}">
                <a16:creationId xmlns:a16="http://schemas.microsoft.com/office/drawing/2014/main" id="{21CCA7D6-1CC5-B0DB-B5D2-744983890B1B}"/>
              </a:ext>
            </a:extLst>
          </p:cNvPr>
          <p:cNvCxnSpPr>
            <a:stCxn id="38" idx="3"/>
            <a:endCxn id="42" idx="1"/>
          </p:cNvCxnSpPr>
          <p:nvPr/>
        </p:nvCxnSpPr>
        <p:spPr>
          <a:xfrm flipV="1">
            <a:off x="7000774" y="3053015"/>
            <a:ext cx="1092070" cy="156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53A8A32-D9DB-5AED-DA2C-B2E07209FC10}"/>
              </a:ext>
            </a:extLst>
          </p:cNvPr>
          <p:cNvCxnSpPr>
            <a:stCxn id="38" idx="3"/>
            <a:endCxn id="41" idx="1"/>
          </p:cNvCxnSpPr>
          <p:nvPr/>
        </p:nvCxnSpPr>
        <p:spPr>
          <a:xfrm>
            <a:off x="7000774" y="3209673"/>
            <a:ext cx="1049362" cy="571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B3B7873-914A-95B9-705D-0270D8DDD1E5}"/>
              </a:ext>
            </a:extLst>
          </p:cNvPr>
          <p:cNvSpPr/>
          <p:nvPr/>
        </p:nvSpPr>
        <p:spPr>
          <a:xfrm>
            <a:off x="10759043" y="3932144"/>
            <a:ext cx="1432956" cy="903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Integrated code for PSO and shortest path</a:t>
            </a:r>
          </a:p>
        </p:txBody>
      </p:sp>
      <p:cxnSp>
        <p:nvCxnSpPr>
          <p:cNvPr id="53" name="Straight Arrow Connector 52">
            <a:extLst>
              <a:ext uri="{FF2B5EF4-FFF2-40B4-BE49-F238E27FC236}">
                <a16:creationId xmlns:a16="http://schemas.microsoft.com/office/drawing/2014/main" id="{FDE21FB0-22FB-5DD3-6C78-4FD55DA7E98A}"/>
              </a:ext>
            </a:extLst>
          </p:cNvPr>
          <p:cNvCxnSpPr>
            <a:cxnSpLocks/>
            <a:stCxn id="35" idx="3"/>
            <a:endCxn id="49" idx="1"/>
          </p:cNvCxnSpPr>
          <p:nvPr/>
        </p:nvCxnSpPr>
        <p:spPr>
          <a:xfrm flipV="1">
            <a:off x="7000774" y="4383833"/>
            <a:ext cx="3758269" cy="5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102145C-C3F3-DAF3-91EB-0D356CF3F432}"/>
              </a:ext>
            </a:extLst>
          </p:cNvPr>
          <p:cNvCxnSpPr>
            <a:cxnSpLocks/>
            <a:stCxn id="41" idx="3"/>
            <a:endCxn id="49" idx="1"/>
          </p:cNvCxnSpPr>
          <p:nvPr/>
        </p:nvCxnSpPr>
        <p:spPr>
          <a:xfrm>
            <a:off x="9303421" y="3781383"/>
            <a:ext cx="1455622" cy="60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DD00A4-07D4-EF91-B552-92C979E731DD}"/>
              </a:ext>
            </a:extLst>
          </p:cNvPr>
          <p:cNvCxnSpPr>
            <a:cxnSpLocks/>
            <a:stCxn id="42" idx="3"/>
            <a:endCxn id="49" idx="1"/>
          </p:cNvCxnSpPr>
          <p:nvPr/>
        </p:nvCxnSpPr>
        <p:spPr>
          <a:xfrm>
            <a:off x="9138389" y="3053015"/>
            <a:ext cx="1620654" cy="1330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167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Flowchart</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of PSO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14FE7BC8-7109-42A2-BC59-C6377B15F791}"/>
              </a:ext>
            </a:extLst>
          </p:cNvPr>
          <p:cNvPicPr>
            <a:picLocks noChangeAspect="1"/>
          </p:cNvPicPr>
          <p:nvPr/>
        </p:nvPicPr>
        <p:blipFill rotWithShape="1">
          <a:blip r:embed="rId3"/>
          <a:srcRect b="208"/>
          <a:stretch/>
        </p:blipFill>
        <p:spPr>
          <a:xfrm>
            <a:off x="3019926" y="1371627"/>
            <a:ext cx="5400174" cy="5432452"/>
          </a:xfrm>
          <a:prstGeom prst="rect">
            <a:avLst/>
          </a:prstGeom>
        </p:spPr>
      </p:pic>
    </p:spTree>
    <p:extLst>
      <p:ext uri="{BB962C8B-B14F-4D97-AF65-F5344CB8AC3E}">
        <p14:creationId xmlns:p14="http://schemas.microsoft.com/office/powerpoint/2010/main" val="79801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Simulation Environment</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6" name="Picture 15">
            <a:extLst>
              <a:ext uri="{FF2B5EF4-FFF2-40B4-BE49-F238E27FC236}">
                <a16:creationId xmlns:a16="http://schemas.microsoft.com/office/drawing/2014/main" id="{3D335655-41DB-9D1C-23B3-DD708BA8DF88}"/>
              </a:ext>
            </a:extLst>
          </p:cNvPr>
          <p:cNvPicPr>
            <a:picLocks noChangeAspect="1"/>
          </p:cNvPicPr>
          <p:nvPr/>
        </p:nvPicPr>
        <p:blipFill>
          <a:blip r:embed="rId3"/>
          <a:stretch>
            <a:fillRect/>
          </a:stretch>
        </p:blipFill>
        <p:spPr>
          <a:xfrm>
            <a:off x="822083" y="1931437"/>
            <a:ext cx="3582890" cy="2696952"/>
          </a:xfrm>
          <a:prstGeom prst="rect">
            <a:avLst/>
          </a:prstGeom>
        </p:spPr>
      </p:pic>
      <p:pic>
        <p:nvPicPr>
          <p:cNvPr id="27" name="Picture 26">
            <a:extLst>
              <a:ext uri="{FF2B5EF4-FFF2-40B4-BE49-F238E27FC236}">
                <a16:creationId xmlns:a16="http://schemas.microsoft.com/office/drawing/2014/main" id="{B20F58FF-C315-9DD2-42DE-48B5A7468A11}"/>
              </a:ext>
            </a:extLst>
          </p:cNvPr>
          <p:cNvPicPr>
            <a:picLocks noChangeAspect="1"/>
          </p:cNvPicPr>
          <p:nvPr/>
        </p:nvPicPr>
        <p:blipFill>
          <a:blip r:embed="rId4"/>
          <a:stretch>
            <a:fillRect/>
          </a:stretch>
        </p:blipFill>
        <p:spPr>
          <a:xfrm>
            <a:off x="6268428" y="1931437"/>
            <a:ext cx="3702535" cy="2696952"/>
          </a:xfrm>
          <a:prstGeom prst="rect">
            <a:avLst/>
          </a:prstGeom>
        </p:spPr>
      </p:pic>
      <p:sp>
        <p:nvSpPr>
          <p:cNvPr id="29" name="TextBox 28">
            <a:extLst>
              <a:ext uri="{FF2B5EF4-FFF2-40B4-BE49-F238E27FC236}">
                <a16:creationId xmlns:a16="http://schemas.microsoft.com/office/drawing/2014/main" id="{42DCB129-8D66-C3D3-317C-593BA60BD180}"/>
              </a:ext>
            </a:extLst>
          </p:cNvPr>
          <p:cNvSpPr txBox="1"/>
          <p:nvPr/>
        </p:nvSpPr>
        <p:spPr>
          <a:xfrm>
            <a:off x="606490" y="5010539"/>
            <a:ext cx="10335591" cy="1569660"/>
          </a:xfrm>
          <a:prstGeom prst="rect">
            <a:avLst/>
          </a:prstGeom>
          <a:noFill/>
        </p:spPr>
        <p:txBody>
          <a:bodyPr wrap="square" rtlCol="0">
            <a:spAutoFit/>
          </a:bodyPr>
          <a:lstStyle/>
          <a:p>
            <a:r>
              <a:rPr lang="en-US" sz="1600" dirty="0"/>
              <a:t>The PSO algorithm is being used for clustering in this Wireless Sensor Network (WSN) simulation. Clustering involves grouping the network nodes into clusters based on certain criteria, such as proximity(to sink) or similarity, to facilitate efficient data aggregation, routing, and resource management in the network. PSO is employed to optimize the clustering process by finding an optimal or near-optimal arrangement of nodes into clusters, considering the objectives and constraints of the WSN simulation. By utilizing PSO, the clustering algorithm aims to improve network performance, energy efficiency, scalability, and other relevant metrics.</a:t>
            </a:r>
            <a:endParaRPr lang="en-IN" sz="1600" dirty="0"/>
          </a:p>
        </p:txBody>
      </p:sp>
    </p:spTree>
    <p:extLst>
      <p:ext uri="{BB962C8B-B14F-4D97-AF65-F5344CB8AC3E}">
        <p14:creationId xmlns:p14="http://schemas.microsoft.com/office/powerpoint/2010/main" val="342257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Algorithm used</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37FE460F-DFE3-3883-574A-EE52A4DA8C69}"/>
              </a:ext>
            </a:extLst>
          </p:cNvPr>
          <p:cNvSpPr txBox="1"/>
          <p:nvPr/>
        </p:nvSpPr>
        <p:spPr>
          <a:xfrm>
            <a:off x="313266" y="1744824"/>
            <a:ext cx="10864807" cy="4708981"/>
          </a:xfrm>
          <a:prstGeom prst="rect">
            <a:avLst/>
          </a:prstGeom>
          <a:noFill/>
        </p:spPr>
        <p:txBody>
          <a:bodyPr wrap="square" rtlCol="0">
            <a:spAutoFit/>
          </a:bodyPr>
          <a:lstStyle/>
          <a:p>
            <a:pPr marL="285750" indent="-285750">
              <a:buFont typeface="Arial" panose="020B0604020202020204" pitchFamily="34" charset="0"/>
              <a:buChar char="•"/>
            </a:pPr>
            <a:r>
              <a:rPr lang="en-US" sz="1500" b="1" dirty="0"/>
              <a:t>Initialize the swarm: </a:t>
            </a:r>
            <a:r>
              <a:rPr lang="en-US" sz="1500" dirty="0"/>
              <a:t>Set the number of particles and randomly initialize their positions and velocities within the solution space.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Evaluate fitness: </a:t>
            </a:r>
            <a:r>
              <a:rPr lang="en-US" sz="1500" dirty="0"/>
              <a:t>Calculate the fitness of each particle based on its position using a fitness function designed for the WSN simulation.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personal best: </a:t>
            </a:r>
            <a:r>
              <a:rPr lang="en-US" sz="1500" dirty="0"/>
              <a:t>For each particle, compare its fitness with the fitness of its previous best position. If the current fitness is better, update the particle's personal best position and fitness.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global best: </a:t>
            </a:r>
            <a:r>
              <a:rPr lang="en-US" sz="1500" dirty="0"/>
              <a:t>Compare the fitness of all particles' personal best positions and determine the global best position among them.</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velocities and positions: </a:t>
            </a:r>
            <a:r>
              <a:rPr lang="en-US" sz="1500" dirty="0"/>
              <a:t>Update the velocity of each particle based on its previous velocity, personal best position, and global best position. Update the position of each particle based on its previous position and the new velocity.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Convergence check: </a:t>
            </a:r>
            <a:r>
              <a:rPr lang="en-US" sz="1500" dirty="0"/>
              <a:t>Check if the termination condition is met. Terminate the algorithm if the maximum number of iterations is reached or the desired solution accuracy is achieved.</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Output the best solution: </a:t>
            </a:r>
            <a:r>
              <a:rPr lang="en-US" sz="1500" dirty="0"/>
              <a:t>Once the algorithm terminates, output the global best position and its corresponding fitness as the optimized configuration for the WSN simulation.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Perform post-processing and analysis: </a:t>
            </a:r>
            <a:r>
              <a:rPr lang="en-US" sz="1500" dirty="0"/>
              <a:t>Analyze the results, compare performance with other approaches or baseline configurations, and discuss insights gained from the simulation.</a:t>
            </a:r>
            <a:endParaRPr lang="en-IN" sz="1500" dirty="0"/>
          </a:p>
        </p:txBody>
      </p:sp>
    </p:spTree>
    <p:extLst>
      <p:ext uri="{BB962C8B-B14F-4D97-AF65-F5344CB8AC3E}">
        <p14:creationId xmlns:p14="http://schemas.microsoft.com/office/powerpoint/2010/main" val="336209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Dataset(s) Analysis / Description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0" y="806514"/>
            <a:ext cx="12191999" cy="338554"/>
          </a:xfrm>
          <a:prstGeom prst="rect">
            <a:avLst/>
          </a:prstGeom>
          <a:solidFill>
            <a:schemeClr val="bg1">
              <a:lumMod val="95000"/>
            </a:schemeClr>
          </a:solidFill>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Capture / Preparation / Generation </a:t>
            </a:r>
            <a:r>
              <a:rPr lang="en-US" sz="1600" dirty="0">
                <a:solidFill>
                  <a:srgbClr val="0E4094"/>
                </a:solidFill>
              </a:rPr>
              <a:t>: </a:t>
            </a:r>
          </a:p>
        </p:txBody>
      </p:sp>
      <p:sp>
        <p:nvSpPr>
          <p:cNvPr id="6" name="TextBox 5"/>
          <p:cNvSpPr txBox="1"/>
          <p:nvPr/>
        </p:nvSpPr>
        <p:spPr>
          <a:xfrm>
            <a:off x="1" y="2828862"/>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Understanding / Analysis </a:t>
            </a:r>
            <a:r>
              <a:rPr lang="en-US" sz="1600" dirty="0">
                <a:solidFill>
                  <a:srgbClr val="0E4094"/>
                </a:solidFill>
              </a:rPr>
              <a:t>: </a:t>
            </a:r>
          </a:p>
          <a:p>
            <a:pPr algn="just"/>
            <a:endParaRPr lang="en-US" sz="1200" dirty="0">
              <a:solidFill>
                <a:srgbClr val="0E4094"/>
              </a:solidFill>
            </a:endParaRPr>
          </a:p>
        </p:txBody>
      </p:sp>
      <p:sp>
        <p:nvSpPr>
          <p:cNvPr id="7" name="TextBox 6"/>
          <p:cNvSpPr txBox="1"/>
          <p:nvPr/>
        </p:nvSpPr>
        <p:spPr>
          <a:xfrm>
            <a:off x="0" y="4851210"/>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Pre-Processing / Related Challenges (if any) </a:t>
            </a:r>
            <a:r>
              <a:rPr lang="en-US" sz="1600" dirty="0">
                <a:solidFill>
                  <a:srgbClr val="0E4094"/>
                </a:solidFill>
              </a:rPr>
              <a:t>: </a:t>
            </a:r>
          </a:p>
          <a:p>
            <a:pPr algn="just"/>
            <a:endParaRPr lang="en-US" sz="1200" dirty="0">
              <a:solidFill>
                <a:srgbClr val="0E4094"/>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8CC48822-2C9D-567B-C735-F8B463C30242}"/>
              </a:ext>
            </a:extLst>
          </p:cNvPr>
          <p:cNvSpPr txBox="1"/>
          <p:nvPr/>
        </p:nvSpPr>
        <p:spPr>
          <a:xfrm>
            <a:off x="513184" y="1483570"/>
            <a:ext cx="4338734" cy="923330"/>
          </a:xfrm>
          <a:prstGeom prst="rect">
            <a:avLst/>
          </a:prstGeom>
          <a:noFill/>
        </p:spPr>
        <p:txBody>
          <a:bodyPr wrap="square" rtlCol="0">
            <a:spAutoFit/>
          </a:bodyPr>
          <a:lstStyle/>
          <a:p>
            <a:pPr marL="285750" indent="-285750">
              <a:buFont typeface="Arial" panose="020B0604020202020204" pitchFamily="34" charset="0"/>
              <a:buChar char="•"/>
            </a:pPr>
            <a:r>
              <a:rPr lang="en-IN" dirty="0"/>
              <a:t>No Dataset</a:t>
            </a:r>
          </a:p>
          <a:p>
            <a:pPr marL="285750" indent="-285750">
              <a:buFont typeface="Arial" panose="020B0604020202020204" pitchFamily="34" charset="0"/>
              <a:buChar char="•"/>
            </a:pPr>
            <a:r>
              <a:rPr lang="en-IN" dirty="0"/>
              <a:t>Nodes and Energy Values are put randomly</a:t>
            </a:r>
          </a:p>
        </p:txBody>
      </p:sp>
      <p:sp>
        <p:nvSpPr>
          <p:cNvPr id="3" name="TextBox 2">
            <a:extLst>
              <a:ext uri="{FF2B5EF4-FFF2-40B4-BE49-F238E27FC236}">
                <a16:creationId xmlns:a16="http://schemas.microsoft.com/office/drawing/2014/main" id="{BC8198E4-F6BB-8B7C-4954-57895EF799DE}"/>
              </a:ext>
            </a:extLst>
          </p:cNvPr>
          <p:cNvSpPr txBox="1"/>
          <p:nvPr/>
        </p:nvSpPr>
        <p:spPr>
          <a:xfrm>
            <a:off x="513184" y="3809258"/>
            <a:ext cx="43387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Node Position between 0 and 100</a:t>
            </a:r>
          </a:p>
          <a:p>
            <a:pPr marL="285750" indent="-285750">
              <a:buFont typeface="Arial" panose="020B0604020202020204" pitchFamily="34" charset="0"/>
              <a:buChar char="•"/>
            </a:pPr>
            <a:r>
              <a:rPr lang="en-IN" dirty="0"/>
              <a:t>Energy Values between 2 and 5J</a:t>
            </a:r>
          </a:p>
        </p:txBody>
      </p:sp>
      <p:sp>
        <p:nvSpPr>
          <p:cNvPr id="4" name="TextBox 3">
            <a:extLst>
              <a:ext uri="{FF2B5EF4-FFF2-40B4-BE49-F238E27FC236}">
                <a16:creationId xmlns:a16="http://schemas.microsoft.com/office/drawing/2014/main" id="{2CC9E45E-CE05-C4DE-F830-8917AE37A5D1}"/>
              </a:ext>
            </a:extLst>
          </p:cNvPr>
          <p:cNvSpPr txBox="1"/>
          <p:nvPr/>
        </p:nvSpPr>
        <p:spPr>
          <a:xfrm>
            <a:off x="513184" y="5589821"/>
            <a:ext cx="4338734" cy="369332"/>
          </a:xfrm>
          <a:prstGeom prst="rect">
            <a:avLst/>
          </a:prstGeom>
          <a:noFill/>
        </p:spPr>
        <p:txBody>
          <a:bodyPr wrap="square" rtlCol="0">
            <a:spAutoFit/>
          </a:bodyPr>
          <a:lstStyle/>
          <a:p>
            <a:pPr marL="285750" indent="-285750">
              <a:buFont typeface="Arial" panose="020B0604020202020204" pitchFamily="34" charset="0"/>
              <a:buChar char="•"/>
            </a:pPr>
            <a:r>
              <a:rPr lang="en-IN" dirty="0"/>
              <a:t>No Pre-Processing </a:t>
            </a:r>
          </a:p>
        </p:txBody>
      </p:sp>
    </p:spTree>
    <p:extLst>
      <p:ext uri="{BB962C8B-B14F-4D97-AF65-F5344CB8AC3E}">
        <p14:creationId xmlns:p14="http://schemas.microsoft.com/office/powerpoint/2010/main" val="12597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Experimental Results / Simulations / Observations</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Results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3" name="Picture 12">
            <a:extLst>
              <a:ext uri="{FF2B5EF4-FFF2-40B4-BE49-F238E27FC236}">
                <a16:creationId xmlns:a16="http://schemas.microsoft.com/office/drawing/2014/main" id="{A2425A1E-0C76-5E25-72E6-DBFCA7283453}"/>
              </a:ext>
            </a:extLst>
          </p:cNvPr>
          <p:cNvPicPr>
            <a:picLocks noChangeAspect="1"/>
          </p:cNvPicPr>
          <p:nvPr/>
        </p:nvPicPr>
        <p:blipFill>
          <a:blip r:embed="rId3"/>
          <a:stretch>
            <a:fillRect/>
          </a:stretch>
        </p:blipFill>
        <p:spPr>
          <a:xfrm>
            <a:off x="4305662" y="1497551"/>
            <a:ext cx="3580676" cy="2685507"/>
          </a:xfrm>
          <a:prstGeom prst="rect">
            <a:avLst/>
          </a:prstGeom>
        </p:spPr>
      </p:pic>
      <p:pic>
        <p:nvPicPr>
          <p:cNvPr id="16" name="Picture 15">
            <a:extLst>
              <a:ext uri="{FF2B5EF4-FFF2-40B4-BE49-F238E27FC236}">
                <a16:creationId xmlns:a16="http://schemas.microsoft.com/office/drawing/2014/main" id="{BE023ABF-BA68-378D-029C-21B84C2783CB}"/>
              </a:ext>
            </a:extLst>
          </p:cNvPr>
          <p:cNvPicPr>
            <a:picLocks noChangeAspect="1"/>
          </p:cNvPicPr>
          <p:nvPr/>
        </p:nvPicPr>
        <p:blipFill>
          <a:blip r:embed="rId4"/>
          <a:stretch>
            <a:fillRect/>
          </a:stretch>
        </p:blipFill>
        <p:spPr>
          <a:xfrm>
            <a:off x="84667" y="1548672"/>
            <a:ext cx="3186369" cy="2392322"/>
          </a:xfrm>
          <a:prstGeom prst="rect">
            <a:avLst/>
          </a:prstGeom>
        </p:spPr>
      </p:pic>
      <p:pic>
        <p:nvPicPr>
          <p:cNvPr id="18" name="Picture 17">
            <a:extLst>
              <a:ext uri="{FF2B5EF4-FFF2-40B4-BE49-F238E27FC236}">
                <a16:creationId xmlns:a16="http://schemas.microsoft.com/office/drawing/2014/main" id="{3B0FBEA0-F608-331E-D78C-C47D77D53B1A}"/>
              </a:ext>
            </a:extLst>
          </p:cNvPr>
          <p:cNvPicPr>
            <a:picLocks noChangeAspect="1"/>
          </p:cNvPicPr>
          <p:nvPr/>
        </p:nvPicPr>
        <p:blipFill>
          <a:blip r:embed="rId5"/>
          <a:stretch>
            <a:fillRect/>
          </a:stretch>
        </p:blipFill>
        <p:spPr>
          <a:xfrm>
            <a:off x="8259562" y="1497551"/>
            <a:ext cx="3535031" cy="2634386"/>
          </a:xfrm>
          <a:prstGeom prst="rect">
            <a:avLst/>
          </a:prstGeom>
        </p:spPr>
      </p:pic>
      <p:pic>
        <p:nvPicPr>
          <p:cNvPr id="21" name="Picture 20">
            <a:extLst>
              <a:ext uri="{FF2B5EF4-FFF2-40B4-BE49-F238E27FC236}">
                <a16:creationId xmlns:a16="http://schemas.microsoft.com/office/drawing/2014/main" id="{50BA71F8-AF43-9A4B-B10C-3D82E9EC285D}"/>
              </a:ext>
            </a:extLst>
          </p:cNvPr>
          <p:cNvPicPr>
            <a:picLocks noChangeAspect="1"/>
          </p:cNvPicPr>
          <p:nvPr/>
        </p:nvPicPr>
        <p:blipFill>
          <a:blip r:embed="rId6"/>
          <a:stretch>
            <a:fillRect/>
          </a:stretch>
        </p:blipFill>
        <p:spPr>
          <a:xfrm>
            <a:off x="2152975" y="4159932"/>
            <a:ext cx="3270749" cy="2495379"/>
          </a:xfrm>
          <a:prstGeom prst="rect">
            <a:avLst/>
          </a:prstGeom>
        </p:spPr>
      </p:pic>
      <p:pic>
        <p:nvPicPr>
          <p:cNvPr id="23" name="Picture 22">
            <a:extLst>
              <a:ext uri="{FF2B5EF4-FFF2-40B4-BE49-F238E27FC236}">
                <a16:creationId xmlns:a16="http://schemas.microsoft.com/office/drawing/2014/main" id="{B67F377B-F0CF-D676-85C7-25623D5E5869}"/>
              </a:ext>
            </a:extLst>
          </p:cNvPr>
          <p:cNvPicPr>
            <a:picLocks noChangeAspect="1"/>
          </p:cNvPicPr>
          <p:nvPr/>
        </p:nvPicPr>
        <p:blipFill>
          <a:blip r:embed="rId7"/>
          <a:stretch>
            <a:fillRect/>
          </a:stretch>
        </p:blipFill>
        <p:spPr>
          <a:xfrm>
            <a:off x="5908362" y="4183058"/>
            <a:ext cx="3336097" cy="2495380"/>
          </a:xfrm>
          <a:prstGeom prst="rect">
            <a:avLst/>
          </a:prstGeom>
        </p:spPr>
      </p:pic>
    </p:spTree>
    <p:extLst>
      <p:ext uri="{BB962C8B-B14F-4D97-AF65-F5344CB8AC3E}">
        <p14:creationId xmlns:p14="http://schemas.microsoft.com/office/powerpoint/2010/main" val="274228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Experimental Results / Simulations / Observations</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6" name="TextBox 5"/>
          <p:cNvSpPr txBox="1"/>
          <p:nvPr/>
        </p:nvSpPr>
        <p:spPr>
          <a:xfrm>
            <a:off x="0" y="945985"/>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Major Observations / Conclusions &amp; Challenges :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13541828-3421-FBEF-34E5-FF94F720606B}"/>
              </a:ext>
            </a:extLst>
          </p:cNvPr>
          <p:cNvSpPr txBox="1"/>
          <p:nvPr/>
        </p:nvSpPr>
        <p:spPr>
          <a:xfrm>
            <a:off x="237966" y="1922106"/>
            <a:ext cx="11555928"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Better Energy utilization in PSO compared to Leach.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Higher Operations till all nodes die 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Lower Energy Consumption per node for an operation.</a:t>
            </a:r>
          </a:p>
        </p:txBody>
      </p:sp>
    </p:spTree>
    <p:extLst>
      <p:ext uri="{BB962C8B-B14F-4D97-AF65-F5344CB8AC3E}">
        <p14:creationId xmlns:p14="http://schemas.microsoft.com/office/powerpoint/2010/main" val="3754666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4CF29C-A072-4781-BF19-793F68950CFD}">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D810F4B6-D08F-47D9-B0A7-CD40489FD3FA}">
  <ds:schemaRefs>
    <ds:schemaRef ds:uri="http://schemas.microsoft.com/sharepoint/v3/contenttype/forms"/>
  </ds:schemaRefs>
</ds:datastoreItem>
</file>

<file path=customXml/itemProps3.xml><?xml version="1.0" encoding="utf-8"?>
<ds:datastoreItem xmlns:ds="http://schemas.openxmlformats.org/officeDocument/2006/customXml" ds:itemID="{D2AA5D9D-5A9B-4FD5-89A5-55B569A6427B}">
  <ds:schemaRefs>
    <ds:schemaRef ds:uri="http://schemas.microsoft.com/office/2006/metadata/contentType"/>
    <ds:schemaRef ds:uri="http://schemas.microsoft.com/office/2006/metadata/properties/metaAttribut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337</TotalTime>
  <Words>983</Words>
  <Application>Microsoft Office PowerPoint</Application>
  <PresentationFormat>Widescreen</PresentationFormat>
  <Paragraphs>128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suma vadana</cp:lastModifiedBy>
  <cp:revision>30</cp:revision>
  <dcterms:created xsi:type="dcterms:W3CDTF">2019-07-24T12:22:39Z</dcterms:created>
  <dcterms:modified xsi:type="dcterms:W3CDTF">2023-06-27T08:47:20Z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