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721aea58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721aea58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ce3f48dd10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ce3f48dd10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ce3f48dd10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ce3f48dd10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ce3f48dd10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ce3f48dd10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c721aea5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c721aea5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721aea5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721aea5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721aea582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721aea582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721aea58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c721aea58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c721aea58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c721aea58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721aea582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c721aea582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c721aea582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c721aea582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ce3f48dd10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e3f48dd10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Improved Leach Protocols</a:t>
            </a:r>
            <a:endParaRPr/>
          </a:p>
        </p:txBody>
      </p:sp>
      <p:sp>
        <p:nvSpPr>
          <p:cNvPr id="135" name="Google Shape;135;p1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LEACH-C (LEACH-Centralized) – Set up operations performed by BS, decreases overhead of sensor nodes,evenly spread clusters and CH’S</a:t>
            </a:r>
            <a:endParaRPr/>
          </a:p>
          <a:p>
            <a:pPr indent="-311150" lvl="0" marL="457200" rtl="0" algn="l">
              <a:spcBef>
                <a:spcPts val="0"/>
              </a:spcBef>
              <a:spcAft>
                <a:spcPts val="0"/>
              </a:spcAft>
              <a:buSzPts val="1300"/>
              <a:buChar char="●"/>
            </a:pPr>
            <a:r>
              <a:rPr lang="en"/>
              <a:t>Quadrant LEACH- Divides into quadrants to form even clusters,so distance between CH’s and BS is decreased in many cases.</a:t>
            </a:r>
            <a:endParaRPr/>
          </a:p>
          <a:p>
            <a:pPr indent="-311150" lvl="0" marL="457200" rtl="0" algn="l">
              <a:spcBef>
                <a:spcPts val="0"/>
              </a:spcBef>
              <a:spcAft>
                <a:spcPts val="0"/>
              </a:spcAft>
              <a:buSzPts val="1300"/>
              <a:buChar char="●"/>
            </a:pPr>
            <a:r>
              <a:rPr lang="en"/>
              <a:t>LEACH-H (LEACH-Hybrid)-the number of CHs are fixed for each round. The BS determines the optimal number of CHs set and forms the optimal cluster,the selection of CHs is an iterative process</a:t>
            </a:r>
            <a:endParaRPr/>
          </a:p>
          <a:p>
            <a:pPr indent="-311150" lvl="0" marL="457200" rtl="0" algn="l">
              <a:spcBef>
                <a:spcPts val="0"/>
              </a:spcBef>
              <a:spcAft>
                <a:spcPts val="0"/>
              </a:spcAft>
              <a:buSzPts val="1300"/>
              <a:buChar char="●"/>
            </a:pPr>
            <a:r>
              <a:rPr lang="en"/>
              <a:t>LEACH-ME (LEACH-Mobile Extended)-selects CH on the basis of mobility of nodes and their attenuation power.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Location Based Clustering (LBC) Algorithm</a:t>
            </a:r>
            <a:endParaRPr/>
          </a:p>
        </p:txBody>
      </p:sp>
      <p:sp>
        <p:nvSpPr>
          <p:cNvPr id="193" name="Google Shape;193;p22"/>
          <p:cNvSpPr txBox="1"/>
          <p:nvPr>
            <p:ph idx="1" type="body"/>
          </p:nvPr>
        </p:nvSpPr>
        <p:spPr>
          <a:xfrm>
            <a:off x="1297500" y="1567550"/>
            <a:ext cx="7038900" cy="264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A routing protocol in which the clustering of the network will take place once in the lifetime of the network. The CHs are formed on the basis of the residual energy of the nodes present in a particular cluster. The rotation time for the change in CH is dependent on the type of application for the nodes are performing their duties as different application or type of data consumes different amount of energy while sending their recorded data to the intended destination nodes. Such an arrangement ensures the even consumption of energy which results in prolong lifetime of the network.</a:t>
            </a:r>
            <a:endParaRPr sz="16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 Degree Based (NDB) Protocol</a:t>
            </a:r>
            <a:endParaRPr/>
          </a:p>
        </p:txBody>
      </p:sp>
      <p:sp>
        <p:nvSpPr>
          <p:cNvPr id="199" name="Google Shape;199;p23"/>
          <p:cNvSpPr txBox="1"/>
          <p:nvPr>
            <p:ph idx="1" type="body"/>
          </p:nvPr>
        </p:nvSpPr>
        <p:spPr>
          <a:xfrm>
            <a:off x="1297500" y="15347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 </a:t>
            </a:r>
            <a:r>
              <a:rPr lang="en" sz="1600"/>
              <a:t>routing protocol in which they deploy  two types of sensor nodes i.e. Advanced Nodes and Normal Nodes. The Advanced Nodes have more energy than the Normal Nodes. The nodes having higher energy level i.e. Advanced Nodes are likely to be selected as CHs of their respective clusters. The degree with which they are located are also considered during their election process as CHs. The communication overhead for the election of CH has been reduced.</a:t>
            </a:r>
            <a:endParaRPr sz="1600"/>
          </a:p>
          <a:p>
            <a:pPr indent="0" lvl="0" marL="0" rtl="0" algn="l">
              <a:spcBef>
                <a:spcPts val="1200"/>
              </a:spcBef>
              <a:spcAft>
                <a:spcPts val="12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 Efficient Zoning Clustering Algorithm (PEZCA)</a:t>
            </a:r>
            <a:endParaRPr/>
          </a:p>
        </p:txBody>
      </p:sp>
      <p:sp>
        <p:nvSpPr>
          <p:cNvPr id="205" name="Google Shape;205;p24"/>
          <p:cNvSpPr txBox="1"/>
          <p:nvPr>
            <p:ph idx="1" type="body"/>
          </p:nvPr>
        </p:nvSpPr>
        <p:spPr>
          <a:xfrm>
            <a:off x="1297500" y="1567550"/>
            <a:ext cx="7038900" cy="33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The combination of  two well-known clustering protocols; LEACH and PEGASIS to get the optimum performance from their proposed protocol. In this protocol the BS is positioned in the center of the fan-shaped sensor network and the clusters that are away from the BS have more nodes density than the clusters which are near to the BS. This enables the CHs located near to the BS to conserve more energy as </a:t>
            </a:r>
            <a:r>
              <a:rPr lang="en" sz="1600"/>
              <a:t>compared</a:t>
            </a:r>
            <a:r>
              <a:rPr lang="en" sz="1600"/>
              <a:t> to their </a:t>
            </a:r>
            <a:r>
              <a:rPr lang="en" sz="1600"/>
              <a:t>further</a:t>
            </a:r>
            <a:r>
              <a:rPr lang="en" sz="1600"/>
              <a:t> counterparts CHs and that preserved energy can further be utilized in intra-cluster communication. Therefore, the communication will become balanced and the network lifetime increases.</a:t>
            </a:r>
            <a:endParaRPr sz="1600"/>
          </a:p>
          <a:p>
            <a:pPr indent="0" lvl="0" marL="0" rtl="0" algn="l">
              <a:spcBef>
                <a:spcPts val="1200"/>
              </a:spcBef>
              <a:spcAft>
                <a:spcPts val="12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END</a:t>
            </a:r>
            <a:endParaRPr/>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Parameters for proposing new protocols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Energy efficient communication in WSN.</a:t>
            </a:r>
            <a:endParaRPr sz="1500"/>
          </a:p>
          <a:p>
            <a:pPr indent="-323850" lvl="0" marL="457200" rtl="0" algn="l">
              <a:spcBef>
                <a:spcPts val="0"/>
              </a:spcBef>
              <a:spcAft>
                <a:spcPts val="0"/>
              </a:spcAft>
              <a:buSzPts val="1500"/>
              <a:buChar char="●"/>
            </a:pPr>
            <a:r>
              <a:rPr lang="en" sz="1500"/>
              <a:t>Improvement in scalability.</a:t>
            </a:r>
            <a:endParaRPr sz="1500"/>
          </a:p>
          <a:p>
            <a:pPr indent="-323850" lvl="0" marL="457200" rtl="0" algn="l">
              <a:spcBef>
                <a:spcPts val="0"/>
              </a:spcBef>
              <a:spcAft>
                <a:spcPts val="0"/>
              </a:spcAft>
              <a:buSzPts val="1500"/>
              <a:buChar char="●"/>
            </a:pPr>
            <a:r>
              <a:rPr lang="en" sz="1500"/>
              <a:t> Increasing the security in WSN.</a:t>
            </a:r>
            <a:endParaRPr sz="1500"/>
          </a:p>
          <a:p>
            <a:pPr indent="-323850" lvl="0" marL="457200" rtl="0" algn="l">
              <a:spcBef>
                <a:spcPts val="0"/>
              </a:spcBef>
              <a:spcAft>
                <a:spcPts val="0"/>
              </a:spcAft>
              <a:buSzPts val="1500"/>
              <a:buChar char="●"/>
            </a:pPr>
            <a:r>
              <a:rPr lang="en" sz="1500"/>
              <a:t> Minimization of network delay.</a:t>
            </a:r>
            <a:endParaRPr sz="1500"/>
          </a:p>
          <a:p>
            <a:pPr indent="-323850" lvl="0" marL="457200" rtl="0" algn="l">
              <a:spcBef>
                <a:spcPts val="0"/>
              </a:spcBef>
              <a:spcAft>
                <a:spcPts val="0"/>
              </a:spcAft>
              <a:buSzPts val="1500"/>
              <a:buChar char="●"/>
            </a:pPr>
            <a:r>
              <a:rPr lang="en" sz="1500"/>
              <a:t> Reduction of complexity.</a:t>
            </a:r>
            <a:endParaRPr sz="1500"/>
          </a:p>
          <a:p>
            <a:pPr indent="-323850" lvl="0" marL="457200" rtl="0" algn="l">
              <a:spcBef>
                <a:spcPts val="0"/>
              </a:spcBef>
              <a:spcAft>
                <a:spcPts val="0"/>
              </a:spcAft>
              <a:buSzPts val="1500"/>
              <a:buChar char="●"/>
            </a:pPr>
            <a:r>
              <a:rPr lang="en" sz="1500"/>
              <a:t> Assurance of connectivity under various scenarios.</a:t>
            </a:r>
            <a:endParaRPr sz="1500"/>
          </a:p>
          <a:p>
            <a:pPr indent="-323850" lvl="0" marL="457200" rtl="0" algn="l">
              <a:spcBef>
                <a:spcPts val="0"/>
              </a:spcBef>
              <a:spcAft>
                <a:spcPts val="0"/>
              </a:spcAft>
              <a:buSzPts val="1500"/>
              <a:buChar char="●"/>
            </a:pPr>
            <a:r>
              <a:rPr lang="en" sz="1500"/>
              <a:t> Equal load distribution over entire network.</a:t>
            </a:r>
            <a:endParaRPr sz="1500"/>
          </a:p>
          <a:p>
            <a:pPr indent="0" lvl="0" marL="457200" rtl="0" algn="l">
              <a:spcBef>
                <a:spcPts val="1200"/>
              </a:spcBef>
              <a:spcAft>
                <a:spcPts val="0"/>
              </a:spcAft>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PROBABILISTIC</a:t>
            </a:r>
            <a:r>
              <a:rPr lang="en"/>
              <a:t> PROTOCOLS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probability based clustered routing protocols each sensor node at the time of deployment is assigned with probability that how often that sensor node will likely to be selected as CH during the CH election process. The assigned probability of the </a:t>
            </a:r>
            <a:r>
              <a:rPr lang="en"/>
              <a:t>sensor</a:t>
            </a:r>
            <a:r>
              <a:rPr lang="en"/>
              <a:t> node serves as the basic criterion for CH selection.</a:t>
            </a:r>
            <a:br>
              <a:rPr lang="en"/>
            </a:br>
            <a:br>
              <a:rPr lang="en"/>
            </a:br>
            <a:r>
              <a:rPr lang="en"/>
              <a:t>Eg.  LEACH</a:t>
            </a:r>
            <a:endParaRPr/>
          </a:p>
        </p:txBody>
      </p:sp>
      <p:pic>
        <p:nvPicPr>
          <p:cNvPr id="148" name="Google Shape;148;p15"/>
          <p:cNvPicPr preferRelativeResize="0"/>
          <p:nvPr/>
        </p:nvPicPr>
        <p:blipFill>
          <a:blip r:embed="rId3">
            <a:alphaModFix/>
          </a:blip>
          <a:stretch>
            <a:fillRect/>
          </a:stretch>
        </p:blipFill>
        <p:spPr>
          <a:xfrm>
            <a:off x="2496925" y="3239750"/>
            <a:ext cx="4340649" cy="135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Heterogeneous Sensor Network (HSR)</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a:t>
            </a:r>
            <a:r>
              <a:rPr lang="en"/>
              <a:t>eterogeneous sensor network that have a small number high energy sensor nodes and a large number of low energy sensor nodes deployed randomly and uniformly in the target area. </a:t>
            </a:r>
            <a:endParaRPr/>
          </a:p>
          <a:p>
            <a:pPr indent="-311150" lvl="0" marL="457200" rtl="0" algn="l">
              <a:spcBef>
                <a:spcPts val="0"/>
              </a:spcBef>
              <a:spcAft>
                <a:spcPts val="0"/>
              </a:spcAft>
              <a:buSzPts val="1300"/>
              <a:buChar char="●"/>
            </a:pPr>
            <a:r>
              <a:rPr lang="en"/>
              <a:t>Hence, each sensor node is fully aware of its location in the network. </a:t>
            </a:r>
            <a:endParaRPr/>
          </a:p>
          <a:p>
            <a:pPr indent="-311150" lvl="0" marL="457200" rtl="0" algn="l">
              <a:spcBef>
                <a:spcPts val="0"/>
              </a:spcBef>
              <a:spcAft>
                <a:spcPts val="0"/>
              </a:spcAft>
              <a:buSzPts val="1300"/>
              <a:buChar char="●"/>
            </a:pPr>
            <a:r>
              <a:rPr lang="en"/>
              <a:t>The CH is elected based on the strength of the signal it sends to its potential cluster members. Finally, the CH sends the fused data to the BS via multiple hops situated in between CH and BS.</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HETEROGENEITY</a:t>
            </a:r>
            <a:r>
              <a:rPr b="1" lang="en"/>
              <a:t>: YES, BETTER ENERGY USAGE, EFFICIENT, NETWORK AWARENESS: YES</a:t>
            </a:r>
            <a:endParaRPr b="1"/>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Tolerant Energy Efficient Distributed Clustering (FEED) Protocol</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E</a:t>
            </a:r>
            <a:r>
              <a:rPr lang="en"/>
              <a:t>nergy efficient algorithm that uses four parameters namely density of the nodes in the network, current energy level of the sensor nodes, distance between the sensor nodes and the centrality of the nodes in the network. </a:t>
            </a:r>
            <a:endParaRPr/>
          </a:p>
          <a:p>
            <a:pPr indent="-311150" lvl="0" marL="457200" rtl="0" algn="l">
              <a:spcBef>
                <a:spcPts val="0"/>
              </a:spcBef>
              <a:spcAft>
                <a:spcPts val="0"/>
              </a:spcAft>
              <a:buSzPts val="1300"/>
              <a:buChar char="●"/>
            </a:pPr>
            <a:r>
              <a:rPr lang="en"/>
              <a:t>The authors have proposed a supervisory node that is to be nominated and placed in every cluster as a backup of CH. In case of failure of CH the supervisory node will take over as a CH for that cluster.</a:t>
            </a:r>
            <a:endParaRPr/>
          </a:p>
          <a:p>
            <a:pPr indent="-317500" lvl="0" marL="457200" rtl="0" algn="l">
              <a:spcBef>
                <a:spcPts val="0"/>
              </a:spcBef>
              <a:spcAft>
                <a:spcPts val="0"/>
              </a:spcAft>
              <a:buSzPts val="1400"/>
              <a:buChar char="●"/>
            </a:pPr>
            <a:r>
              <a:rPr b="1" lang="en" sz="1400" u="sng"/>
              <a:t>This characteristic will provide an edge over other protocols as: increment in lifetime of network, as well as the network becoming more fault </a:t>
            </a:r>
            <a:r>
              <a:rPr b="1" lang="en" sz="1400" u="sng"/>
              <a:t>tolerant</a:t>
            </a:r>
            <a:r>
              <a:rPr b="1" lang="en" sz="1400" u="sng"/>
              <a:t> and robust.</a:t>
            </a:r>
            <a:endParaRPr b="1" sz="1400" u="sng"/>
          </a:p>
          <a:p>
            <a:pPr indent="0" lvl="0" marL="0" rtl="0" algn="l">
              <a:spcBef>
                <a:spcPts val="1200"/>
              </a:spcBef>
              <a:spcAft>
                <a:spcPts val="0"/>
              </a:spcAft>
              <a:buNone/>
            </a:pPr>
            <a:r>
              <a:rPr b="1" lang="en" sz="1400" u="sng"/>
              <a:t>Comparison with LEACH : </a:t>
            </a:r>
            <a:r>
              <a:rPr b="1" lang="en" sz="1400" u="sng"/>
              <a:t>Heterogeneity</a:t>
            </a:r>
            <a:r>
              <a:rPr b="1" lang="en" sz="1400" u="sng"/>
              <a:t> - YES, Cluster Head is selected based on weighted </a:t>
            </a:r>
            <a:r>
              <a:rPr b="1" lang="en" sz="1400" u="sng"/>
              <a:t>probability. </a:t>
            </a:r>
            <a:endParaRPr b="1" sz="1400" u="sng"/>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HEED(Hybrid Energy-Efficient Distributed clustering)</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probability of a SN becoming is CH is given by</a:t>
            </a:r>
            <a:endParaRPr/>
          </a:p>
          <a:p>
            <a:pPr indent="-311150" lvl="0" marL="457200" rtl="0" algn="l">
              <a:spcBef>
                <a:spcPts val="0"/>
              </a:spcBef>
              <a:spcAft>
                <a:spcPts val="0"/>
              </a:spcAft>
              <a:buSzPts val="1300"/>
              <a:buChar char="●"/>
            </a:pPr>
            <a:r>
              <a:rPr lang="en"/>
              <a:t>In Case of a “Tie” and same power level,minimum degree to distribute cluster head load  or joins the one with maximum degree to create dense clusters. </a:t>
            </a:r>
            <a:endParaRPr/>
          </a:p>
          <a:p>
            <a:pPr indent="-311150" lvl="0" marL="457200" rtl="0" algn="l">
              <a:spcBef>
                <a:spcPts val="0"/>
              </a:spcBef>
              <a:spcAft>
                <a:spcPts val="0"/>
              </a:spcAft>
              <a:buSzPts val="1300"/>
              <a:buChar char="●"/>
            </a:pPr>
            <a:r>
              <a:rPr lang="en"/>
              <a:t>The power level is synonymous with the SNs capacity of transmitting a signal up to a predefined distance</a:t>
            </a:r>
            <a:endParaRPr/>
          </a:p>
          <a:p>
            <a:pPr indent="-311150" lvl="0" marL="457200" rtl="0" algn="l">
              <a:spcBef>
                <a:spcPts val="0"/>
              </a:spcBef>
              <a:spcAft>
                <a:spcPts val="0"/>
              </a:spcAft>
              <a:buSzPts val="1300"/>
              <a:buChar char="●"/>
            </a:pPr>
            <a:r>
              <a:rPr lang="en"/>
              <a:t>For different power levels, a measure of the expected intracluster communication energy consumption if this node becomes a cluster head.</a:t>
            </a:r>
            <a:endParaRPr/>
          </a:p>
          <a:p>
            <a:pPr indent="-311150" lvl="0" marL="457200" rtl="0" algn="l">
              <a:spcBef>
                <a:spcPts val="0"/>
              </a:spcBef>
              <a:spcAft>
                <a:spcPts val="0"/>
              </a:spcAft>
              <a:buSzPts val="1300"/>
              <a:buChar char="●"/>
            </a:pPr>
            <a:r>
              <a:rPr lang="en"/>
              <a:t>During each round, a SN updates his neighbors about his current status by periodic communication. A SN is considered to be covered if either announce itself to be a CH or receive a message from another CH and become his member node.</a:t>
            </a:r>
            <a:endParaRPr/>
          </a:p>
          <a:p>
            <a:pPr indent="0" lvl="0" marL="457200" rtl="0" algn="l">
              <a:spcBef>
                <a:spcPts val="1200"/>
              </a:spcBef>
              <a:spcAft>
                <a:spcPts val="1200"/>
              </a:spcAft>
              <a:buNone/>
            </a:pPr>
            <a:r>
              <a:t/>
            </a:r>
            <a:endParaRPr/>
          </a:p>
        </p:txBody>
      </p:sp>
      <p:pic>
        <p:nvPicPr>
          <p:cNvPr id="167" name="Google Shape;167;p18"/>
          <p:cNvPicPr preferRelativeResize="0"/>
          <p:nvPr/>
        </p:nvPicPr>
        <p:blipFill>
          <a:blip r:embed="rId3">
            <a:alphaModFix/>
          </a:blip>
          <a:stretch>
            <a:fillRect/>
          </a:stretch>
        </p:blipFill>
        <p:spPr>
          <a:xfrm>
            <a:off x="6639450" y="1307850"/>
            <a:ext cx="2025830" cy="509225"/>
          </a:xfrm>
          <a:prstGeom prst="rect">
            <a:avLst/>
          </a:prstGeom>
          <a:noFill/>
          <a:ln>
            <a:noFill/>
          </a:ln>
        </p:spPr>
      </p:pic>
      <p:pic>
        <p:nvPicPr>
          <p:cNvPr id="168" name="Google Shape;168;p18"/>
          <p:cNvPicPr preferRelativeResize="0"/>
          <p:nvPr/>
        </p:nvPicPr>
        <p:blipFill>
          <a:blip r:embed="rId4">
            <a:alphaModFix/>
          </a:blip>
          <a:stretch>
            <a:fillRect/>
          </a:stretch>
        </p:blipFill>
        <p:spPr>
          <a:xfrm>
            <a:off x="6337900" y="4033775"/>
            <a:ext cx="2628900" cy="77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DEEC</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the two-level heterogeneous networks, there are two types of sensor nodes, i.e., the advanced nodes and normal nodes.</a:t>
            </a:r>
            <a:endParaRPr/>
          </a:p>
          <a:p>
            <a:pPr indent="-311150" lvl="0" marL="457200" rtl="0" algn="l">
              <a:spcBef>
                <a:spcPts val="0"/>
              </a:spcBef>
              <a:spcAft>
                <a:spcPts val="0"/>
              </a:spcAft>
              <a:buSzPts val="1300"/>
              <a:buChar char="●"/>
            </a:pPr>
            <a:r>
              <a:rPr lang="en"/>
              <a:t>In homogenous networks, all the nodes are equipped with the same initial energy, thus nodes use the same value popt to be the reference point of pi. </a:t>
            </a:r>
            <a:endParaRPr/>
          </a:p>
          <a:p>
            <a:pPr indent="-311150" lvl="0" marL="457200" rtl="0" algn="l">
              <a:spcBef>
                <a:spcPts val="0"/>
              </a:spcBef>
              <a:spcAft>
                <a:spcPts val="0"/>
              </a:spcAft>
              <a:buSzPts val="1300"/>
              <a:buChar char="●"/>
            </a:pPr>
            <a:r>
              <a:rPr lang="en"/>
              <a:t>When the networks are heterogeneous, the reference value of each node should be different according to the initial energy. In the two-level heterogeneous networks, we replace the reference value popt with the weighted</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75" name="Google Shape;175;p19"/>
          <p:cNvPicPr preferRelativeResize="0"/>
          <p:nvPr/>
        </p:nvPicPr>
        <p:blipFill>
          <a:blip r:embed="rId3">
            <a:alphaModFix/>
          </a:blip>
          <a:stretch>
            <a:fillRect/>
          </a:stretch>
        </p:blipFill>
        <p:spPr>
          <a:xfrm>
            <a:off x="4848050" y="939525"/>
            <a:ext cx="3914775" cy="714375"/>
          </a:xfrm>
          <a:prstGeom prst="rect">
            <a:avLst/>
          </a:prstGeom>
          <a:noFill/>
          <a:ln>
            <a:noFill/>
          </a:ln>
        </p:spPr>
      </p:pic>
      <p:pic>
        <p:nvPicPr>
          <p:cNvPr id="176" name="Google Shape;176;p19"/>
          <p:cNvPicPr preferRelativeResize="0"/>
          <p:nvPr/>
        </p:nvPicPr>
        <p:blipFill>
          <a:blip r:embed="rId4">
            <a:alphaModFix/>
          </a:blip>
          <a:stretch>
            <a:fillRect/>
          </a:stretch>
        </p:blipFill>
        <p:spPr>
          <a:xfrm>
            <a:off x="4077625" y="3573875"/>
            <a:ext cx="4752975" cy="828675"/>
          </a:xfrm>
          <a:prstGeom prst="rect">
            <a:avLst/>
          </a:prstGeom>
          <a:noFill/>
          <a:ln>
            <a:noFill/>
          </a:ln>
        </p:spPr>
      </p:pic>
      <p:pic>
        <p:nvPicPr>
          <p:cNvPr id="177" name="Google Shape;177;p19"/>
          <p:cNvPicPr preferRelativeResize="0"/>
          <p:nvPr/>
        </p:nvPicPr>
        <p:blipFill>
          <a:blip r:embed="rId5">
            <a:alphaModFix/>
          </a:blip>
          <a:stretch>
            <a:fillRect/>
          </a:stretch>
        </p:blipFill>
        <p:spPr>
          <a:xfrm>
            <a:off x="4" y="3767525"/>
            <a:ext cx="3688275" cy="593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ctrTitle"/>
          </p:nvPr>
        </p:nvSpPr>
        <p:spPr>
          <a:xfrm>
            <a:off x="2090475" y="2935400"/>
            <a:ext cx="69129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 - PROBABILISTIC PROTOCOLS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idx="1" type="body"/>
          </p:nvPr>
        </p:nvSpPr>
        <p:spPr>
          <a:xfrm>
            <a:off x="1330325" y="899975"/>
            <a:ext cx="7038900" cy="4058100"/>
          </a:xfrm>
          <a:prstGeom prst="rect">
            <a:avLst/>
          </a:prstGeom>
        </p:spPr>
        <p:txBody>
          <a:bodyPr anchorCtr="0" anchor="t" bIns="91425" lIns="91425" spcFirstLastPara="1" rIns="91425" wrap="square" tIns="91425">
            <a:normAutofit fontScale="77500" lnSpcReduction="10000"/>
          </a:bodyPr>
          <a:lstStyle/>
          <a:p>
            <a:pPr indent="0" lvl="0" marL="0" rtl="0" algn="l">
              <a:lnSpc>
                <a:spcPct val="150000"/>
              </a:lnSpc>
              <a:spcBef>
                <a:spcPts val="0"/>
              </a:spcBef>
              <a:spcAft>
                <a:spcPts val="0"/>
              </a:spcAft>
              <a:buNone/>
            </a:pPr>
            <a:r>
              <a:rPr lang="en" sz="1943"/>
              <a:t>(i) </a:t>
            </a:r>
            <a:r>
              <a:rPr lang="en" sz="1943"/>
              <a:t>In probability based clustered routing protocols each sensor node at the time of deployment is assigned with probability that how often that sensor node will likely to be selected as CH during the CH election process. The assigned probability of the sensor node serves as the basic criterion for CH selection.</a:t>
            </a:r>
            <a:endParaRPr sz="1943"/>
          </a:p>
          <a:p>
            <a:pPr indent="0" lvl="0" marL="0" rtl="0" algn="l">
              <a:lnSpc>
                <a:spcPct val="150000"/>
              </a:lnSpc>
              <a:spcBef>
                <a:spcPts val="1200"/>
              </a:spcBef>
              <a:spcAft>
                <a:spcPts val="0"/>
              </a:spcAft>
              <a:buNone/>
            </a:pPr>
            <a:r>
              <a:rPr lang="en" sz="1943"/>
              <a:t>(ii)In non – probabilistic based clustered routing protocol the selection process is more specific depending on several factors such as connectivity of sensor nodes, position of the nodes, number of neighbouring nodes etc.</a:t>
            </a:r>
            <a:endParaRPr sz="1943"/>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