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2a9749f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2a9749f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2a9749f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2a9749f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3520ce66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3520ce6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3520ce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3520ce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3520ce6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3520ce6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3520ce6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3520ce6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3520ce6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3520ce6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3520ce6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3520ce6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3520ce6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3520ce6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275cc19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275cc19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26ca877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26ca877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71875" y="2333600"/>
            <a:ext cx="5017500" cy="171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WSN - </a:t>
            </a:r>
            <a:endParaRPr/>
          </a:p>
          <a:p>
            <a:pPr indent="0" lvl="0" marL="0" rtl="0" algn="l">
              <a:spcBef>
                <a:spcPts val="0"/>
              </a:spcBef>
              <a:spcAft>
                <a:spcPts val="0"/>
              </a:spcAft>
              <a:buNone/>
            </a:pPr>
            <a:r>
              <a:rPr lang="en"/>
              <a:t>Leach Algorithm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Improved Leach Protocols</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LEACH-C (LEACH-Centralized) – Set up operations performed by BS, decreases overhead of sensor nodes,evenly spread clusters and CH’S</a:t>
            </a:r>
            <a:endParaRPr/>
          </a:p>
          <a:p>
            <a:pPr indent="-311150" lvl="0" marL="457200" rtl="0" algn="l">
              <a:spcBef>
                <a:spcPts val="0"/>
              </a:spcBef>
              <a:spcAft>
                <a:spcPts val="0"/>
              </a:spcAft>
              <a:buSzPts val="1300"/>
              <a:buChar char="●"/>
            </a:pPr>
            <a:r>
              <a:rPr lang="en"/>
              <a:t>Quadrant LEACH- Divides into quadrants to form even clusters,so distance between CH’s and BS is decreased in many cases.</a:t>
            </a:r>
            <a:endParaRPr/>
          </a:p>
          <a:p>
            <a:pPr indent="-311150" lvl="0" marL="457200" rtl="0" algn="l">
              <a:spcBef>
                <a:spcPts val="0"/>
              </a:spcBef>
              <a:spcAft>
                <a:spcPts val="0"/>
              </a:spcAft>
              <a:buSzPts val="1300"/>
              <a:buChar char="●"/>
            </a:pPr>
            <a:r>
              <a:rPr lang="en"/>
              <a:t>LEACH-H (LEACH-Hybrid)-the number of CHs are fixed for each round. The BS determines the optimal number of CHs set and forms the optimal cluster,the selection of CHs is an iterative process</a:t>
            </a:r>
            <a:endParaRPr/>
          </a:p>
          <a:p>
            <a:pPr indent="-311150" lvl="0" marL="457200" rtl="0" algn="l">
              <a:spcBef>
                <a:spcPts val="0"/>
              </a:spcBef>
              <a:spcAft>
                <a:spcPts val="0"/>
              </a:spcAft>
              <a:buSzPts val="1300"/>
              <a:buChar char="●"/>
            </a:pPr>
            <a:r>
              <a:rPr lang="en"/>
              <a:t>LEACH-ME (LEACH-Mobile Extended)-selects CH on the basis of mobility of nodes and their attenuation power.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Parameters for proposing new protocols</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Energy efficient communication in WSN.</a:t>
            </a:r>
            <a:endParaRPr sz="1500"/>
          </a:p>
          <a:p>
            <a:pPr indent="-323850" lvl="0" marL="457200" rtl="0" algn="l">
              <a:spcBef>
                <a:spcPts val="0"/>
              </a:spcBef>
              <a:spcAft>
                <a:spcPts val="0"/>
              </a:spcAft>
              <a:buSzPts val="1500"/>
              <a:buChar char="●"/>
            </a:pPr>
            <a:r>
              <a:rPr lang="en" sz="1500"/>
              <a:t>Improvement in scalability.</a:t>
            </a:r>
            <a:endParaRPr sz="1500"/>
          </a:p>
          <a:p>
            <a:pPr indent="-323850" lvl="0" marL="457200" rtl="0" algn="l">
              <a:spcBef>
                <a:spcPts val="0"/>
              </a:spcBef>
              <a:spcAft>
                <a:spcPts val="0"/>
              </a:spcAft>
              <a:buSzPts val="1500"/>
              <a:buChar char="●"/>
            </a:pPr>
            <a:r>
              <a:rPr lang="en" sz="1500"/>
              <a:t> Increasing the security in WSN.</a:t>
            </a:r>
            <a:endParaRPr sz="1500"/>
          </a:p>
          <a:p>
            <a:pPr indent="-323850" lvl="0" marL="457200" rtl="0" algn="l">
              <a:spcBef>
                <a:spcPts val="0"/>
              </a:spcBef>
              <a:spcAft>
                <a:spcPts val="0"/>
              </a:spcAft>
              <a:buSzPts val="1500"/>
              <a:buChar char="●"/>
            </a:pPr>
            <a:r>
              <a:rPr lang="en" sz="1500"/>
              <a:t> Minimization of network delay.</a:t>
            </a:r>
            <a:endParaRPr sz="1500"/>
          </a:p>
          <a:p>
            <a:pPr indent="-323850" lvl="0" marL="457200" rtl="0" algn="l">
              <a:spcBef>
                <a:spcPts val="0"/>
              </a:spcBef>
              <a:spcAft>
                <a:spcPts val="0"/>
              </a:spcAft>
              <a:buSzPts val="1500"/>
              <a:buChar char="●"/>
            </a:pPr>
            <a:r>
              <a:rPr lang="en" sz="1500"/>
              <a:t> Reduction of complexity.</a:t>
            </a:r>
            <a:endParaRPr sz="1500"/>
          </a:p>
          <a:p>
            <a:pPr indent="-323850" lvl="0" marL="457200" rtl="0" algn="l">
              <a:spcBef>
                <a:spcPts val="0"/>
              </a:spcBef>
              <a:spcAft>
                <a:spcPts val="0"/>
              </a:spcAft>
              <a:buSzPts val="1500"/>
              <a:buChar char="●"/>
            </a:pPr>
            <a:r>
              <a:rPr lang="en" sz="1500"/>
              <a:t> Assurance of connectivity under various scenarios.</a:t>
            </a:r>
            <a:endParaRPr sz="1500"/>
          </a:p>
          <a:p>
            <a:pPr indent="-323850" lvl="0" marL="457200" rtl="0" algn="l">
              <a:spcBef>
                <a:spcPts val="0"/>
              </a:spcBef>
              <a:spcAft>
                <a:spcPts val="0"/>
              </a:spcAft>
              <a:buSzPts val="1500"/>
              <a:buChar char="●"/>
            </a:pPr>
            <a:r>
              <a:rPr lang="en" sz="1500"/>
              <a:t> Equal load distribution over entire network.</a:t>
            </a:r>
            <a:endParaRPr sz="1500"/>
          </a:p>
          <a:p>
            <a:pPr indent="0" lvl="0" marL="45720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557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ultimate goal is to increase the lifespan of the nodes </a:t>
            </a:r>
            <a:r>
              <a:rPr lang="en"/>
              <a:t>individually</a:t>
            </a:r>
            <a:r>
              <a:rPr lang="en"/>
              <a:t> and the network as a whole, we can conclude by saying LEACH benefits us by the apt usage and rotation of nodes providing a long lifespan before the energy dies out.</a:t>
            </a:r>
            <a:br>
              <a:rPr lang="en"/>
            </a:br>
            <a:br>
              <a:rPr lang="en"/>
            </a:br>
            <a:r>
              <a:rPr lang="en"/>
              <a:t>The LEACH-C algorithm is proven to provide 30% more lifetime until the first node dies(FND) and increases the (HND) Half node dies lifetime by 20% compared to the LEACH.</a:t>
            </a:r>
            <a:br>
              <a:rPr lang="en"/>
            </a:b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WSN - Wireless Sensor Networks</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Wireless sensor networks (WSN) are a gathering of several low-power and low-cost network sensors which are used to sense an environment, collect data, process the collected data, and transmit the handled data to a base station (BS).</a:t>
            </a:r>
            <a:endParaRPr/>
          </a:p>
          <a:p>
            <a:pPr indent="0" lvl="0" marL="457200" rtl="0" algn="l">
              <a:spcBef>
                <a:spcPts val="1200"/>
              </a:spcBef>
              <a:spcAft>
                <a:spcPts val="1200"/>
              </a:spcAft>
              <a:buNone/>
            </a:pPr>
            <a:r>
              <a:t/>
            </a:r>
            <a:endParaRPr/>
          </a:p>
        </p:txBody>
      </p:sp>
      <p:pic>
        <p:nvPicPr>
          <p:cNvPr id="141" name="Google Shape;141;p14"/>
          <p:cNvPicPr preferRelativeResize="0"/>
          <p:nvPr/>
        </p:nvPicPr>
        <p:blipFill>
          <a:blip r:embed="rId3">
            <a:alphaModFix/>
          </a:blip>
          <a:stretch>
            <a:fillRect/>
          </a:stretch>
        </p:blipFill>
        <p:spPr>
          <a:xfrm>
            <a:off x="2517569" y="2642494"/>
            <a:ext cx="3960475" cy="173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66400" y="1698000"/>
            <a:ext cx="5046600" cy="3134100"/>
          </a:xfrm>
          <a:prstGeom prst="rect">
            <a:avLst/>
          </a:prstGeom>
        </p:spPr>
        <p:txBody>
          <a:bodyPr anchorCtr="0" anchor="t" bIns="91425" lIns="91425" spcFirstLastPara="1" rIns="91425" wrap="square" tIns="91425">
            <a:normAutofit lnSpcReduction="20000"/>
          </a:bodyPr>
          <a:lstStyle/>
          <a:p>
            <a:pPr indent="0" lvl="0" marL="457200" rtl="0" algn="l">
              <a:lnSpc>
                <a:spcPct val="95000"/>
              </a:lnSpc>
              <a:spcBef>
                <a:spcPts val="0"/>
              </a:spcBef>
              <a:spcAft>
                <a:spcPts val="0"/>
              </a:spcAft>
              <a:buNone/>
            </a:pPr>
            <a:r>
              <a:t/>
            </a:r>
            <a:endParaRPr sz="1200"/>
          </a:p>
          <a:p>
            <a:pPr indent="0" lvl="0" marL="457200" rtl="0" algn="l">
              <a:lnSpc>
                <a:spcPct val="95000"/>
              </a:lnSpc>
              <a:spcBef>
                <a:spcPts val="1200"/>
              </a:spcBef>
              <a:spcAft>
                <a:spcPts val="0"/>
              </a:spcAft>
              <a:buNone/>
            </a:pPr>
            <a:r>
              <a:t/>
            </a:r>
            <a:endParaRPr/>
          </a:p>
          <a:p>
            <a:pPr indent="-311150" lvl="0" marL="457200" rtl="0" algn="l">
              <a:lnSpc>
                <a:spcPct val="95000"/>
              </a:lnSpc>
              <a:spcBef>
                <a:spcPts val="1200"/>
              </a:spcBef>
              <a:spcAft>
                <a:spcPts val="0"/>
              </a:spcAft>
              <a:buSzPts val="1300"/>
              <a:buChar char="★"/>
            </a:pPr>
            <a:r>
              <a:rPr lang="en"/>
              <a:t>The major problems in the WSN are the large number of nodes used, their low power rating, and their restriction to short distance communication.</a:t>
            </a:r>
            <a:endParaRPr/>
          </a:p>
          <a:p>
            <a:pPr indent="-311150" lvl="0" marL="457200" rtl="0" algn="l">
              <a:lnSpc>
                <a:spcPct val="95000"/>
              </a:lnSpc>
              <a:spcBef>
                <a:spcPts val="1000"/>
              </a:spcBef>
              <a:spcAft>
                <a:spcPts val="0"/>
              </a:spcAft>
              <a:buSzPts val="1300"/>
              <a:buChar char="★"/>
            </a:pPr>
            <a:r>
              <a:rPr lang="en"/>
              <a:t>Researchers have widely grouped sensor nodes into clusters in direction to attain the aim of network scalability; each group has a cluster-head (CH).</a:t>
            </a:r>
            <a:endParaRPr/>
          </a:p>
          <a:p>
            <a:pPr indent="-311150" lvl="0" marL="457200" rtl="0" algn="l">
              <a:lnSpc>
                <a:spcPct val="95000"/>
              </a:lnSpc>
              <a:spcBef>
                <a:spcPts val="1000"/>
              </a:spcBef>
              <a:spcAft>
                <a:spcPts val="0"/>
              </a:spcAft>
              <a:buSzPts val="1300"/>
              <a:buChar char="★"/>
            </a:pPr>
            <a:r>
              <a:rPr lang="en"/>
              <a:t>There are several benefits of clustering and the greatest of it all is the implementation of an enhanced organization strategy which additionally extends the lifetime of the sensor batteries and further improves the network operation life. The other nodes in the cluster can opt to operate in low power mode saving energy etc.</a:t>
            </a:r>
            <a:endParaRPr/>
          </a:p>
          <a:p>
            <a:pPr indent="0" lvl="0" marL="457200" rtl="0" algn="l">
              <a:lnSpc>
                <a:spcPct val="95000"/>
              </a:lnSpc>
              <a:spcBef>
                <a:spcPts val="1000"/>
              </a:spcBef>
              <a:spcAft>
                <a:spcPts val="1000"/>
              </a:spcAft>
              <a:buNone/>
            </a:pPr>
            <a:r>
              <a:t/>
            </a:r>
            <a:endParaRPr sz="1200"/>
          </a:p>
        </p:txBody>
      </p:sp>
      <p:pic>
        <p:nvPicPr>
          <p:cNvPr id="147" name="Google Shape;147;p15"/>
          <p:cNvPicPr preferRelativeResize="0"/>
          <p:nvPr/>
        </p:nvPicPr>
        <p:blipFill>
          <a:blip r:embed="rId3">
            <a:alphaModFix/>
          </a:blip>
          <a:stretch>
            <a:fillRect/>
          </a:stretch>
        </p:blipFill>
        <p:spPr>
          <a:xfrm>
            <a:off x="6406023" y="2068400"/>
            <a:ext cx="2282050" cy="2643699"/>
          </a:xfrm>
          <a:prstGeom prst="rect">
            <a:avLst/>
          </a:prstGeom>
          <a:noFill/>
          <a:ln>
            <a:noFill/>
          </a:ln>
        </p:spPr>
      </p:pic>
      <p:sp>
        <p:nvSpPr>
          <p:cNvPr id="148" name="Google Shape;148;p15"/>
          <p:cNvSpPr txBox="1"/>
          <p:nvPr/>
        </p:nvSpPr>
        <p:spPr>
          <a:xfrm>
            <a:off x="1266400" y="693350"/>
            <a:ext cx="7266000" cy="945000"/>
          </a:xfrm>
          <a:prstGeom prst="rect">
            <a:avLst/>
          </a:prstGeom>
          <a:noFill/>
          <a:ln>
            <a:noFill/>
          </a:ln>
        </p:spPr>
        <p:txBody>
          <a:bodyPr anchorCtr="0" anchor="t" bIns="91425" lIns="91425" spcFirstLastPara="1" rIns="91425" wrap="square" tIns="91425">
            <a:spAutoFit/>
          </a:bodyPr>
          <a:lstStyle/>
          <a:p>
            <a:pPr indent="-311150" lvl="0" marL="457200" rtl="0" algn="l">
              <a:lnSpc>
                <a:spcPct val="9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WSNs depends on several small disposable independent devices called sensor nodes to form a network. The specific nodes in WSN can sense an environment, process the sensed data, or send it to a central unit for processing through a wireless link. The daily demand for WSN keeps increasing, ranging from military use to national, ground, and space usage.</a:t>
            </a:r>
            <a:endParaRPr sz="15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Methods vs LEACH </a:t>
            </a:r>
            <a:endParaRPr/>
          </a:p>
        </p:txBody>
      </p:sp>
      <p:sp>
        <p:nvSpPr>
          <p:cNvPr id="154" name="Google Shape;154;p16"/>
          <p:cNvSpPr txBox="1"/>
          <p:nvPr>
            <p:ph idx="1" type="body"/>
          </p:nvPr>
        </p:nvSpPr>
        <p:spPr>
          <a:xfrm>
            <a:off x="1297500" y="1079375"/>
            <a:ext cx="7038900" cy="37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Direct Transmission </a:t>
            </a:r>
            <a:endParaRPr b="1" u="sng"/>
          </a:p>
          <a:p>
            <a:pPr indent="-311150" lvl="0" marL="457200" rtl="0" algn="l">
              <a:spcBef>
                <a:spcPts val="1200"/>
              </a:spcBef>
              <a:spcAft>
                <a:spcPts val="0"/>
              </a:spcAft>
              <a:buSzPts val="1300"/>
              <a:buChar char="●"/>
            </a:pPr>
            <a:r>
              <a:rPr lang="en"/>
              <a:t>Each sensor node transmits directly to the sink, regardless of distance</a:t>
            </a:r>
            <a:endParaRPr/>
          </a:p>
          <a:p>
            <a:pPr indent="-311150" lvl="0" marL="457200" rtl="0" algn="l">
              <a:spcBef>
                <a:spcPts val="0"/>
              </a:spcBef>
              <a:spcAft>
                <a:spcPts val="0"/>
              </a:spcAft>
              <a:buSzPts val="1300"/>
              <a:buChar char="●"/>
            </a:pPr>
            <a:r>
              <a:rPr lang="en"/>
              <a:t>Most efficient when there is a small coverage area. Easy for the nodes to lose power.</a:t>
            </a:r>
            <a:endParaRPr/>
          </a:p>
          <a:p>
            <a:pPr indent="0" lvl="0" marL="0" rtl="0" algn="l">
              <a:spcBef>
                <a:spcPts val="1200"/>
              </a:spcBef>
              <a:spcAft>
                <a:spcPts val="0"/>
              </a:spcAft>
              <a:buNone/>
            </a:pPr>
            <a:r>
              <a:rPr b="1" lang="en" u="sng"/>
              <a:t>Multi Hop</a:t>
            </a:r>
            <a:endParaRPr b="1" u="sng"/>
          </a:p>
          <a:p>
            <a:pPr indent="0" lvl="0" marL="0" rtl="0" algn="l">
              <a:spcBef>
                <a:spcPts val="1200"/>
              </a:spcBef>
              <a:spcAft>
                <a:spcPts val="0"/>
              </a:spcAft>
              <a:buNone/>
            </a:pPr>
            <a:r>
              <a:rPr lang="en"/>
              <a:t>Data is transferred to </a:t>
            </a:r>
            <a:r>
              <a:rPr lang="en"/>
              <a:t>nearby</a:t>
            </a:r>
            <a:r>
              <a:rPr lang="en"/>
              <a:t> nodes and keeps traversing until it reaches the BS.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Static Clustering</a:t>
            </a:r>
            <a:endParaRPr b="1" u="sng"/>
          </a:p>
          <a:p>
            <a:pPr indent="0" lvl="0" marL="0" rtl="0" algn="l">
              <a:spcBef>
                <a:spcPts val="1200"/>
              </a:spcBef>
              <a:spcAft>
                <a:spcPts val="0"/>
              </a:spcAft>
              <a:buNone/>
            </a:pPr>
            <a:r>
              <a:rPr lang="en"/>
              <a:t>Fixed CH and clusters. CH collects data from the cluster nodes.</a:t>
            </a:r>
            <a:br>
              <a:rPr lang="en"/>
            </a:br>
            <a:r>
              <a:rPr lang="en"/>
              <a:t>Once CH dies, that particular cluster is useless. </a:t>
            </a:r>
            <a:endParaRPr b="1" u="sng"/>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6094646" y="2796296"/>
            <a:ext cx="2815750" cy="124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1134250" y="54700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t>Leach vs Static clustering and advantages: </a:t>
            </a:r>
            <a:endParaRPr sz="7200"/>
          </a:p>
          <a:p>
            <a:pPr indent="0" lvl="0" marL="0" rtl="0" algn="l">
              <a:spcBef>
                <a:spcPts val="1200"/>
              </a:spcBef>
              <a:spcAft>
                <a:spcPts val="0"/>
              </a:spcAft>
              <a:buNone/>
            </a:pPr>
            <a:r>
              <a:rPr lang="en" sz="5600"/>
              <a:t> </a:t>
            </a:r>
            <a:endParaRPr sz="5600"/>
          </a:p>
          <a:p>
            <a:pPr indent="0" lvl="0" marL="0" rtl="0" algn="l">
              <a:lnSpc>
                <a:spcPct val="100000"/>
              </a:lnSpc>
              <a:spcBef>
                <a:spcPts val="1200"/>
              </a:spcBef>
              <a:spcAft>
                <a:spcPts val="0"/>
              </a:spcAft>
              <a:buNone/>
            </a:pPr>
            <a:r>
              <a:rPr lang="en" sz="4800">
                <a:latin typeface="Montserrat"/>
                <a:ea typeface="Montserrat"/>
                <a:cs typeface="Montserrat"/>
                <a:sym typeface="Montserrat"/>
              </a:rPr>
              <a:t>Low Energy Adaptive Clustering Hierarchy</a:t>
            </a:r>
            <a:endParaRPr sz="4800"/>
          </a:p>
          <a:p>
            <a:pPr indent="0" lvl="0" marL="0" rtl="0" algn="l">
              <a:spcBef>
                <a:spcPts val="0"/>
              </a:spcBef>
              <a:spcAft>
                <a:spcPts val="0"/>
              </a:spcAft>
              <a:buNone/>
            </a:pPr>
            <a:r>
              <a:t/>
            </a:r>
            <a:endParaRPr sz="5600"/>
          </a:p>
          <a:p>
            <a:pPr indent="0" lvl="0" marL="0" rtl="0" algn="l">
              <a:spcBef>
                <a:spcPts val="1200"/>
              </a:spcBef>
              <a:spcAft>
                <a:spcPts val="0"/>
              </a:spcAft>
              <a:buNone/>
            </a:pPr>
            <a:r>
              <a:rPr lang="en" sz="5600"/>
              <a:t>LEACH was developed as a conservative clustering method for WSNs due to the failure of the conventional protocols to ensure an even dissipation of energy throughout a network. As such, LEACH was developed to offer a balanced energy utilization through a random CHs rotation.</a:t>
            </a:r>
            <a:endParaRPr sz="5600"/>
          </a:p>
          <a:p>
            <a:pPr indent="0" lvl="0" marL="0" rtl="0" algn="l">
              <a:spcBef>
                <a:spcPts val="1200"/>
              </a:spcBef>
              <a:spcAft>
                <a:spcPts val="0"/>
              </a:spcAft>
              <a:buNone/>
            </a:pPr>
            <a:r>
              <a:rPr lang="en" sz="5600"/>
              <a:t>Adaptive Clustering</a:t>
            </a:r>
            <a:endParaRPr sz="5600"/>
          </a:p>
          <a:p>
            <a:pPr indent="-317500" lvl="0" marL="457200" rtl="0" algn="l">
              <a:spcBef>
                <a:spcPts val="1200"/>
              </a:spcBef>
              <a:spcAft>
                <a:spcPts val="0"/>
              </a:spcAft>
              <a:buSzPct val="100000"/>
              <a:buChar char="●"/>
            </a:pPr>
            <a:r>
              <a:rPr lang="en" sz="5600"/>
              <a:t>Distributed</a:t>
            </a:r>
            <a:endParaRPr sz="5600"/>
          </a:p>
          <a:p>
            <a:pPr indent="0" lvl="0" marL="0" rtl="0" algn="l">
              <a:spcBef>
                <a:spcPts val="1200"/>
              </a:spcBef>
              <a:spcAft>
                <a:spcPts val="0"/>
              </a:spcAft>
              <a:buNone/>
            </a:pPr>
            <a:r>
              <a:rPr lang="en" sz="5600"/>
              <a:t>Randomized Rotation</a:t>
            </a:r>
            <a:endParaRPr sz="5600"/>
          </a:p>
          <a:p>
            <a:pPr indent="-317500" lvl="0" marL="457200" rtl="0" algn="l">
              <a:spcBef>
                <a:spcPts val="1200"/>
              </a:spcBef>
              <a:spcAft>
                <a:spcPts val="0"/>
              </a:spcAft>
              <a:buSzPct val="100000"/>
              <a:buChar char="●"/>
            </a:pPr>
            <a:r>
              <a:rPr lang="en" sz="5600"/>
              <a:t>Biased to balance energy loss</a:t>
            </a:r>
            <a:endParaRPr sz="5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387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LEACH - Low Energy Adaptive Clustering </a:t>
            </a:r>
            <a:r>
              <a:rPr lang="en"/>
              <a:t>Hierarchy</a:t>
            </a:r>
            <a:r>
              <a:rPr lang="en"/>
              <a:t> </a:t>
            </a:r>
            <a:endParaRPr/>
          </a:p>
        </p:txBody>
      </p:sp>
      <p:sp>
        <p:nvSpPr>
          <p:cNvPr id="166" name="Google Shape;166;p18"/>
          <p:cNvSpPr txBox="1"/>
          <p:nvPr>
            <p:ph idx="1" type="body"/>
          </p:nvPr>
        </p:nvSpPr>
        <p:spPr>
          <a:xfrm>
            <a:off x="1297500" y="1307850"/>
            <a:ext cx="4815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LEACH is dynamic because the job of the cluster head rotates.</a:t>
            </a:r>
            <a:br>
              <a:rPr lang="en"/>
            </a:br>
            <a:r>
              <a:rPr lang="en"/>
              <a:t>BS is fixed.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LEACH network has two phases in which it operates:</a:t>
            </a:r>
            <a:endParaRPr/>
          </a:p>
          <a:p>
            <a:pPr indent="-311150" lvl="0" marL="457200" rtl="0" algn="l">
              <a:spcBef>
                <a:spcPts val="1200"/>
              </a:spcBef>
              <a:spcAft>
                <a:spcPts val="0"/>
              </a:spcAft>
              <a:buSzPts val="1300"/>
              <a:buAutoNum type="arabicPeriod"/>
            </a:pPr>
            <a:r>
              <a:rPr lang="en"/>
              <a:t>The Setup Phase : cluster heads are chosen </a:t>
            </a:r>
            <a:endParaRPr/>
          </a:p>
          <a:p>
            <a:pPr indent="-311150" lvl="0" marL="457200" rtl="0" algn="l">
              <a:spcBef>
                <a:spcPts val="0"/>
              </a:spcBef>
              <a:spcAft>
                <a:spcPts val="0"/>
              </a:spcAft>
              <a:buSzPts val="1300"/>
              <a:buAutoNum type="arabicPeriod"/>
            </a:pPr>
            <a:r>
              <a:rPr lang="en"/>
              <a:t>The Steady State : with chosen CH, the data is transmitted between nodes finally to the BS.</a:t>
            </a:r>
            <a:endParaRPr/>
          </a:p>
        </p:txBody>
      </p:sp>
      <p:pic>
        <p:nvPicPr>
          <p:cNvPr id="167" name="Google Shape;167;p18"/>
          <p:cNvPicPr preferRelativeResize="0"/>
          <p:nvPr/>
        </p:nvPicPr>
        <p:blipFill>
          <a:blip r:embed="rId3">
            <a:alphaModFix/>
          </a:blip>
          <a:stretch>
            <a:fillRect/>
          </a:stretch>
        </p:blipFill>
        <p:spPr>
          <a:xfrm>
            <a:off x="6113094" y="1741744"/>
            <a:ext cx="2813800" cy="212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4141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Phase :</a:t>
            </a:r>
            <a:br>
              <a:rPr lang="en"/>
            </a:br>
            <a:r>
              <a:rPr lang="en"/>
              <a:t>Leach and Leach-C</a:t>
            </a:r>
            <a:endParaRPr/>
          </a:p>
        </p:txBody>
      </p:sp>
      <p:sp>
        <p:nvSpPr>
          <p:cNvPr id="173" name="Google Shape;173;p19"/>
          <p:cNvSpPr txBox="1"/>
          <p:nvPr>
            <p:ph idx="1" type="body"/>
          </p:nvPr>
        </p:nvSpPr>
        <p:spPr>
          <a:xfrm>
            <a:off x="256550" y="1547150"/>
            <a:ext cx="4264500" cy="31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cluster heads are randomly chosen based on this algorithm : </a:t>
            </a:r>
            <a:endParaRPr/>
          </a:p>
          <a:p>
            <a:pPr indent="-311150" lvl="0" marL="457200" rtl="0" algn="l">
              <a:spcBef>
                <a:spcPts val="1200"/>
              </a:spcBef>
              <a:spcAft>
                <a:spcPts val="0"/>
              </a:spcAft>
              <a:buSzPts val="1300"/>
              <a:buChar char="●"/>
            </a:pPr>
            <a:r>
              <a:rPr lang="en"/>
              <a:t>If n &lt; T(n) it becomes the CH.</a:t>
            </a:r>
            <a:endParaRPr/>
          </a:p>
          <a:p>
            <a:pPr indent="-311150" lvl="0" marL="457200" rtl="0" algn="l">
              <a:spcBef>
                <a:spcPts val="0"/>
              </a:spcBef>
              <a:spcAft>
                <a:spcPts val="0"/>
              </a:spcAft>
              <a:buSzPts val="1300"/>
              <a:buChar char="●"/>
            </a:pPr>
            <a:r>
              <a:rPr lang="en"/>
              <a:t>The algorithm is designed such that every node becomes the CH </a:t>
            </a:r>
            <a:r>
              <a:rPr lang="en"/>
              <a:t>at least</a:t>
            </a:r>
            <a:r>
              <a:rPr lang="en"/>
              <a:t> once.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Another modified version is LEACH-C (centralized)</a:t>
            </a:r>
            <a:endParaRPr/>
          </a:p>
          <a:p>
            <a:pPr indent="0" lvl="0" marL="0" rtl="0" algn="l">
              <a:spcBef>
                <a:spcPts val="1200"/>
              </a:spcBef>
              <a:spcAft>
                <a:spcPts val="1200"/>
              </a:spcAft>
              <a:buNone/>
            </a:pPr>
            <a:r>
              <a:rPr lang="en"/>
              <a:t>This algorithm takes into account the energy of the node when deciding on CH.</a:t>
            </a:r>
            <a:endParaRPr/>
          </a:p>
        </p:txBody>
      </p:sp>
      <p:pic>
        <p:nvPicPr>
          <p:cNvPr id="174" name="Google Shape;174;p19"/>
          <p:cNvPicPr preferRelativeResize="0"/>
          <p:nvPr/>
        </p:nvPicPr>
        <p:blipFill>
          <a:blip r:embed="rId3">
            <a:alphaModFix/>
          </a:blip>
          <a:stretch>
            <a:fillRect/>
          </a:stretch>
        </p:blipFill>
        <p:spPr>
          <a:xfrm>
            <a:off x="4619650" y="1627300"/>
            <a:ext cx="4340649" cy="1358200"/>
          </a:xfrm>
          <a:prstGeom prst="rect">
            <a:avLst/>
          </a:prstGeom>
          <a:noFill/>
          <a:ln>
            <a:noFill/>
          </a:ln>
        </p:spPr>
      </p:pic>
      <p:pic>
        <p:nvPicPr>
          <p:cNvPr id="175" name="Google Shape;175;p19"/>
          <p:cNvPicPr preferRelativeResize="0"/>
          <p:nvPr/>
        </p:nvPicPr>
        <p:blipFill rotWithShape="1">
          <a:blip r:embed="rId4">
            <a:alphaModFix/>
          </a:blip>
          <a:srcRect b="0" l="0" r="11465" t="0"/>
          <a:stretch/>
        </p:blipFill>
        <p:spPr>
          <a:xfrm>
            <a:off x="4657725" y="3463700"/>
            <a:ext cx="4264500" cy="121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Disadvantages of LEACH</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a:t>
            </a:r>
            <a:r>
              <a:rPr lang="en"/>
              <a:t>fter completion of some rounds, the probability of sensor nodes with high energy as well as low energy becoming the CH is the same. If the sensor node with less energy is chosen as the CH, then it dies quickly</a:t>
            </a:r>
            <a:endParaRPr/>
          </a:p>
          <a:p>
            <a:pPr indent="-311150" lvl="0" marL="457200" rtl="0" algn="l">
              <a:spcBef>
                <a:spcPts val="0"/>
              </a:spcBef>
              <a:spcAft>
                <a:spcPts val="0"/>
              </a:spcAft>
              <a:buSzPts val="1300"/>
              <a:buChar char="●"/>
            </a:pPr>
            <a:r>
              <a:rPr lang="en"/>
              <a:t>Formation of clusters in basic LEACH is random and leads to unequal distribution of clusters in the network</a:t>
            </a:r>
            <a:endParaRPr/>
          </a:p>
          <a:p>
            <a:pPr indent="-311150" lvl="0" marL="457200" rtl="0" algn="l">
              <a:spcBef>
                <a:spcPts val="0"/>
              </a:spcBef>
              <a:spcAft>
                <a:spcPts val="0"/>
              </a:spcAft>
              <a:buSzPts val="1300"/>
              <a:buChar char="●"/>
            </a:pPr>
            <a:r>
              <a:rPr lang="en"/>
              <a:t>When the sensing area is beyond a certain distance, CHs which are far away from the BS spend more energy compared to CHs which are near to the BS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Phases and </a:t>
            </a:r>
            <a:r>
              <a:rPr lang="en"/>
              <a:t>their</a:t>
            </a:r>
            <a:r>
              <a:rPr lang="en"/>
              <a:t> variants</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1"/>
          <p:cNvPicPr preferRelativeResize="0"/>
          <p:nvPr/>
        </p:nvPicPr>
        <p:blipFill>
          <a:blip r:embed="rId3">
            <a:alphaModFix/>
          </a:blip>
          <a:stretch>
            <a:fillRect/>
          </a:stretch>
        </p:blipFill>
        <p:spPr>
          <a:xfrm>
            <a:off x="2352850" y="1204125"/>
            <a:ext cx="4283475" cy="3839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