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3663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DRUG RECOMMANDATION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014330"/>
            <a:ext cx="9582736" cy="484366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000" b="1" i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Team 2: </a:t>
            </a:r>
            <a:r>
              <a:rPr lang="en-US" sz="7200" b="1" i="1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Medidi</a:t>
            </a:r>
            <a:r>
              <a:rPr lang="en-US" sz="7200" b="1" i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Jayanth Rama Krishna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i="1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Konka</a:t>
            </a:r>
            <a:r>
              <a:rPr lang="en-US" sz="7200" b="1" i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Rohan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i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Uzra Furqan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i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Dara Arjun Kumar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i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Divya </a:t>
            </a:r>
            <a:r>
              <a:rPr lang="en-US" sz="7200" b="1" i="1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Talakola</a:t>
            </a:r>
            <a:endParaRPr lang="en-US" sz="7200" b="1" i="1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i="1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Neehan</a:t>
            </a:r>
            <a:r>
              <a:rPr lang="en-US" sz="7200" b="1" i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Viren Aiya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i="1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Ventatesh</a:t>
            </a:r>
            <a:r>
              <a:rPr lang="en-US" sz="7200" b="1" i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7200" b="1" i="1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Salmeta</a:t>
            </a:r>
            <a:endParaRPr lang="en-US" sz="7200" b="1" i="1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9600" b="1" i="1" dirty="0">
                <a:latin typeface="Arial Rounded MT Bold" panose="020F0704030504030204" pitchFamily="34" charset="0"/>
              </a:rPr>
              <a:t>Mentor’s name: R P Adhvaith</a:t>
            </a:r>
          </a:p>
          <a:p>
            <a:pPr algn="ctr">
              <a:lnSpc>
                <a:spcPct val="100000"/>
              </a:lnSpc>
            </a:pPr>
            <a:r>
              <a:rPr lang="en-IN" sz="9600" b="1" i="1" dirty="0">
                <a:latin typeface="Arial Rounded MT Bold" panose="020F0704030504030204" pitchFamily="34" charset="0"/>
              </a:rPr>
              <a:t>                         Natarajan</a:t>
            </a:r>
            <a:endParaRPr lang="en-US" sz="9600" dirty="0">
              <a:latin typeface="Arial Rounded MT Bold" panose="020F070403050403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800" b="1" i="1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5449-629F-5749-3409-8A4AAFFC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distplot</a:t>
            </a:r>
            <a:r>
              <a:rPr lang="en-IN" b="1" dirty="0"/>
              <a:t> of useful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86C4-9D91-E106-11EB-C0A4605DD6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440180"/>
            <a:ext cx="5429019" cy="371491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Useful Count is positive-skewed.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of the useful Counts are distributed between 0 and 190.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drugs have extreme useful counts.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see that there are huge outliers present in our dataset.</a:t>
            </a:r>
          </a:p>
          <a:p>
            <a:pPr algn="l">
              <a:lnSpc>
                <a:spcPct val="100000"/>
              </a:lnSpc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68228-BB19-F885-5C72-AB782C51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81" y="1264907"/>
            <a:ext cx="3971441" cy="2785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CDC9E-FD0D-6E43-8327-D2C2E5D9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81" y="4050671"/>
            <a:ext cx="4303371" cy="24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0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E168-141A-1518-1EE7-730BC126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drugs per condition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D91AA-4F93-80FC-C743-139CA2B06E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4691"/>
          <a:stretch/>
        </p:blipFill>
        <p:spPr>
          <a:xfrm>
            <a:off x="5420139" y="1524000"/>
            <a:ext cx="5885969" cy="44399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9822E-CA90-A66C-6BD4-E78F46837B59}"/>
              </a:ext>
            </a:extLst>
          </p:cNvPr>
          <p:cNvSpPr txBox="1"/>
          <p:nvPr/>
        </p:nvSpPr>
        <p:spPr>
          <a:xfrm>
            <a:off x="755374" y="1524000"/>
            <a:ext cx="40816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Blood Pressure have around 140 conditions.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Depression have around 105 conditions.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Diabetes have around 90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05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838E-E36A-39E2-6DB6-4FEC4C56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3100" b="1" dirty="0"/>
              <a:t>Word Cloud for most popular drugs</a:t>
            </a:r>
            <a:endParaRPr lang="en-IN" sz="31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73344-AA82-948B-07B0-50F46CBB42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10747" y="1239586"/>
            <a:ext cx="8852453" cy="5411927"/>
          </a:xfrm>
        </p:spPr>
      </p:pic>
    </p:spTree>
    <p:extLst>
      <p:ext uri="{BB962C8B-B14F-4D97-AF65-F5344CB8AC3E}">
        <p14:creationId xmlns:p14="http://schemas.microsoft.com/office/powerpoint/2010/main" val="381523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4C07-7D35-0131-DF1F-A4322C49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Word Cloud for Reviews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6979D-A166-7152-BE59-A9E948FE69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30017" y="1344127"/>
            <a:ext cx="9130748" cy="5189195"/>
          </a:xfrm>
        </p:spPr>
      </p:pic>
    </p:spTree>
    <p:extLst>
      <p:ext uri="{BB962C8B-B14F-4D97-AF65-F5344CB8AC3E}">
        <p14:creationId xmlns:p14="http://schemas.microsoft.com/office/powerpoint/2010/main" val="206372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3E47-C291-BE2A-7B89-DBF0934A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Donut chart to represent share of each ratings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DCF68-4542-E136-813C-6C29EAA735B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62500" y="1239060"/>
            <a:ext cx="5895831" cy="5170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9E976-23CF-1B9B-D517-3762425BA40E}"/>
              </a:ext>
            </a:extLst>
          </p:cNvPr>
          <p:cNvSpPr txBox="1"/>
          <p:nvPr/>
        </p:nvSpPr>
        <p:spPr>
          <a:xfrm>
            <a:off x="622852" y="1378226"/>
            <a:ext cx="4134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Rating 1 and10 have largest amount of share, which is around 21.82% and 31.62% respectively.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Rating 9 have 17.07 % of the share.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Rating 4,5,6,7 and 8 have lower amount of share.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6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E2A2-F678-2302-CF27-39112CD0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to represent the sentiment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8A9CA-71E0-F039-C2CC-F23B97BA57A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98497" y="1352948"/>
            <a:ext cx="6446025" cy="4924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D677F-69C6-8C61-7264-98354F5B5655}"/>
              </a:ext>
            </a:extLst>
          </p:cNvPr>
          <p:cNvSpPr txBox="1"/>
          <p:nvPr/>
        </p:nvSpPr>
        <p:spPr>
          <a:xfrm>
            <a:off x="662609" y="1510748"/>
            <a:ext cx="3922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mostly positive sentiment, which is around 75.09%.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sentiment have only 24.91%.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5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D574-34C0-D895-1C88-0E5027C0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Words cloud for the positive sentiments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08F56-47D6-CC87-75A6-C040F9E8A09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30017" y="1303264"/>
            <a:ext cx="8468139" cy="5336075"/>
          </a:xfrm>
        </p:spPr>
      </p:pic>
    </p:spTree>
    <p:extLst>
      <p:ext uri="{BB962C8B-B14F-4D97-AF65-F5344CB8AC3E}">
        <p14:creationId xmlns:p14="http://schemas.microsoft.com/office/powerpoint/2010/main" val="299349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D727-C6FB-DC63-6F0C-4EEA112E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Words cloud for the Negative sentiments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E8BBC-0529-E3BE-7C24-F73D94A15E7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16765" y="1349272"/>
            <a:ext cx="8733183" cy="5223806"/>
          </a:xfrm>
        </p:spPr>
      </p:pic>
    </p:spTree>
    <p:extLst>
      <p:ext uri="{BB962C8B-B14F-4D97-AF65-F5344CB8AC3E}">
        <p14:creationId xmlns:p14="http://schemas.microsoft.com/office/powerpoint/2010/main" val="214759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C8E8-66C6-32DD-E2B4-C9EC7678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clouds for required Conditions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BB555-7CFC-097C-E682-67F45FD901D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0817" y="1274808"/>
            <a:ext cx="5526157" cy="2858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77578-E79A-9402-46B1-056F9F23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25" y="1274808"/>
            <a:ext cx="5526157" cy="2904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7DF03-A334-1C94-F3A4-6F1D03071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62" y="4015919"/>
            <a:ext cx="6241774" cy="27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22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1ADF-C2AB-C3E9-447A-F8ABD87D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Pre-Processing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24059-6E70-DFD5-D504-CD50DA0F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81134" y="1412513"/>
            <a:ext cx="10483214" cy="29445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263F6-956E-4E00-0CE7-6AF45B179599}"/>
              </a:ext>
            </a:extLst>
          </p:cNvPr>
          <p:cNvSpPr txBox="1"/>
          <p:nvPr/>
        </p:nvSpPr>
        <p:spPr>
          <a:xfrm>
            <a:off x="900775" y="4681438"/>
            <a:ext cx="10363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done data preprocessing using BeautifulSoup library and remove the unnecessary words.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doing lemmatization and stemming we have made one review clean column.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Objective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E4F18-152F-588C-0FA3-1D2B829C25ED}"/>
              </a:ext>
            </a:extLst>
          </p:cNvPr>
          <p:cNvSpPr txBox="1"/>
          <p:nvPr/>
        </p:nvSpPr>
        <p:spPr>
          <a:xfrm>
            <a:off x="679057" y="1811821"/>
            <a:ext cx="10833886" cy="360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ea typeface="Arial" panose="020B0604020202020204" pitchFamily="34" charset="0"/>
              </a:rPr>
              <a:t>Use Drug </a:t>
            </a: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dataset which consists of drug name, condition reviews and ratings from different patients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ur goal is to examine how patients are feeling using the drugs their positive and negative experiences so that we can recommend him a suitable drug. 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analysing the reviews, we can understand the drug effectiveness and its side effects. 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 this dataset we can see many patients conditions but we will focus only on the below, classify the below conditions from the patients reviews </a:t>
            </a:r>
          </a:p>
          <a:p>
            <a:pPr>
              <a:lnSpc>
                <a:spcPct val="115000"/>
              </a:lnSpc>
            </a:pPr>
            <a:r>
              <a:rPr lang="en-IN" sz="2000" dirty="0">
                <a:latin typeface="Arial" panose="020B0604020202020204" pitchFamily="34" charset="0"/>
                <a:ea typeface="Arial" panose="020B0604020202020204" pitchFamily="34" charset="0"/>
              </a:rPr>
              <a:t>    a. Depression</a:t>
            </a:r>
          </a:p>
          <a:p>
            <a:pPr>
              <a:lnSpc>
                <a:spcPct val="115000"/>
              </a:lnSpc>
            </a:pPr>
            <a:r>
              <a:rPr lang="en-IN" sz="2000" dirty="0">
                <a:latin typeface="Arial" panose="020B0604020202020204" pitchFamily="34" charset="0"/>
                <a:ea typeface="Arial" panose="020B0604020202020204" pitchFamily="34" charset="0"/>
              </a:rPr>
              <a:t>    b. </a:t>
            </a: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High Blood Pressure</a:t>
            </a:r>
          </a:p>
          <a:p>
            <a:pPr>
              <a:lnSpc>
                <a:spcPct val="115000"/>
              </a:lnSpc>
            </a:pPr>
            <a:r>
              <a:rPr lang="en-IN" sz="2000" dirty="0">
                <a:latin typeface="Arial" panose="020B0604020202020204" pitchFamily="34" charset="0"/>
                <a:ea typeface="Arial" panose="020B0604020202020204" pitchFamily="34" charset="0"/>
              </a:rPr>
              <a:t>    c. </a:t>
            </a: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Diabetes, Type 2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1618-0596-5F09-2390-85D884EF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Feature and Target Variable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E7377-BCE2-0B4A-BE9A-F45E7F050D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4887" y="1499021"/>
            <a:ext cx="10283687" cy="2917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2B884-3726-C273-803C-9E6163429708}"/>
              </a:ext>
            </a:extLst>
          </p:cNvPr>
          <p:cNvSpPr txBox="1"/>
          <p:nvPr/>
        </p:nvSpPr>
        <p:spPr>
          <a:xfrm>
            <a:off x="834887" y="4866536"/>
            <a:ext cx="1005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take the review clean as feature variable and conditions as target variable.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Split the data into 80:20 ratio.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950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7F61-F5E2-FDA1-FF26-1AE65A20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6354-CCAE-C4F1-887D-A24939A717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6643" cy="39776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Bag of Words Vectorizer: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made Bag of words vectorizer and generate train and test vectorizer.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EA99F-6DC7-1837-A7F7-77AD3E20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2625951"/>
            <a:ext cx="6501801" cy="111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C2E19-66A7-12C2-4660-193491BF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10" y="2625951"/>
            <a:ext cx="4537580" cy="3970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DAEBA-137A-FB67-7A69-2001E07985B8}"/>
              </a:ext>
            </a:extLst>
          </p:cNvPr>
          <p:cNvSpPr txBox="1"/>
          <p:nvPr/>
        </p:nvSpPr>
        <p:spPr>
          <a:xfrm>
            <a:off x="539495" y="3737113"/>
            <a:ext cx="6219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Naive Bayes classifier: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built naive bayes model, made confusion matrix and got the 95.5% accuracy.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9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0A65-9F01-C817-5FB9-27571E22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F0A-F196-414A-E7C8-9889964F0B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Passive Aggressive classifier: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36CCA-6D5F-485B-50EB-133E8318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48" y="1435608"/>
            <a:ext cx="6030167" cy="4401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2E6F6-F888-79A1-77FF-95CE699DF270}"/>
              </a:ext>
            </a:extLst>
          </p:cNvPr>
          <p:cNvSpPr txBox="1"/>
          <p:nvPr/>
        </p:nvSpPr>
        <p:spPr>
          <a:xfrm>
            <a:off x="539496" y="2080591"/>
            <a:ext cx="3899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have built passive aggressive model, made confusion matrix and got the 94.8 % accuracy.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55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C676-64B0-E2D2-4EFE-F6BC803D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2267-E2DA-A043-D9AC-5B4C6D5CDE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27287" cy="764253"/>
          </a:xfrm>
        </p:spPr>
        <p:txBody>
          <a:bodyPr>
            <a:normAutofit/>
          </a:bodyPr>
          <a:lstStyle/>
          <a:p>
            <a:r>
              <a:rPr lang="en-US" sz="2000" b="1" dirty="0"/>
              <a:t>TFIDF Vectorizer: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vectorize the training and testing data using TFIDF vectorize.</a:t>
            </a:r>
            <a:endParaRPr lang="en-US" sz="2000" b="1" dirty="0"/>
          </a:p>
          <a:p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D21B5-F876-985C-0742-9969A8EA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2199861"/>
            <a:ext cx="6047439" cy="1263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EBABE-342C-742A-4E3E-9F9C009A3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4" r="13119"/>
          <a:stretch/>
        </p:blipFill>
        <p:spPr>
          <a:xfrm>
            <a:off x="6709444" y="2008780"/>
            <a:ext cx="4943061" cy="4401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10A693-004D-F5D9-B507-24C974EAAF5D}"/>
              </a:ext>
            </a:extLst>
          </p:cNvPr>
          <p:cNvSpPr txBox="1"/>
          <p:nvPr/>
        </p:nvSpPr>
        <p:spPr>
          <a:xfrm>
            <a:off x="539495" y="4137847"/>
            <a:ext cx="5556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Naive Bayes classifier: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have built naive bayes model, made confusion matrix and got the 89.6% accuracy.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01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0D06-D381-7D85-00EC-97B11233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2F51-1D6A-04C5-FF89-E90DCA0EE5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Passive Aggressive classifier: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built passive aggressive model, made confusion matrix and got the 96% accuracy.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3D494-A693-6B4D-7B09-130BC5C9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17" y="1435608"/>
            <a:ext cx="5724940" cy="45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6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9BFA-D57A-6089-A099-FC05D4F6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E431-D781-CE48-369C-F87B610130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TFIDF Bigram: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built TFIDF Bigram model, made confusion matrix and got the 96.6% accuracy.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17C90-88F6-07A7-C194-4F67D32A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06" y="1528454"/>
            <a:ext cx="6419389" cy="46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2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4BA-6762-BE06-0E4B-C6752005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1653-3FF1-AC66-D26A-270E266131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TFIDF Trigram: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built TFIDF Trigram model, made confusion matrix and got the 96.7% accuracy.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6B253-51E6-5B0B-8E19-B863A0C7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48" y="1576509"/>
            <a:ext cx="6202282" cy="46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1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364-1FA2-C948-D46B-275338D7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Important Feature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C76B-2AF8-EC92-D4A3-53ACFC94F5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created a function for 10 most important features for depression, High blood pressure and Diabates-Type2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39530-65B4-49C6-D3AB-47014693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50" y="3424428"/>
            <a:ext cx="4953691" cy="3086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5623D-D4C6-7DD1-DFE6-023B5D63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53" y="1519162"/>
            <a:ext cx="535379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5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4014-9C1C-AFE6-CD07-62869E71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Prediction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EE25C-76A1-6000-FE0F-60583895C1A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02295" y="1269624"/>
            <a:ext cx="8388628" cy="41539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24D25-C920-06F7-CE33-DD4D2179BFCF}"/>
              </a:ext>
            </a:extLst>
          </p:cNvPr>
          <p:cNvSpPr txBox="1"/>
          <p:nvPr/>
        </p:nvSpPr>
        <p:spPr>
          <a:xfrm>
            <a:off x="945277" y="5605098"/>
            <a:ext cx="1054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have given three review, based on these review we have got medical condition and prescribed top 3 drug.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352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930E-F6C1-4966-748A-834BB1FB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of the model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13B37-FAB8-415F-60E6-EA701A6A9E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9983" t="11384" r="19501" b="9666"/>
          <a:stretch/>
        </p:blipFill>
        <p:spPr>
          <a:xfrm>
            <a:off x="4916557" y="1272208"/>
            <a:ext cx="6758608" cy="4306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DAC88-FD63-F551-D2DD-E3F5A9FE2DD5}"/>
              </a:ext>
            </a:extLst>
          </p:cNvPr>
          <p:cNvSpPr txBox="1"/>
          <p:nvPr/>
        </p:nvSpPr>
        <p:spPr>
          <a:xfrm>
            <a:off x="521207" y="1272208"/>
            <a:ext cx="4395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done the deployment in streamlit, we have a review box to write the review.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writing the review we can get the top-recommended drugs &amp; condition according to the review.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taken three reviews from each condition of depression, high blood pressure &amp; diabetes type 2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Overflow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2548124" y="3216902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BEFC9A-222E-1F75-BAC2-4302290836C6}"/>
              </a:ext>
            </a:extLst>
          </p:cNvPr>
          <p:cNvSpPr/>
          <p:nvPr/>
        </p:nvSpPr>
        <p:spPr>
          <a:xfrm>
            <a:off x="1603987" y="1652977"/>
            <a:ext cx="1590261" cy="76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Review Dataset</a:t>
            </a:r>
          </a:p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2F61B69-A269-821D-AE1F-E6B2FCB1DD04}"/>
              </a:ext>
            </a:extLst>
          </p:cNvPr>
          <p:cNvSpPr/>
          <p:nvPr/>
        </p:nvSpPr>
        <p:spPr>
          <a:xfrm>
            <a:off x="3205506" y="1782997"/>
            <a:ext cx="730865" cy="453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83E39-E658-FAFD-DAB0-6E9E7968ADA6}"/>
              </a:ext>
            </a:extLst>
          </p:cNvPr>
          <p:cNvSpPr/>
          <p:nvPr/>
        </p:nvSpPr>
        <p:spPr>
          <a:xfrm>
            <a:off x="3947629" y="1612922"/>
            <a:ext cx="1590261" cy="76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289D0-E3DF-05F6-495D-0155ECA44463}"/>
              </a:ext>
            </a:extLst>
          </p:cNvPr>
          <p:cNvSpPr/>
          <p:nvPr/>
        </p:nvSpPr>
        <p:spPr>
          <a:xfrm>
            <a:off x="6280013" y="1652977"/>
            <a:ext cx="1590261" cy="76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Data Pre Processing</a:t>
            </a:r>
          </a:p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5EC246-CA98-3F2A-4921-AD9D4D6E9724}"/>
              </a:ext>
            </a:extLst>
          </p:cNvPr>
          <p:cNvSpPr/>
          <p:nvPr/>
        </p:nvSpPr>
        <p:spPr>
          <a:xfrm>
            <a:off x="5537890" y="1792407"/>
            <a:ext cx="742123" cy="444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BB110-828C-10AA-A943-1BD5E543D77F}"/>
              </a:ext>
            </a:extLst>
          </p:cNvPr>
          <p:cNvSpPr/>
          <p:nvPr/>
        </p:nvSpPr>
        <p:spPr>
          <a:xfrm>
            <a:off x="8612397" y="1633898"/>
            <a:ext cx="1590261" cy="76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Train-Test Split</a:t>
            </a:r>
          </a:p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3EE7706-3EF7-5E1D-5EB8-6A92B9867AE6}"/>
              </a:ext>
            </a:extLst>
          </p:cNvPr>
          <p:cNvSpPr/>
          <p:nvPr/>
        </p:nvSpPr>
        <p:spPr>
          <a:xfrm>
            <a:off x="7870274" y="1792408"/>
            <a:ext cx="742123" cy="444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4C5C9BD-97EB-A80D-0124-AFB975A10EA2}"/>
              </a:ext>
            </a:extLst>
          </p:cNvPr>
          <p:cNvSpPr/>
          <p:nvPr/>
        </p:nvSpPr>
        <p:spPr>
          <a:xfrm>
            <a:off x="9170503" y="2414121"/>
            <a:ext cx="371061" cy="62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5EDF7-0403-AE82-FF03-FD589FBDFBBE}"/>
              </a:ext>
            </a:extLst>
          </p:cNvPr>
          <p:cNvSpPr/>
          <p:nvPr/>
        </p:nvSpPr>
        <p:spPr>
          <a:xfrm>
            <a:off x="8612396" y="3048428"/>
            <a:ext cx="1590261" cy="76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Vectorization</a:t>
            </a:r>
          </a:p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290A18F-A50A-8B4D-C112-8808C8150808}"/>
              </a:ext>
            </a:extLst>
          </p:cNvPr>
          <p:cNvSpPr/>
          <p:nvPr/>
        </p:nvSpPr>
        <p:spPr>
          <a:xfrm>
            <a:off x="9170503" y="3809572"/>
            <a:ext cx="371061" cy="62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7BA039-4EC0-5B7C-4BF8-EA643A0C7DD7}"/>
              </a:ext>
            </a:extLst>
          </p:cNvPr>
          <p:cNvSpPr/>
          <p:nvPr/>
        </p:nvSpPr>
        <p:spPr>
          <a:xfrm>
            <a:off x="8612395" y="4435473"/>
            <a:ext cx="1590261" cy="76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Model Building</a:t>
            </a:r>
          </a:p>
          <a:p>
            <a:pPr algn="ctr"/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34CCA69-F74E-002D-78E1-4FDFBB5BC5E9}"/>
              </a:ext>
            </a:extLst>
          </p:cNvPr>
          <p:cNvSpPr/>
          <p:nvPr/>
        </p:nvSpPr>
        <p:spPr>
          <a:xfrm>
            <a:off x="7977809" y="4682092"/>
            <a:ext cx="634585" cy="361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536CD7-BA1B-AF00-F1C5-A07EF230F2FB}"/>
              </a:ext>
            </a:extLst>
          </p:cNvPr>
          <p:cNvSpPr/>
          <p:nvPr/>
        </p:nvSpPr>
        <p:spPr>
          <a:xfrm>
            <a:off x="6387548" y="4482283"/>
            <a:ext cx="1590261" cy="76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Model deployment</a:t>
            </a:r>
          </a:p>
          <a:p>
            <a:pPr algn="ctr"/>
            <a:endParaRPr lang="en-US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77B4C93-09CC-6B0D-2E44-C215D4B102D5}"/>
              </a:ext>
            </a:extLst>
          </p:cNvPr>
          <p:cNvSpPr/>
          <p:nvPr/>
        </p:nvSpPr>
        <p:spPr>
          <a:xfrm>
            <a:off x="5752963" y="4682091"/>
            <a:ext cx="634585" cy="361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69CA3E-6EAF-FCD9-CF51-5CAB85E4DF55}"/>
              </a:ext>
            </a:extLst>
          </p:cNvPr>
          <p:cNvSpPr/>
          <p:nvPr/>
        </p:nvSpPr>
        <p:spPr>
          <a:xfrm>
            <a:off x="3936371" y="4433246"/>
            <a:ext cx="1816592" cy="90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Medical condition prediction </a:t>
            </a:r>
          </a:p>
          <a:p>
            <a:pPr algn="ctr"/>
            <a:endParaRPr lang="en-US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1FB120A-BCEF-50AF-CE1D-7E794EBDD311}"/>
              </a:ext>
            </a:extLst>
          </p:cNvPr>
          <p:cNvSpPr/>
          <p:nvPr/>
        </p:nvSpPr>
        <p:spPr>
          <a:xfrm>
            <a:off x="3285021" y="4682091"/>
            <a:ext cx="634585" cy="361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AC6FE7-E496-B68C-5556-5DA2EE86268E}"/>
              </a:ext>
            </a:extLst>
          </p:cNvPr>
          <p:cNvSpPr/>
          <p:nvPr/>
        </p:nvSpPr>
        <p:spPr>
          <a:xfrm>
            <a:off x="1298713" y="4408138"/>
            <a:ext cx="1977926" cy="90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Top 3 Drug Recommendation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D11-7E1D-45F9-1183-531303F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Continue….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1EC5C-6A58-CEB8-E9DA-EC4211725C7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7053" t="10264" r="13028" b="9517"/>
          <a:stretch/>
        </p:blipFill>
        <p:spPr>
          <a:xfrm>
            <a:off x="1510748" y="1338470"/>
            <a:ext cx="8892209" cy="4908414"/>
          </a:xfrm>
        </p:spPr>
      </p:pic>
    </p:spTree>
    <p:extLst>
      <p:ext uri="{BB962C8B-B14F-4D97-AF65-F5344CB8AC3E}">
        <p14:creationId xmlns:p14="http://schemas.microsoft.com/office/powerpoint/2010/main" val="291698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0841-AE4B-5FE6-0B80-E2A73DA5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Continue…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4A06F-DB14-E42E-4642-6EDC81554A3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12684" t="9783" r="19801" b="10733"/>
          <a:stretch/>
        </p:blipFill>
        <p:spPr>
          <a:xfrm>
            <a:off x="1802296" y="1337513"/>
            <a:ext cx="8242852" cy="5195809"/>
          </a:xfrm>
        </p:spPr>
      </p:pic>
    </p:spTree>
    <p:extLst>
      <p:ext uri="{BB962C8B-B14F-4D97-AF65-F5344CB8AC3E}">
        <p14:creationId xmlns:p14="http://schemas.microsoft.com/office/powerpoint/2010/main" val="2878965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2614427"/>
            <a:ext cx="11080547" cy="39782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6000" b="1" dirty="0">
              <a:latin typeface="Segoe Print" panose="02000600000000000000" pitchFamily="2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6000" b="1" dirty="0">
                <a:latin typeface="Segoe Print" panose="02000600000000000000" pitchFamily="2" charset="0"/>
                <a:cs typeface="Segoe UI Light" panose="020B0502040204020203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Details of the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4946649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160366 rows of dataset with 7 columns or features.</a:t>
            </a:r>
          </a:p>
          <a:p>
            <a:pPr marL="342900" indent="-3429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no null value and no duplicates in the dataset.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4AAE73-2905-6422-9ACB-A1470A7AE9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2272" y="3071691"/>
            <a:ext cx="4946650" cy="280842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E73CA-9F23-2347-77F5-B652B866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70" y="1431010"/>
            <a:ext cx="5678958" cy="42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27E2FA-44C2-5EF2-E56D-6FE669CA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Conditions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6FE56-4C02-EB76-06A4-7C47A125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41" y="1371883"/>
            <a:ext cx="5839640" cy="4829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7BD615-0567-D0A1-80C9-1579516C5B61}"/>
              </a:ext>
            </a:extLst>
          </p:cNvPr>
          <p:cNvSpPr txBox="1"/>
          <p:nvPr/>
        </p:nvSpPr>
        <p:spPr>
          <a:xfrm>
            <a:off x="521207" y="1371883"/>
            <a:ext cx="45941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above graph we can see that the Birth control is twice as big as anyone, around 28,000.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of the conditions for top 10 conditions are having 3000 – 7000 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DA66D-F11C-6D11-6FDB-45342025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drug Name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A2873-A02E-6D30-9C94-F24D27E8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88" y="1460309"/>
            <a:ext cx="5896798" cy="4706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73AFF4-CA22-1D47-00A7-DC3599A8F430}"/>
              </a:ext>
            </a:extLst>
          </p:cNvPr>
          <p:cNvSpPr txBox="1"/>
          <p:nvPr/>
        </p:nvSpPr>
        <p:spPr>
          <a:xfrm>
            <a:off x="649357" y="1460309"/>
            <a:ext cx="4333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 drug Name is Levonorgestrel, which we had seen in description as well.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 3 drug Name has count around 2800 and above.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of the drug Name counts are around 1000 if we look at top 10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41A8615-5382-28EC-8172-82D5C0DE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Bottom 10 drug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98D1B8-8F17-4358-B37C-32AD2A5C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1" y="1313358"/>
            <a:ext cx="6003235" cy="5096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0DCFB2-D0E0-912F-6B0E-622898DB750F}"/>
              </a:ext>
            </a:extLst>
          </p:cNvPr>
          <p:cNvSpPr txBox="1"/>
          <p:nvPr/>
        </p:nvSpPr>
        <p:spPr>
          <a:xfrm>
            <a:off x="649357" y="1616765"/>
            <a:ext cx="3776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bottom 10 drug Name has count 1.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might be the drugs used of rare conditions or are new in market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8C8F72-D471-0F7D-1EDF-41FC4D65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Average Rating of the drug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D3014-C302-139F-0B59-1C2A440A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35446"/>
            <a:ext cx="10517854" cy="4860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6383E-F41B-3BB3-FEE8-CE1E4DB5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66"/>
          <a:stretch/>
        </p:blipFill>
        <p:spPr>
          <a:xfrm>
            <a:off x="1046305" y="1367968"/>
            <a:ext cx="441359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E338-6A13-F436-CC9A-D8957377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Percent of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A9F570-8721-9EB4-AA44-30067CD8594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35826" y="1582658"/>
            <a:ext cx="6466297" cy="4380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F2AB3-0D7F-430E-782F-A3CB22659D4F}"/>
              </a:ext>
            </a:extLst>
          </p:cNvPr>
          <p:cNvSpPr txBox="1"/>
          <p:nvPr/>
        </p:nvSpPr>
        <p:spPr>
          <a:xfrm>
            <a:off x="622852" y="1431235"/>
            <a:ext cx="38828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notice that most of the ratings are high with ratings 10 and 9.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 1 is also high which shows the extreme ratings of the user.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say that the users mostly prefer to rate when the drugs are either very useful to them or the drugs fails, or there is some side effects.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80% of the values have rating greater than 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3367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{FBD38094-63D0-474A-9726-1F7B0FD1EE20}tf10001108_win32</Template>
  <TotalTime>774</TotalTime>
  <Words>884</Words>
  <Application>Microsoft Office PowerPoint</Application>
  <PresentationFormat>Widescreen</PresentationFormat>
  <Paragraphs>123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Algerian</vt:lpstr>
      <vt:lpstr>Arial</vt:lpstr>
      <vt:lpstr>Arial Rounded MT Bold</vt:lpstr>
      <vt:lpstr>Calibri</vt:lpstr>
      <vt:lpstr>Helvetica Neue</vt:lpstr>
      <vt:lpstr>Segoe Print</vt:lpstr>
      <vt:lpstr>Segoe UI</vt:lpstr>
      <vt:lpstr>Segoe UI Light</vt:lpstr>
      <vt:lpstr>Wingdings</vt:lpstr>
      <vt:lpstr>WelcomeDoc</vt:lpstr>
      <vt:lpstr>DRUG RECOMMANDATION SYSTEM</vt:lpstr>
      <vt:lpstr>Business Objective</vt:lpstr>
      <vt:lpstr>Project Overflow</vt:lpstr>
      <vt:lpstr>Details of the dataset</vt:lpstr>
      <vt:lpstr>Top 10 Conditions</vt:lpstr>
      <vt:lpstr>Top 10 drug Name</vt:lpstr>
      <vt:lpstr>Bottom 10 drug Name</vt:lpstr>
      <vt:lpstr>Average Rating of the drug</vt:lpstr>
      <vt:lpstr>Percent of rating</vt:lpstr>
      <vt:lpstr>distplot of useful Count</vt:lpstr>
      <vt:lpstr>Number of drugs per condition</vt:lpstr>
      <vt:lpstr>   Word Cloud for most popular drugs</vt:lpstr>
      <vt:lpstr>Word Cloud for Reviews</vt:lpstr>
      <vt:lpstr>Donut chart to represent share of each ratings</vt:lpstr>
      <vt:lpstr>Pie chart to represent the sentiment</vt:lpstr>
      <vt:lpstr>Words cloud for the positive sentiments</vt:lpstr>
      <vt:lpstr>Words cloud for the Negative sentiments</vt:lpstr>
      <vt:lpstr>Word clouds for required Conditions</vt:lpstr>
      <vt:lpstr>Data Pre-Processing</vt:lpstr>
      <vt:lpstr>Creating Feature and Target Variable</vt:lpstr>
      <vt:lpstr>Model Building</vt:lpstr>
      <vt:lpstr>Continue…</vt:lpstr>
      <vt:lpstr>Continue…</vt:lpstr>
      <vt:lpstr>Continue…</vt:lpstr>
      <vt:lpstr>Continue…</vt:lpstr>
      <vt:lpstr>Continue…</vt:lpstr>
      <vt:lpstr>Most Important Feature</vt:lpstr>
      <vt:lpstr>Sample Prediction</vt:lpstr>
      <vt:lpstr>Deployment of the model</vt:lpstr>
      <vt:lpstr>Continue….</vt:lpstr>
      <vt:lpstr>Continue…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Dell</dc:creator>
  <cp:keywords/>
  <cp:lastModifiedBy>Dell</cp:lastModifiedBy>
  <cp:revision>7</cp:revision>
  <dcterms:created xsi:type="dcterms:W3CDTF">2023-04-20T14:58:06Z</dcterms:created>
  <dcterms:modified xsi:type="dcterms:W3CDTF">2023-04-27T16:32:43Z</dcterms:modified>
  <cp:version/>
</cp:coreProperties>
</file>