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0" r:id="rId2"/>
    <p:sldId id="273" r:id="rId3"/>
    <p:sldId id="303" r:id="rId4"/>
    <p:sldId id="311" r:id="rId5"/>
    <p:sldId id="312" r:id="rId6"/>
    <p:sldId id="313" r:id="rId7"/>
    <p:sldId id="314" r:id="rId8"/>
    <p:sldId id="315" r:id="rId9"/>
    <p:sldId id="307" r:id="rId10"/>
    <p:sldId id="261" r:id="rId11"/>
    <p:sldId id="316" r:id="rId12"/>
    <p:sldId id="318" r:id="rId13"/>
    <p:sldId id="319" r:id="rId14"/>
    <p:sldId id="320" r:id="rId15"/>
    <p:sldId id="321" r:id="rId16"/>
    <p:sldId id="322" r:id="rId17"/>
    <p:sldId id="323" r:id="rId18"/>
    <p:sldId id="29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70A36-8005-DC1F-6DE1-513DF42CB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DD000A-1DCC-F744-D9A1-54B0FB1B94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6DF9C-EA7C-2465-5FCB-709B3DE0EA8A}"/>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5" name="Footer Placeholder 4">
            <a:extLst>
              <a:ext uri="{FF2B5EF4-FFF2-40B4-BE49-F238E27FC236}">
                <a16:creationId xmlns:a16="http://schemas.microsoft.com/office/drawing/2014/main" id="{3481F5EE-DCD1-8A13-A77D-2C8B382DB0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1EE0B4-3EB2-C5A8-64A7-9D52255B97A6}"/>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42136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8F918-DAFF-515D-B9BA-3379484F74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1DEBBE-4132-3C84-6030-CC29FE9DA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83C7E-67AD-B319-5F40-7E702A42AC03}"/>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5" name="Footer Placeholder 4">
            <a:extLst>
              <a:ext uri="{FF2B5EF4-FFF2-40B4-BE49-F238E27FC236}">
                <a16:creationId xmlns:a16="http://schemas.microsoft.com/office/drawing/2014/main" id="{76B6C765-C2C4-4AFF-3D19-0D602222AB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47981A-FE4C-8098-E22A-0FF2EEF3B710}"/>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91047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B4D7FD-C179-DE8D-46EC-4603AEF573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B7714-F19A-B456-4B84-FE1FE2269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4821A-A04E-20B9-D8A4-9CBBA0E6A755}"/>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5" name="Footer Placeholder 4">
            <a:extLst>
              <a:ext uri="{FF2B5EF4-FFF2-40B4-BE49-F238E27FC236}">
                <a16:creationId xmlns:a16="http://schemas.microsoft.com/office/drawing/2014/main" id="{76BD0738-3529-F6CA-FC32-CA48A89A0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6BC825-7E50-D209-2383-5F2F68E0BF55}"/>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2310570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E39E-0084-7D76-8F16-2144F817A7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4CEF04-6320-9E19-74CB-2BBC556B9B1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1E080D-3C73-ED77-421E-EEFCE53B6561}"/>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5" name="Footer Placeholder 4">
            <a:extLst>
              <a:ext uri="{FF2B5EF4-FFF2-40B4-BE49-F238E27FC236}">
                <a16:creationId xmlns:a16="http://schemas.microsoft.com/office/drawing/2014/main" id="{AE408DD3-B9C8-0D66-5480-62F700B2A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01AA0C-F38B-71B0-0AEE-50A753A6A14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277499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49B09-1FB0-553F-1813-D37FB24872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13854E-E391-4ACD-6DF4-FEB41935C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E3FE4E-186F-258D-D82A-2C97CA372F0D}"/>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5" name="Footer Placeholder 4">
            <a:extLst>
              <a:ext uri="{FF2B5EF4-FFF2-40B4-BE49-F238E27FC236}">
                <a16:creationId xmlns:a16="http://schemas.microsoft.com/office/drawing/2014/main" id="{161A48D7-4674-97B2-AD5E-AA13834835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65E98-5924-9F3D-954D-E9FB6A25C4EE}"/>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83268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A1652-3E33-0EA6-4CAF-02FC388E66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F80073-D8FA-B501-748E-A67535EAAE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C57644-1075-9A10-94A0-14E610CFE2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A19022-3A98-335D-C994-FC22051AF93D}"/>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6" name="Footer Placeholder 5">
            <a:extLst>
              <a:ext uri="{FF2B5EF4-FFF2-40B4-BE49-F238E27FC236}">
                <a16:creationId xmlns:a16="http://schemas.microsoft.com/office/drawing/2014/main" id="{51C05EAB-7285-2715-8103-00115B9F22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DFB9A-28AF-C2D5-1102-D8A059F4C87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427569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234D8-3522-830D-50CA-E14336C490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E5D3A8-9BD7-4531-6EF8-90F66A8ED1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2BB9B-4B8D-3D69-B864-6F9A0BFF17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8FCA70-9600-5471-B605-032DDC1828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41EB8F-4265-4786-9C98-87DBD20F3D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910DE4-FD7E-8AAC-A9B4-AF7B4B0E9A74}"/>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8" name="Footer Placeholder 7">
            <a:extLst>
              <a:ext uri="{FF2B5EF4-FFF2-40B4-BE49-F238E27FC236}">
                <a16:creationId xmlns:a16="http://schemas.microsoft.com/office/drawing/2014/main" id="{82515421-B704-FCEE-ACEF-0C1EA8DE74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4251EB-00CB-1661-01E0-4D2C1961CF4C}"/>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1590436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64B4-47F4-FB40-4265-1AEFFDA4B2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4943CE5-AB3A-AF64-8179-3E818DAB7240}"/>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4" name="Footer Placeholder 3">
            <a:extLst>
              <a:ext uri="{FF2B5EF4-FFF2-40B4-BE49-F238E27FC236}">
                <a16:creationId xmlns:a16="http://schemas.microsoft.com/office/drawing/2014/main" id="{0BC5C643-7239-5682-A3FF-B3514C74B1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F413D8-9FEC-E51C-2F58-B9C303A89504}"/>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434835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58C21-03BB-4084-D1D2-7D3D39E44D59}"/>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3" name="Footer Placeholder 2">
            <a:extLst>
              <a:ext uri="{FF2B5EF4-FFF2-40B4-BE49-F238E27FC236}">
                <a16:creationId xmlns:a16="http://schemas.microsoft.com/office/drawing/2014/main" id="{F7151035-F36B-D637-1D46-A8EC68BE85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939FCC-8311-43CB-C244-C2A7A1453514}"/>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82029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41BE6-1A04-A607-C4FE-79E2D87645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A6091E-100D-B33B-373A-19BE63610F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7989CA-EC7B-FD09-FB69-8329FC9E3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BC04A0-BBB9-4229-7EA2-CF3FC0FED09A}"/>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6" name="Footer Placeholder 5">
            <a:extLst>
              <a:ext uri="{FF2B5EF4-FFF2-40B4-BE49-F238E27FC236}">
                <a16:creationId xmlns:a16="http://schemas.microsoft.com/office/drawing/2014/main" id="{9E814E72-106E-D510-F7E9-D0E1885944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70349A-8598-2562-B912-C96B109205AB}"/>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340122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894F-C789-EED1-E340-C4319CDC33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995570-9536-698A-AD74-C9A9DDB9F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B2CB2B-B6DF-6F0A-DAF3-008474821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CD155-B177-05F4-BF0F-F2266371A985}"/>
              </a:ext>
            </a:extLst>
          </p:cNvPr>
          <p:cNvSpPr>
            <a:spLocks noGrp="1"/>
          </p:cNvSpPr>
          <p:nvPr>
            <p:ph type="dt" sz="half" idx="10"/>
          </p:nvPr>
        </p:nvSpPr>
        <p:spPr/>
        <p:txBody>
          <a:bodyPr/>
          <a:lstStyle/>
          <a:p>
            <a:fld id="{1323F117-CB1C-45A3-B3FB-C1C698BBCB40}" type="datetimeFigureOut">
              <a:rPr lang="en-IN" smtClean="0"/>
              <a:t>22-06-2024</a:t>
            </a:fld>
            <a:endParaRPr lang="en-IN"/>
          </a:p>
        </p:txBody>
      </p:sp>
      <p:sp>
        <p:nvSpPr>
          <p:cNvPr id="6" name="Footer Placeholder 5">
            <a:extLst>
              <a:ext uri="{FF2B5EF4-FFF2-40B4-BE49-F238E27FC236}">
                <a16:creationId xmlns:a16="http://schemas.microsoft.com/office/drawing/2014/main" id="{20CD6BE7-4063-5D53-C7A2-89DE5D6E7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4C1DC7-175D-1C3C-A297-168DDD4062B3}"/>
              </a:ext>
            </a:extLst>
          </p:cNvPr>
          <p:cNvSpPr>
            <a:spLocks noGrp="1"/>
          </p:cNvSpPr>
          <p:nvPr>
            <p:ph type="sldNum" sz="quarter" idx="12"/>
          </p:nvPr>
        </p:nvSpPr>
        <p:spPr/>
        <p:txBody>
          <a:bodyPr/>
          <a:lstStyle/>
          <a:p>
            <a:fld id="{BBFE229A-237F-47CF-A7B9-B4780CA35CA6}" type="slidenum">
              <a:rPr lang="en-IN" smtClean="0"/>
              <a:t>‹#›</a:t>
            </a:fld>
            <a:endParaRPr lang="en-IN"/>
          </a:p>
        </p:txBody>
      </p:sp>
    </p:spTree>
    <p:extLst>
      <p:ext uri="{BB962C8B-B14F-4D97-AF65-F5344CB8AC3E}">
        <p14:creationId xmlns:p14="http://schemas.microsoft.com/office/powerpoint/2010/main" val="13258877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0B5D3E-7D42-C1A9-46CE-6E6F4CE14A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6840DE-FFD2-4CD7-08C2-236E87CD9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E178F-0BDB-E92B-49C3-3429DF0DA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3F117-CB1C-45A3-B3FB-C1C698BBCB40}" type="datetimeFigureOut">
              <a:rPr lang="en-IN" smtClean="0"/>
              <a:t>22-06-2024</a:t>
            </a:fld>
            <a:endParaRPr lang="en-IN"/>
          </a:p>
        </p:txBody>
      </p:sp>
      <p:sp>
        <p:nvSpPr>
          <p:cNvPr id="5" name="Footer Placeholder 4">
            <a:extLst>
              <a:ext uri="{FF2B5EF4-FFF2-40B4-BE49-F238E27FC236}">
                <a16:creationId xmlns:a16="http://schemas.microsoft.com/office/drawing/2014/main" id="{C7109B84-F962-5E48-3061-396B0087E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9CFDE0-B264-90B9-7683-CCDC24E540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FE229A-237F-47CF-A7B9-B4780CA35CA6}" type="slidenum">
              <a:rPr lang="en-IN" smtClean="0"/>
              <a:t>‹#›</a:t>
            </a:fld>
            <a:endParaRPr lang="en-IN"/>
          </a:p>
        </p:txBody>
      </p:sp>
    </p:spTree>
    <p:extLst>
      <p:ext uri="{BB962C8B-B14F-4D97-AF65-F5344CB8AC3E}">
        <p14:creationId xmlns:p14="http://schemas.microsoft.com/office/powerpoint/2010/main" val="3949097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A6427-1102-EE0B-E05B-67568F3404D1}"/>
              </a:ext>
            </a:extLst>
          </p:cNvPr>
          <p:cNvSpPr>
            <a:spLocks noGrp="1"/>
          </p:cNvSpPr>
          <p:nvPr>
            <p:ph type="title"/>
          </p:nvPr>
        </p:nvSpPr>
        <p:spPr/>
        <p:txBody>
          <a:bodyPr>
            <a:normAutofit/>
          </a:bodyPr>
          <a:lstStyle/>
          <a:p>
            <a:r>
              <a:rPr lang="en-IN" dirty="0">
                <a:solidFill>
                  <a:srgbClr val="00B050"/>
                </a:solidFill>
              </a:rPr>
              <a:t>Project on fraud detection system for </a:t>
            </a:r>
            <a:r>
              <a:rPr lang="en-IN" dirty="0" err="1">
                <a:solidFill>
                  <a:srgbClr val="00B050"/>
                </a:solidFill>
              </a:rPr>
              <a:t>Fastag</a:t>
            </a:r>
            <a:r>
              <a:rPr lang="en-IN" dirty="0">
                <a:solidFill>
                  <a:srgbClr val="00B050"/>
                </a:solidFill>
              </a:rPr>
              <a:t> </a:t>
            </a:r>
            <a:r>
              <a:rPr lang="en-IN" dirty="0" smtClean="0">
                <a:solidFill>
                  <a:srgbClr val="00B050"/>
                </a:solidFill>
              </a:rPr>
              <a:t>transactions</a:t>
            </a:r>
            <a:endParaRPr lang="en-IN" dirty="0">
              <a:solidFill>
                <a:srgbClr val="00B050"/>
              </a:solidFill>
            </a:endParaRPr>
          </a:p>
        </p:txBody>
      </p:sp>
      <p:sp>
        <p:nvSpPr>
          <p:cNvPr id="5" name="Rectangle 4"/>
          <p:cNvSpPr/>
          <p:nvPr/>
        </p:nvSpPr>
        <p:spPr>
          <a:xfrm>
            <a:off x="838200" y="1690688"/>
            <a:ext cx="10843846" cy="4647426"/>
          </a:xfrm>
          <a:prstGeom prst="rect">
            <a:avLst/>
          </a:prstGeom>
        </p:spPr>
        <p:txBody>
          <a:bodyPr wrap="square">
            <a:spAutoFit/>
          </a:bodyPr>
          <a:lstStyle/>
          <a:p>
            <a:r>
              <a:rPr lang="en-US" sz="4400" dirty="0">
                <a:solidFill>
                  <a:srgbClr val="FF0000"/>
                </a:solidFill>
              </a:rPr>
              <a:t>Problem Statement:</a:t>
            </a:r>
          </a:p>
          <a:p>
            <a:r>
              <a:rPr lang="en-US" sz="2800" dirty="0" smtClean="0"/>
              <a:t>This </a:t>
            </a:r>
            <a:r>
              <a:rPr lang="en-US" sz="2800" dirty="0"/>
              <a:t>internship project focuses on leveraging machine learning classification techniques to develop an</a:t>
            </a:r>
          </a:p>
          <a:p>
            <a:r>
              <a:rPr lang="en-US" sz="2800" dirty="0"/>
              <a:t>effective fraud detection system for </a:t>
            </a:r>
            <a:r>
              <a:rPr lang="en-US" sz="2800" dirty="0" err="1"/>
              <a:t>Fastag</a:t>
            </a:r>
            <a:r>
              <a:rPr lang="en-US" sz="2800" dirty="0"/>
              <a:t> transactions. The dataset comprises key features such as</a:t>
            </a:r>
          </a:p>
          <a:p>
            <a:r>
              <a:rPr lang="en-US" sz="2800" dirty="0"/>
              <a:t>transaction details, vehicle information, geographical location, and transaction amounts. The goal is to</a:t>
            </a:r>
          </a:p>
          <a:p>
            <a:r>
              <a:rPr lang="en-US" sz="2800" dirty="0"/>
              <a:t>create a robust model that can accurately identify instances of fraudulent activity, ensuring the integrity</a:t>
            </a:r>
          </a:p>
          <a:p>
            <a:r>
              <a:rPr lang="en-US" sz="2800" dirty="0"/>
              <a:t>and security of </a:t>
            </a:r>
            <a:r>
              <a:rPr lang="en-US" sz="2800" dirty="0" err="1"/>
              <a:t>Fastag</a:t>
            </a:r>
            <a:r>
              <a:rPr lang="en-US" sz="2800" dirty="0"/>
              <a:t> transactions.</a:t>
            </a:r>
          </a:p>
        </p:txBody>
      </p:sp>
    </p:spTree>
    <p:extLst>
      <p:ext uri="{BB962C8B-B14F-4D97-AF65-F5344CB8AC3E}">
        <p14:creationId xmlns:p14="http://schemas.microsoft.com/office/powerpoint/2010/main" val="131665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A2169-F689-706D-DB2B-C2F7EDE53EF6}"/>
              </a:ext>
            </a:extLst>
          </p:cNvPr>
          <p:cNvSpPr>
            <a:spLocks noGrp="1"/>
          </p:cNvSpPr>
          <p:nvPr>
            <p:ph type="title"/>
          </p:nvPr>
        </p:nvSpPr>
        <p:spPr>
          <a:xfrm>
            <a:off x="759069" y="154110"/>
            <a:ext cx="6916616" cy="496521"/>
          </a:xfrm>
        </p:spPr>
        <p:txBody>
          <a:bodyPr>
            <a:noAutofit/>
          </a:bodyPr>
          <a:lstStyle/>
          <a:p>
            <a:r>
              <a:rPr lang="en-US" sz="5400" dirty="0" smtClean="0">
                <a:solidFill>
                  <a:srgbClr val="FF0000"/>
                </a:solidFill>
              </a:rPr>
              <a:t>Model Building:</a:t>
            </a:r>
            <a:endParaRPr lang="en-IN" sz="5400" dirty="0">
              <a:solidFill>
                <a:srgbClr val="FF0000"/>
              </a:solidFill>
            </a:endParaRPr>
          </a:p>
        </p:txBody>
      </p:sp>
      <p:pic>
        <p:nvPicPr>
          <p:cNvPr id="3" name="Picture 2"/>
          <p:cNvPicPr>
            <a:picLocks noChangeAspect="1"/>
          </p:cNvPicPr>
          <p:nvPr/>
        </p:nvPicPr>
        <p:blipFill>
          <a:blip r:embed="rId2"/>
          <a:stretch>
            <a:fillRect/>
          </a:stretch>
        </p:blipFill>
        <p:spPr>
          <a:xfrm>
            <a:off x="759069" y="1488487"/>
            <a:ext cx="4788877" cy="4918235"/>
          </a:xfrm>
          <a:prstGeom prst="rect">
            <a:avLst/>
          </a:prstGeom>
        </p:spPr>
      </p:pic>
      <p:sp>
        <p:nvSpPr>
          <p:cNvPr id="5" name="Rectangle 4"/>
          <p:cNvSpPr/>
          <p:nvPr/>
        </p:nvSpPr>
        <p:spPr>
          <a:xfrm>
            <a:off x="759069" y="782488"/>
            <a:ext cx="8006862" cy="584775"/>
          </a:xfrm>
          <a:prstGeom prst="rect">
            <a:avLst/>
          </a:prstGeom>
        </p:spPr>
        <p:txBody>
          <a:bodyPr wrap="square">
            <a:spAutoFit/>
          </a:bodyPr>
          <a:lstStyle/>
          <a:p>
            <a:r>
              <a:rPr lang="en-US" sz="3200" dirty="0" smtClean="0">
                <a:solidFill>
                  <a:srgbClr val="FF0000"/>
                </a:solidFill>
              </a:rPr>
              <a:t>Random forest classifier:</a:t>
            </a:r>
            <a:endParaRPr lang="en-IN" sz="3200" dirty="0"/>
          </a:p>
        </p:txBody>
      </p:sp>
      <p:pic>
        <p:nvPicPr>
          <p:cNvPr id="6" name="Picture 5"/>
          <p:cNvPicPr>
            <a:picLocks noChangeAspect="1"/>
          </p:cNvPicPr>
          <p:nvPr/>
        </p:nvPicPr>
        <p:blipFill>
          <a:blip r:embed="rId3"/>
          <a:stretch>
            <a:fillRect/>
          </a:stretch>
        </p:blipFill>
        <p:spPr>
          <a:xfrm>
            <a:off x="6158990" y="1488488"/>
            <a:ext cx="5553850" cy="4918234"/>
          </a:xfrm>
          <a:prstGeom prst="rect">
            <a:avLst/>
          </a:prstGeom>
        </p:spPr>
      </p:pic>
    </p:spTree>
    <p:extLst>
      <p:ext uri="{BB962C8B-B14F-4D97-AF65-F5344CB8AC3E}">
        <p14:creationId xmlns:p14="http://schemas.microsoft.com/office/powerpoint/2010/main" val="3127498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6610" y="202195"/>
            <a:ext cx="3831305" cy="646331"/>
          </a:xfrm>
          <a:prstGeom prst="rect">
            <a:avLst/>
          </a:prstGeom>
        </p:spPr>
        <p:txBody>
          <a:bodyPr wrap="none">
            <a:spAutoFit/>
          </a:bodyPr>
          <a:lstStyle/>
          <a:p>
            <a:r>
              <a:rPr lang="en-US" sz="3600" dirty="0" smtClean="0">
                <a:solidFill>
                  <a:srgbClr val="FF0000"/>
                </a:solidFill>
              </a:rPr>
              <a:t>Logistic Regression:</a:t>
            </a:r>
            <a:endParaRPr lang="en-IN" sz="3600" dirty="0"/>
          </a:p>
        </p:txBody>
      </p:sp>
      <p:pic>
        <p:nvPicPr>
          <p:cNvPr id="5" name="Picture 4"/>
          <p:cNvPicPr>
            <a:picLocks noChangeAspect="1"/>
          </p:cNvPicPr>
          <p:nvPr/>
        </p:nvPicPr>
        <p:blipFill>
          <a:blip r:embed="rId2"/>
          <a:stretch>
            <a:fillRect/>
          </a:stretch>
        </p:blipFill>
        <p:spPr>
          <a:xfrm>
            <a:off x="1073941" y="1134208"/>
            <a:ext cx="4131105" cy="5386788"/>
          </a:xfrm>
          <a:prstGeom prst="rect">
            <a:avLst/>
          </a:prstGeom>
        </p:spPr>
      </p:pic>
      <p:pic>
        <p:nvPicPr>
          <p:cNvPr id="6" name="Picture 5"/>
          <p:cNvPicPr>
            <a:picLocks noChangeAspect="1"/>
          </p:cNvPicPr>
          <p:nvPr/>
        </p:nvPicPr>
        <p:blipFill>
          <a:blip r:embed="rId3"/>
          <a:stretch>
            <a:fillRect/>
          </a:stretch>
        </p:blipFill>
        <p:spPr>
          <a:xfrm>
            <a:off x="5741332" y="1134209"/>
            <a:ext cx="5896798" cy="5386788"/>
          </a:xfrm>
          <a:prstGeom prst="rect">
            <a:avLst/>
          </a:prstGeom>
        </p:spPr>
      </p:pic>
    </p:spTree>
    <p:extLst>
      <p:ext uri="{BB962C8B-B14F-4D97-AF65-F5344CB8AC3E}">
        <p14:creationId xmlns:p14="http://schemas.microsoft.com/office/powerpoint/2010/main" val="3056822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779" y="290118"/>
            <a:ext cx="8814929" cy="646331"/>
          </a:xfrm>
          <a:prstGeom prst="rect">
            <a:avLst/>
          </a:prstGeom>
        </p:spPr>
        <p:txBody>
          <a:bodyPr wrap="square">
            <a:spAutoFit/>
          </a:bodyPr>
          <a:lstStyle/>
          <a:p>
            <a:r>
              <a:rPr lang="en-US" sz="3600" dirty="0" smtClean="0">
                <a:solidFill>
                  <a:srgbClr val="FF0000"/>
                </a:solidFill>
              </a:rPr>
              <a:t>Support Vector  </a:t>
            </a:r>
            <a:r>
              <a:rPr lang="en-US" sz="3600" dirty="0">
                <a:solidFill>
                  <a:srgbClr val="FF0000"/>
                </a:solidFill>
              </a:rPr>
              <a:t>classifier:</a:t>
            </a:r>
            <a:endParaRPr lang="en-IN" sz="3600" dirty="0"/>
          </a:p>
        </p:txBody>
      </p:sp>
      <p:pic>
        <p:nvPicPr>
          <p:cNvPr id="3" name="Picture 2"/>
          <p:cNvPicPr>
            <a:picLocks noChangeAspect="1"/>
          </p:cNvPicPr>
          <p:nvPr/>
        </p:nvPicPr>
        <p:blipFill>
          <a:blip r:embed="rId2"/>
          <a:stretch>
            <a:fillRect/>
          </a:stretch>
        </p:blipFill>
        <p:spPr>
          <a:xfrm>
            <a:off x="891779" y="1250671"/>
            <a:ext cx="5375943" cy="5027038"/>
          </a:xfrm>
          <a:prstGeom prst="rect">
            <a:avLst/>
          </a:prstGeom>
        </p:spPr>
      </p:pic>
      <p:pic>
        <p:nvPicPr>
          <p:cNvPr id="4" name="Picture 3"/>
          <p:cNvPicPr>
            <a:picLocks noChangeAspect="1"/>
          </p:cNvPicPr>
          <p:nvPr/>
        </p:nvPicPr>
        <p:blipFill>
          <a:blip r:embed="rId3"/>
          <a:stretch>
            <a:fillRect/>
          </a:stretch>
        </p:blipFill>
        <p:spPr>
          <a:xfrm>
            <a:off x="6433450" y="1250671"/>
            <a:ext cx="5677692" cy="5027038"/>
          </a:xfrm>
          <a:prstGeom prst="rect">
            <a:avLst/>
          </a:prstGeom>
        </p:spPr>
      </p:pic>
    </p:spTree>
    <p:extLst>
      <p:ext uri="{BB962C8B-B14F-4D97-AF65-F5344CB8AC3E}">
        <p14:creationId xmlns:p14="http://schemas.microsoft.com/office/powerpoint/2010/main" val="902377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5938" y="981045"/>
            <a:ext cx="4188623" cy="5687219"/>
          </a:xfrm>
          <a:prstGeom prst="rect">
            <a:avLst/>
          </a:prstGeom>
        </p:spPr>
      </p:pic>
      <p:pic>
        <p:nvPicPr>
          <p:cNvPr id="5" name="Picture 4"/>
          <p:cNvPicPr>
            <a:picLocks noChangeAspect="1"/>
          </p:cNvPicPr>
          <p:nvPr/>
        </p:nvPicPr>
        <p:blipFill>
          <a:blip r:embed="rId3"/>
          <a:stretch>
            <a:fillRect/>
          </a:stretch>
        </p:blipFill>
        <p:spPr>
          <a:xfrm>
            <a:off x="5441316" y="981044"/>
            <a:ext cx="5582429" cy="5687219"/>
          </a:xfrm>
          <a:prstGeom prst="rect">
            <a:avLst/>
          </a:prstGeom>
        </p:spPr>
      </p:pic>
      <p:sp>
        <p:nvSpPr>
          <p:cNvPr id="6" name="Rectangle 5"/>
          <p:cNvSpPr/>
          <p:nvPr/>
        </p:nvSpPr>
        <p:spPr>
          <a:xfrm>
            <a:off x="628439" y="237365"/>
            <a:ext cx="9078269" cy="584775"/>
          </a:xfrm>
          <a:prstGeom prst="rect">
            <a:avLst/>
          </a:prstGeom>
        </p:spPr>
        <p:txBody>
          <a:bodyPr wrap="square">
            <a:spAutoFit/>
          </a:bodyPr>
          <a:lstStyle/>
          <a:p>
            <a:r>
              <a:rPr lang="en-US" sz="3200" dirty="0" smtClean="0">
                <a:solidFill>
                  <a:srgbClr val="FF0000"/>
                </a:solidFill>
              </a:rPr>
              <a:t>K-Nearest Neighbor classifier</a:t>
            </a:r>
            <a:r>
              <a:rPr lang="en-US" sz="3200" dirty="0">
                <a:solidFill>
                  <a:srgbClr val="FF0000"/>
                </a:solidFill>
              </a:rPr>
              <a:t>:</a:t>
            </a:r>
            <a:endParaRPr lang="en-IN" sz="3200" dirty="0"/>
          </a:p>
        </p:txBody>
      </p:sp>
    </p:spTree>
    <p:extLst>
      <p:ext uri="{BB962C8B-B14F-4D97-AF65-F5344CB8AC3E}">
        <p14:creationId xmlns:p14="http://schemas.microsoft.com/office/powerpoint/2010/main" val="250604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40192" y="1048821"/>
            <a:ext cx="4385723" cy="5639587"/>
          </a:xfrm>
          <a:prstGeom prst="rect">
            <a:avLst/>
          </a:prstGeom>
        </p:spPr>
      </p:pic>
      <p:pic>
        <p:nvPicPr>
          <p:cNvPr id="3" name="Picture 2"/>
          <p:cNvPicPr>
            <a:picLocks noChangeAspect="1"/>
          </p:cNvPicPr>
          <p:nvPr/>
        </p:nvPicPr>
        <p:blipFill>
          <a:blip r:embed="rId3"/>
          <a:stretch>
            <a:fillRect/>
          </a:stretch>
        </p:blipFill>
        <p:spPr>
          <a:xfrm>
            <a:off x="5692999" y="1048821"/>
            <a:ext cx="5553850" cy="5492656"/>
          </a:xfrm>
          <a:prstGeom prst="rect">
            <a:avLst/>
          </a:prstGeom>
        </p:spPr>
      </p:pic>
      <p:sp>
        <p:nvSpPr>
          <p:cNvPr id="4" name="Rectangle 3"/>
          <p:cNvSpPr/>
          <p:nvPr/>
        </p:nvSpPr>
        <p:spPr>
          <a:xfrm>
            <a:off x="740191" y="307703"/>
            <a:ext cx="8263131" cy="584775"/>
          </a:xfrm>
          <a:prstGeom prst="rect">
            <a:avLst/>
          </a:prstGeom>
        </p:spPr>
        <p:txBody>
          <a:bodyPr wrap="square">
            <a:spAutoFit/>
          </a:bodyPr>
          <a:lstStyle/>
          <a:p>
            <a:r>
              <a:rPr lang="en-US" sz="3200" dirty="0" smtClean="0">
                <a:solidFill>
                  <a:srgbClr val="FF0000"/>
                </a:solidFill>
              </a:rPr>
              <a:t>Gradient Boosting  </a:t>
            </a:r>
            <a:r>
              <a:rPr lang="en-US" sz="3200" dirty="0">
                <a:solidFill>
                  <a:srgbClr val="FF0000"/>
                </a:solidFill>
              </a:rPr>
              <a:t>classifier</a:t>
            </a:r>
            <a:r>
              <a:rPr lang="en-US" dirty="0">
                <a:solidFill>
                  <a:srgbClr val="FF0000"/>
                </a:solidFill>
              </a:rPr>
              <a:t>:</a:t>
            </a:r>
            <a:endParaRPr lang="en-IN" dirty="0"/>
          </a:p>
        </p:txBody>
      </p:sp>
    </p:spTree>
    <p:extLst>
      <p:ext uri="{BB962C8B-B14F-4D97-AF65-F5344CB8AC3E}">
        <p14:creationId xmlns:p14="http://schemas.microsoft.com/office/powerpoint/2010/main" val="2391393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3046" y="455095"/>
            <a:ext cx="10086607" cy="400110"/>
          </a:xfrm>
          <a:prstGeom prst="rect">
            <a:avLst/>
          </a:prstGeom>
        </p:spPr>
        <p:txBody>
          <a:bodyPr wrap="none">
            <a:spAutoFit/>
          </a:bodyPr>
          <a:lstStyle/>
          <a:p>
            <a:r>
              <a:rPr lang="en-US" sz="2000" dirty="0" smtClean="0">
                <a:solidFill>
                  <a:srgbClr val="FF0000"/>
                </a:solidFill>
              </a:rPr>
              <a:t>Hyperparameter tuning to get the Best GradientBoosting Classifier Model and Cross-Validation:</a:t>
            </a:r>
            <a:endParaRPr lang="en-IN" sz="2000" dirty="0"/>
          </a:p>
        </p:txBody>
      </p:sp>
      <p:pic>
        <p:nvPicPr>
          <p:cNvPr id="3" name="Picture 2"/>
          <p:cNvPicPr>
            <a:picLocks noChangeAspect="1"/>
          </p:cNvPicPr>
          <p:nvPr/>
        </p:nvPicPr>
        <p:blipFill>
          <a:blip r:embed="rId2"/>
          <a:stretch>
            <a:fillRect/>
          </a:stretch>
        </p:blipFill>
        <p:spPr>
          <a:xfrm>
            <a:off x="633046" y="1258214"/>
            <a:ext cx="4422530" cy="3896404"/>
          </a:xfrm>
          <a:prstGeom prst="rect">
            <a:avLst/>
          </a:prstGeom>
        </p:spPr>
      </p:pic>
      <p:pic>
        <p:nvPicPr>
          <p:cNvPr id="4" name="Picture 3"/>
          <p:cNvPicPr>
            <a:picLocks noChangeAspect="1"/>
          </p:cNvPicPr>
          <p:nvPr/>
        </p:nvPicPr>
        <p:blipFill>
          <a:blip r:embed="rId3"/>
          <a:stretch>
            <a:fillRect/>
          </a:stretch>
        </p:blipFill>
        <p:spPr>
          <a:xfrm>
            <a:off x="633046" y="5361871"/>
            <a:ext cx="6420741" cy="1038930"/>
          </a:xfrm>
          <a:prstGeom prst="rect">
            <a:avLst/>
          </a:prstGeom>
        </p:spPr>
      </p:pic>
      <p:pic>
        <p:nvPicPr>
          <p:cNvPr id="5" name="Picture 4"/>
          <p:cNvPicPr>
            <a:picLocks noChangeAspect="1"/>
          </p:cNvPicPr>
          <p:nvPr/>
        </p:nvPicPr>
        <p:blipFill>
          <a:blip r:embed="rId4"/>
          <a:stretch>
            <a:fillRect/>
          </a:stretch>
        </p:blipFill>
        <p:spPr>
          <a:xfrm>
            <a:off x="5978205" y="1358599"/>
            <a:ext cx="5108895" cy="2210108"/>
          </a:xfrm>
          <a:prstGeom prst="rect">
            <a:avLst/>
          </a:prstGeom>
        </p:spPr>
      </p:pic>
      <p:pic>
        <p:nvPicPr>
          <p:cNvPr id="6" name="Picture 5"/>
          <p:cNvPicPr>
            <a:picLocks noChangeAspect="1"/>
          </p:cNvPicPr>
          <p:nvPr/>
        </p:nvPicPr>
        <p:blipFill>
          <a:blip r:embed="rId5"/>
          <a:stretch>
            <a:fillRect/>
          </a:stretch>
        </p:blipFill>
        <p:spPr>
          <a:xfrm>
            <a:off x="5978205" y="3940750"/>
            <a:ext cx="4915464" cy="1018112"/>
          </a:xfrm>
          <a:prstGeom prst="rect">
            <a:avLst/>
          </a:prstGeom>
        </p:spPr>
      </p:pic>
    </p:spTree>
    <p:extLst>
      <p:ext uri="{BB962C8B-B14F-4D97-AF65-F5344CB8AC3E}">
        <p14:creationId xmlns:p14="http://schemas.microsoft.com/office/powerpoint/2010/main" val="414411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1500" y="905607"/>
            <a:ext cx="5090747" cy="5793500"/>
          </a:xfrm>
          <a:prstGeom prst="rect">
            <a:avLst/>
          </a:prstGeom>
        </p:spPr>
      </p:pic>
      <p:sp>
        <p:nvSpPr>
          <p:cNvPr id="4" name="Rectangle 3"/>
          <p:cNvSpPr/>
          <p:nvPr/>
        </p:nvSpPr>
        <p:spPr>
          <a:xfrm>
            <a:off x="571500" y="298911"/>
            <a:ext cx="3633559" cy="369332"/>
          </a:xfrm>
          <a:prstGeom prst="rect">
            <a:avLst/>
          </a:prstGeom>
        </p:spPr>
        <p:txBody>
          <a:bodyPr wrap="none">
            <a:spAutoFit/>
          </a:bodyPr>
          <a:lstStyle/>
          <a:p>
            <a:r>
              <a:rPr lang="en-US" dirty="0" smtClean="0">
                <a:solidFill>
                  <a:srgbClr val="FF0000"/>
                </a:solidFill>
              </a:rPr>
              <a:t>The Best GradientBoosting Classifier:</a:t>
            </a:r>
            <a:endParaRPr lang="en-IN" dirty="0"/>
          </a:p>
        </p:txBody>
      </p:sp>
      <p:pic>
        <p:nvPicPr>
          <p:cNvPr id="5" name="Picture 4"/>
          <p:cNvPicPr>
            <a:picLocks noChangeAspect="1"/>
          </p:cNvPicPr>
          <p:nvPr/>
        </p:nvPicPr>
        <p:blipFill>
          <a:blip r:embed="rId3"/>
          <a:stretch>
            <a:fillRect/>
          </a:stretch>
        </p:blipFill>
        <p:spPr>
          <a:xfrm>
            <a:off x="7058134" y="905607"/>
            <a:ext cx="3667637" cy="2524477"/>
          </a:xfrm>
          <a:prstGeom prst="rect">
            <a:avLst/>
          </a:prstGeom>
        </p:spPr>
      </p:pic>
      <p:pic>
        <p:nvPicPr>
          <p:cNvPr id="6" name="Picture 5"/>
          <p:cNvPicPr>
            <a:picLocks noChangeAspect="1"/>
          </p:cNvPicPr>
          <p:nvPr/>
        </p:nvPicPr>
        <p:blipFill>
          <a:blip r:embed="rId4"/>
          <a:stretch>
            <a:fillRect/>
          </a:stretch>
        </p:blipFill>
        <p:spPr>
          <a:xfrm>
            <a:off x="7058134" y="3525715"/>
            <a:ext cx="4257566" cy="2991626"/>
          </a:xfrm>
          <a:prstGeom prst="rect">
            <a:avLst/>
          </a:prstGeom>
        </p:spPr>
      </p:pic>
    </p:spTree>
    <p:extLst>
      <p:ext uri="{BB962C8B-B14F-4D97-AF65-F5344CB8AC3E}">
        <p14:creationId xmlns:p14="http://schemas.microsoft.com/office/powerpoint/2010/main" val="2646531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5505" y="1537289"/>
            <a:ext cx="5238433" cy="4520611"/>
          </a:xfrm>
          <a:prstGeom prst="rect">
            <a:avLst/>
          </a:prstGeom>
        </p:spPr>
      </p:pic>
      <p:sp>
        <p:nvSpPr>
          <p:cNvPr id="3" name="Rectangle 2"/>
          <p:cNvSpPr/>
          <p:nvPr/>
        </p:nvSpPr>
        <p:spPr>
          <a:xfrm>
            <a:off x="775505" y="589057"/>
            <a:ext cx="5704426" cy="584775"/>
          </a:xfrm>
          <a:prstGeom prst="rect">
            <a:avLst/>
          </a:prstGeom>
        </p:spPr>
        <p:txBody>
          <a:bodyPr wrap="square">
            <a:spAutoFit/>
          </a:bodyPr>
          <a:lstStyle/>
          <a:p>
            <a:r>
              <a:rPr lang="en-US" sz="3200" dirty="0" smtClean="0">
                <a:solidFill>
                  <a:srgbClr val="FF0000"/>
                </a:solidFill>
              </a:rPr>
              <a:t>ROC Curve:</a:t>
            </a:r>
            <a:endParaRPr lang="en-IN" sz="3200" dirty="0"/>
          </a:p>
        </p:txBody>
      </p:sp>
      <p:pic>
        <p:nvPicPr>
          <p:cNvPr id="4" name="Picture 3"/>
          <p:cNvPicPr>
            <a:picLocks noChangeAspect="1"/>
          </p:cNvPicPr>
          <p:nvPr/>
        </p:nvPicPr>
        <p:blipFill>
          <a:blip r:embed="rId3"/>
          <a:stretch>
            <a:fillRect/>
          </a:stretch>
        </p:blipFill>
        <p:spPr>
          <a:xfrm>
            <a:off x="6228387" y="1537288"/>
            <a:ext cx="5430213" cy="4520611"/>
          </a:xfrm>
          <a:prstGeom prst="rect">
            <a:avLst/>
          </a:prstGeom>
        </p:spPr>
      </p:pic>
    </p:spTree>
    <p:extLst>
      <p:ext uri="{BB962C8B-B14F-4D97-AF65-F5344CB8AC3E}">
        <p14:creationId xmlns:p14="http://schemas.microsoft.com/office/powerpoint/2010/main" val="320232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84F7-172E-7087-9660-6ADA410C07E9}"/>
              </a:ext>
            </a:extLst>
          </p:cNvPr>
          <p:cNvSpPr>
            <a:spLocks noGrp="1"/>
          </p:cNvSpPr>
          <p:nvPr>
            <p:ph type="title"/>
          </p:nvPr>
        </p:nvSpPr>
        <p:spPr>
          <a:xfrm>
            <a:off x="16883330" y="2377956"/>
            <a:ext cx="897151" cy="74734"/>
          </a:xfrm>
        </p:spPr>
        <p:txBody>
          <a:bodyPr>
            <a:normAutofit fontScale="90000"/>
          </a:bodyPr>
          <a:lstStyle/>
          <a:p>
            <a:endParaRPr lang="en-US">
              <a:ea typeface="Calibri Light"/>
              <a:cs typeface="Calibri Light"/>
            </a:endParaRPr>
          </a:p>
        </p:txBody>
      </p:sp>
      <p:sp>
        <p:nvSpPr>
          <p:cNvPr id="3" name="Content Placeholder 2">
            <a:extLst>
              <a:ext uri="{FF2B5EF4-FFF2-40B4-BE49-F238E27FC236}">
                <a16:creationId xmlns:a16="http://schemas.microsoft.com/office/drawing/2014/main" id="{5B2ACC00-E84C-0479-EE5A-D2BD8C49A0E8}"/>
              </a:ext>
            </a:extLst>
          </p:cNvPr>
          <p:cNvSpPr>
            <a:spLocks noGrp="1"/>
          </p:cNvSpPr>
          <p:nvPr>
            <p:ph idx="1"/>
          </p:nvPr>
        </p:nvSpPr>
        <p:spPr>
          <a:xfrm>
            <a:off x="3181710" y="2717020"/>
            <a:ext cx="6231148" cy="1490246"/>
          </a:xfrm>
        </p:spPr>
        <p:txBody>
          <a:bodyPr vert="horz" lIns="91440" tIns="45720" rIns="91440" bIns="45720" rtlCol="0" anchor="t">
            <a:normAutofit/>
          </a:bodyPr>
          <a:lstStyle/>
          <a:p>
            <a:pPr marL="0" indent="0">
              <a:buNone/>
            </a:pPr>
            <a:r>
              <a:rPr lang="en-US" sz="8800">
                <a:solidFill>
                  <a:srgbClr val="FF0000"/>
                </a:solidFill>
                <a:ea typeface="Calibri"/>
                <a:cs typeface="Calibri"/>
              </a:rPr>
              <a:t>THANK YOU</a:t>
            </a:r>
          </a:p>
        </p:txBody>
      </p:sp>
    </p:spTree>
    <p:extLst>
      <p:ext uri="{BB962C8B-B14F-4D97-AF65-F5344CB8AC3E}">
        <p14:creationId xmlns:p14="http://schemas.microsoft.com/office/powerpoint/2010/main" val="196294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E23D674-DE67-F256-1E7A-DAB70658A5A8}"/>
              </a:ext>
            </a:extLst>
          </p:cNvPr>
          <p:cNvSpPr>
            <a:spLocks noGrp="1"/>
          </p:cNvSpPr>
          <p:nvPr>
            <p:ph type="title"/>
          </p:nvPr>
        </p:nvSpPr>
        <p:spPr>
          <a:xfrm>
            <a:off x="179294" y="162845"/>
            <a:ext cx="10515600" cy="616510"/>
          </a:xfrm>
        </p:spPr>
        <p:txBody>
          <a:bodyPr>
            <a:normAutofit fontScale="90000"/>
          </a:bodyPr>
          <a:lstStyle/>
          <a:p>
            <a:r>
              <a:rPr lang="en-IN" dirty="0">
                <a:solidFill>
                  <a:srgbClr val="FF0000"/>
                </a:solidFill>
              </a:rPr>
              <a:t>Details about the Dataset :</a:t>
            </a:r>
          </a:p>
        </p:txBody>
      </p:sp>
      <p:pic>
        <p:nvPicPr>
          <p:cNvPr id="2" name="Picture 1"/>
          <p:cNvPicPr>
            <a:picLocks noChangeAspect="1"/>
          </p:cNvPicPr>
          <p:nvPr/>
        </p:nvPicPr>
        <p:blipFill>
          <a:blip r:embed="rId2"/>
          <a:stretch>
            <a:fillRect/>
          </a:stretch>
        </p:blipFill>
        <p:spPr>
          <a:xfrm>
            <a:off x="316522" y="700224"/>
            <a:ext cx="7891078" cy="1919883"/>
          </a:xfrm>
          <a:prstGeom prst="rect">
            <a:avLst/>
          </a:prstGeom>
        </p:spPr>
      </p:pic>
      <p:pic>
        <p:nvPicPr>
          <p:cNvPr id="6" name="Picture 5"/>
          <p:cNvPicPr>
            <a:picLocks noChangeAspect="1"/>
          </p:cNvPicPr>
          <p:nvPr/>
        </p:nvPicPr>
        <p:blipFill>
          <a:blip r:embed="rId3"/>
          <a:stretch>
            <a:fillRect/>
          </a:stretch>
        </p:blipFill>
        <p:spPr>
          <a:xfrm>
            <a:off x="8414237" y="779355"/>
            <a:ext cx="3524303" cy="1840752"/>
          </a:xfrm>
          <a:prstGeom prst="rect">
            <a:avLst/>
          </a:prstGeom>
        </p:spPr>
      </p:pic>
      <p:pic>
        <p:nvPicPr>
          <p:cNvPr id="7" name="Picture 6"/>
          <p:cNvPicPr>
            <a:picLocks noChangeAspect="1"/>
          </p:cNvPicPr>
          <p:nvPr/>
        </p:nvPicPr>
        <p:blipFill>
          <a:blip r:embed="rId4"/>
          <a:stretch>
            <a:fillRect/>
          </a:stretch>
        </p:blipFill>
        <p:spPr>
          <a:xfrm>
            <a:off x="571500" y="2936632"/>
            <a:ext cx="4914899" cy="3585714"/>
          </a:xfrm>
          <a:prstGeom prst="rect">
            <a:avLst/>
          </a:prstGeom>
        </p:spPr>
      </p:pic>
    </p:spTree>
    <p:extLst>
      <p:ext uri="{BB962C8B-B14F-4D97-AF65-F5344CB8AC3E}">
        <p14:creationId xmlns:p14="http://schemas.microsoft.com/office/powerpoint/2010/main" val="3974312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40D767-BFDC-BAAC-2826-DA526893C68C}"/>
              </a:ext>
            </a:extLst>
          </p:cNvPr>
          <p:cNvSpPr>
            <a:spLocks noGrp="1"/>
          </p:cNvSpPr>
          <p:nvPr>
            <p:ph type="title"/>
          </p:nvPr>
        </p:nvSpPr>
        <p:spPr>
          <a:xfrm>
            <a:off x="451885" y="127423"/>
            <a:ext cx="6370946" cy="662782"/>
          </a:xfrm>
        </p:spPr>
        <p:txBody>
          <a:bodyPr>
            <a:normAutofit fontScale="90000"/>
          </a:bodyPr>
          <a:lstStyle/>
          <a:p>
            <a:r>
              <a:rPr lang="en-IN" sz="3200" dirty="0">
                <a:solidFill>
                  <a:srgbClr val="FF0000"/>
                </a:solidFill>
              </a:rPr>
              <a:t>Info  </a:t>
            </a:r>
            <a:r>
              <a:rPr lang="en-IN" sz="3200" dirty="0" smtClean="0">
                <a:solidFill>
                  <a:srgbClr val="FF0000"/>
                </a:solidFill>
              </a:rPr>
              <a:t>and null values and duplicate values:</a:t>
            </a:r>
            <a:br>
              <a:rPr lang="en-IN" sz="3200" dirty="0" smtClean="0">
                <a:solidFill>
                  <a:srgbClr val="FF0000"/>
                </a:solidFill>
              </a:rPr>
            </a:br>
            <a:endParaRPr lang="en-IN" sz="3200" dirty="0">
              <a:solidFill>
                <a:srgbClr val="FF0000"/>
              </a:solidFill>
            </a:endParaRPr>
          </a:p>
        </p:txBody>
      </p:sp>
      <p:pic>
        <p:nvPicPr>
          <p:cNvPr id="3" name="Picture 2"/>
          <p:cNvPicPr>
            <a:picLocks noChangeAspect="1"/>
          </p:cNvPicPr>
          <p:nvPr/>
        </p:nvPicPr>
        <p:blipFill>
          <a:blip r:embed="rId2"/>
          <a:stretch>
            <a:fillRect/>
          </a:stretch>
        </p:blipFill>
        <p:spPr>
          <a:xfrm>
            <a:off x="451885" y="790205"/>
            <a:ext cx="3288911" cy="5080725"/>
          </a:xfrm>
          <a:prstGeom prst="rect">
            <a:avLst/>
          </a:prstGeom>
        </p:spPr>
      </p:pic>
      <p:pic>
        <p:nvPicPr>
          <p:cNvPr id="5" name="Picture 4"/>
          <p:cNvPicPr>
            <a:picLocks noChangeAspect="1"/>
          </p:cNvPicPr>
          <p:nvPr/>
        </p:nvPicPr>
        <p:blipFill>
          <a:blip r:embed="rId3"/>
          <a:stretch>
            <a:fillRect/>
          </a:stretch>
        </p:blipFill>
        <p:spPr>
          <a:xfrm>
            <a:off x="3959882" y="722197"/>
            <a:ext cx="3724596" cy="5001595"/>
          </a:xfrm>
          <a:prstGeom prst="rect">
            <a:avLst/>
          </a:prstGeom>
        </p:spPr>
      </p:pic>
      <p:pic>
        <p:nvPicPr>
          <p:cNvPr id="6" name="Picture 5"/>
          <p:cNvPicPr>
            <a:picLocks noChangeAspect="1"/>
          </p:cNvPicPr>
          <p:nvPr/>
        </p:nvPicPr>
        <p:blipFill>
          <a:blip r:embed="rId4"/>
          <a:stretch>
            <a:fillRect/>
          </a:stretch>
        </p:blipFill>
        <p:spPr>
          <a:xfrm>
            <a:off x="7903564" y="790205"/>
            <a:ext cx="3562847" cy="4777391"/>
          </a:xfrm>
          <a:prstGeom prst="rect">
            <a:avLst/>
          </a:prstGeom>
        </p:spPr>
      </p:pic>
    </p:spTree>
    <p:extLst>
      <p:ext uri="{BB962C8B-B14F-4D97-AF65-F5344CB8AC3E}">
        <p14:creationId xmlns:p14="http://schemas.microsoft.com/office/powerpoint/2010/main" val="18213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915" y="369250"/>
            <a:ext cx="10223761" cy="523220"/>
          </a:xfrm>
          <a:prstGeom prst="rect">
            <a:avLst/>
          </a:prstGeom>
        </p:spPr>
        <p:txBody>
          <a:bodyPr wrap="none">
            <a:spAutoFit/>
          </a:bodyPr>
          <a:lstStyle/>
          <a:p>
            <a:r>
              <a:rPr lang="en-IN" sz="2800" dirty="0" smtClean="0">
                <a:solidFill>
                  <a:srgbClr val="FF0000"/>
                </a:solidFill>
              </a:rPr>
              <a:t>Distribution of </a:t>
            </a:r>
            <a:r>
              <a:rPr lang="en-IN" sz="2800" dirty="0" smtClean="0">
                <a:solidFill>
                  <a:srgbClr val="FF0000"/>
                </a:solidFill>
              </a:rPr>
              <a:t>Transaction </a:t>
            </a:r>
            <a:r>
              <a:rPr lang="en-IN" sz="2800" dirty="0" smtClean="0">
                <a:solidFill>
                  <a:srgbClr val="FF0000"/>
                </a:solidFill>
              </a:rPr>
              <a:t>amount, Amount paid and Vehicle speed</a:t>
            </a:r>
            <a:r>
              <a:rPr lang="en-IN" dirty="0" smtClean="0">
                <a:solidFill>
                  <a:srgbClr val="FF0000"/>
                </a:solidFill>
              </a:rPr>
              <a:t>:</a:t>
            </a:r>
            <a:endParaRPr lang="en-IN" dirty="0"/>
          </a:p>
        </p:txBody>
      </p:sp>
      <p:pic>
        <p:nvPicPr>
          <p:cNvPr id="5" name="Picture 4"/>
          <p:cNvPicPr>
            <a:picLocks noChangeAspect="1"/>
          </p:cNvPicPr>
          <p:nvPr/>
        </p:nvPicPr>
        <p:blipFill>
          <a:blip r:embed="rId2"/>
          <a:stretch>
            <a:fillRect/>
          </a:stretch>
        </p:blipFill>
        <p:spPr>
          <a:xfrm>
            <a:off x="399303" y="1046284"/>
            <a:ext cx="3557235" cy="2690447"/>
          </a:xfrm>
          <a:prstGeom prst="rect">
            <a:avLst/>
          </a:prstGeom>
        </p:spPr>
      </p:pic>
      <p:pic>
        <p:nvPicPr>
          <p:cNvPr id="6" name="Picture 5"/>
          <p:cNvPicPr>
            <a:picLocks noChangeAspect="1"/>
          </p:cNvPicPr>
          <p:nvPr/>
        </p:nvPicPr>
        <p:blipFill>
          <a:blip r:embed="rId3"/>
          <a:stretch>
            <a:fillRect/>
          </a:stretch>
        </p:blipFill>
        <p:spPr>
          <a:xfrm>
            <a:off x="4195594" y="1046284"/>
            <a:ext cx="3998837" cy="2690447"/>
          </a:xfrm>
          <a:prstGeom prst="rect">
            <a:avLst/>
          </a:prstGeom>
        </p:spPr>
      </p:pic>
      <p:pic>
        <p:nvPicPr>
          <p:cNvPr id="7" name="Picture 6"/>
          <p:cNvPicPr>
            <a:picLocks noChangeAspect="1"/>
          </p:cNvPicPr>
          <p:nvPr/>
        </p:nvPicPr>
        <p:blipFill>
          <a:blip r:embed="rId4"/>
          <a:stretch>
            <a:fillRect/>
          </a:stretch>
        </p:blipFill>
        <p:spPr>
          <a:xfrm>
            <a:off x="8317523" y="1046284"/>
            <a:ext cx="3552092" cy="2690447"/>
          </a:xfrm>
          <a:prstGeom prst="rect">
            <a:avLst/>
          </a:prstGeom>
        </p:spPr>
      </p:pic>
      <p:sp>
        <p:nvSpPr>
          <p:cNvPr id="9" name="Rectangle 8"/>
          <p:cNvSpPr/>
          <p:nvPr/>
        </p:nvSpPr>
        <p:spPr>
          <a:xfrm>
            <a:off x="515816" y="3890545"/>
            <a:ext cx="11142784" cy="2585323"/>
          </a:xfrm>
          <a:prstGeom prst="rect">
            <a:avLst/>
          </a:prstGeom>
        </p:spPr>
        <p:txBody>
          <a:bodyPr wrap="square">
            <a:spAutoFit/>
          </a:bodyPr>
          <a:lstStyle/>
          <a:p>
            <a:r>
              <a:rPr lang="en-US" dirty="0"/>
              <a:t>Insights:</a:t>
            </a:r>
          </a:p>
          <a:p>
            <a:r>
              <a:rPr lang="en-US" dirty="0"/>
              <a:t>Transaction Amounts and Payments: A notable portion of the transactions fall within the 0-9 range for both transaction amounts and payments, indicating a high frequency of low-value transactions in the system.</a:t>
            </a:r>
          </a:p>
          <a:p>
            <a:r>
              <a:rPr lang="en-US" dirty="0"/>
              <a:t>Average Transaction Value: Most transactions have a consistent value, typically ranging between 100 and 150 for both the transaction amount and the amount paid. This suggests a standardized pricing or fee structure for the majority of transactions.</a:t>
            </a:r>
          </a:p>
          <a:p>
            <a:r>
              <a:rPr lang="en-US" dirty="0"/>
              <a:t>Vehicle Speeds During Transactions: Vehicles involved in transactions generally maintain speeds between 40 and 100, reflecting a steady flow of traffic through the toll system with minimal variation in vehicle speeds.</a:t>
            </a:r>
          </a:p>
          <a:p>
            <a:endParaRPr lang="en-US" dirty="0"/>
          </a:p>
        </p:txBody>
      </p:sp>
    </p:spTree>
    <p:extLst>
      <p:ext uri="{BB962C8B-B14F-4D97-AF65-F5344CB8AC3E}">
        <p14:creationId xmlns:p14="http://schemas.microsoft.com/office/powerpoint/2010/main" val="1839174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4999" y="176883"/>
            <a:ext cx="8522678" cy="861774"/>
          </a:xfrm>
          <a:prstGeom prst="rect">
            <a:avLst/>
          </a:prstGeom>
        </p:spPr>
        <p:txBody>
          <a:bodyPr wrap="square">
            <a:spAutoFit/>
          </a:bodyPr>
          <a:lstStyle/>
          <a:p>
            <a:r>
              <a:rPr lang="en-US" sz="3200" dirty="0" smtClean="0">
                <a:solidFill>
                  <a:srgbClr val="FF0000"/>
                </a:solidFill>
              </a:rPr>
              <a:t>Visualize</a:t>
            </a:r>
            <a:r>
              <a:rPr lang="en-US" sz="3200" b="1" dirty="0" smtClean="0">
                <a:solidFill>
                  <a:srgbClr val="FF0000"/>
                </a:solidFill>
              </a:rPr>
              <a:t> </a:t>
            </a:r>
            <a:r>
              <a:rPr lang="en-US" sz="3200" b="1" dirty="0">
                <a:solidFill>
                  <a:srgbClr val="FF0000"/>
                </a:solidFill>
              </a:rPr>
              <a:t>the distribution of categorical </a:t>
            </a:r>
            <a:r>
              <a:rPr lang="en-US" sz="3200" b="1" dirty="0" smtClean="0">
                <a:solidFill>
                  <a:srgbClr val="FF0000"/>
                </a:solidFill>
              </a:rPr>
              <a:t>features</a:t>
            </a:r>
            <a:endParaRPr lang="en-US" sz="3200" b="1" dirty="0">
              <a:solidFill>
                <a:srgbClr val="FF0000"/>
              </a:solidFill>
            </a:endParaRPr>
          </a:p>
          <a:p>
            <a:endParaRPr lang="en-IN" dirty="0"/>
          </a:p>
        </p:txBody>
      </p:sp>
      <p:pic>
        <p:nvPicPr>
          <p:cNvPr id="5" name="Picture 4"/>
          <p:cNvPicPr>
            <a:picLocks noChangeAspect="1"/>
          </p:cNvPicPr>
          <p:nvPr/>
        </p:nvPicPr>
        <p:blipFill>
          <a:blip r:embed="rId2"/>
          <a:stretch>
            <a:fillRect/>
          </a:stretch>
        </p:blipFill>
        <p:spPr>
          <a:xfrm>
            <a:off x="194895" y="1038657"/>
            <a:ext cx="2187820" cy="1906766"/>
          </a:xfrm>
          <a:prstGeom prst="rect">
            <a:avLst/>
          </a:prstGeom>
        </p:spPr>
      </p:pic>
      <p:pic>
        <p:nvPicPr>
          <p:cNvPr id="6" name="Picture 5"/>
          <p:cNvPicPr>
            <a:picLocks noChangeAspect="1"/>
          </p:cNvPicPr>
          <p:nvPr/>
        </p:nvPicPr>
        <p:blipFill>
          <a:blip r:embed="rId3"/>
          <a:stretch>
            <a:fillRect/>
          </a:stretch>
        </p:blipFill>
        <p:spPr>
          <a:xfrm>
            <a:off x="2708031" y="1038657"/>
            <a:ext cx="2321170" cy="1906766"/>
          </a:xfrm>
          <a:prstGeom prst="rect">
            <a:avLst/>
          </a:prstGeom>
        </p:spPr>
      </p:pic>
      <p:pic>
        <p:nvPicPr>
          <p:cNvPr id="7" name="Picture 6"/>
          <p:cNvPicPr>
            <a:picLocks noChangeAspect="1"/>
          </p:cNvPicPr>
          <p:nvPr/>
        </p:nvPicPr>
        <p:blipFill>
          <a:blip r:embed="rId4"/>
          <a:stretch>
            <a:fillRect/>
          </a:stretch>
        </p:blipFill>
        <p:spPr>
          <a:xfrm>
            <a:off x="5354518" y="1038657"/>
            <a:ext cx="1652952" cy="1906766"/>
          </a:xfrm>
          <a:prstGeom prst="rect">
            <a:avLst/>
          </a:prstGeom>
        </p:spPr>
      </p:pic>
      <p:pic>
        <p:nvPicPr>
          <p:cNvPr id="8" name="Picture 7"/>
          <p:cNvPicPr>
            <a:picLocks noChangeAspect="1"/>
          </p:cNvPicPr>
          <p:nvPr/>
        </p:nvPicPr>
        <p:blipFill>
          <a:blip r:embed="rId5"/>
          <a:stretch>
            <a:fillRect/>
          </a:stretch>
        </p:blipFill>
        <p:spPr>
          <a:xfrm>
            <a:off x="7332787" y="1038658"/>
            <a:ext cx="1943101" cy="1906766"/>
          </a:xfrm>
          <a:prstGeom prst="rect">
            <a:avLst/>
          </a:prstGeom>
        </p:spPr>
      </p:pic>
      <p:pic>
        <p:nvPicPr>
          <p:cNvPr id="9" name="Picture 8"/>
          <p:cNvPicPr>
            <a:picLocks noChangeAspect="1"/>
          </p:cNvPicPr>
          <p:nvPr/>
        </p:nvPicPr>
        <p:blipFill>
          <a:blip r:embed="rId6"/>
          <a:stretch>
            <a:fillRect/>
          </a:stretch>
        </p:blipFill>
        <p:spPr>
          <a:xfrm>
            <a:off x="9618792" y="1038658"/>
            <a:ext cx="2338749" cy="1906766"/>
          </a:xfrm>
          <a:prstGeom prst="rect">
            <a:avLst/>
          </a:prstGeom>
        </p:spPr>
      </p:pic>
      <p:sp>
        <p:nvSpPr>
          <p:cNvPr id="10" name="Rectangle 9"/>
          <p:cNvSpPr/>
          <p:nvPr/>
        </p:nvSpPr>
        <p:spPr>
          <a:xfrm>
            <a:off x="194895" y="3142659"/>
            <a:ext cx="11997105" cy="3970318"/>
          </a:xfrm>
          <a:prstGeom prst="rect">
            <a:avLst/>
          </a:prstGeom>
        </p:spPr>
        <p:txBody>
          <a:bodyPr wrap="square">
            <a:spAutoFit/>
          </a:bodyPr>
          <a:lstStyle/>
          <a:p>
            <a:r>
              <a:rPr lang="en-US" dirty="0"/>
              <a:t>Insights:</a:t>
            </a:r>
          </a:p>
          <a:p>
            <a:r>
              <a:rPr lang="en-US" dirty="0" smtClean="0"/>
              <a:t>T</a:t>
            </a:r>
            <a:r>
              <a:rPr lang="en-US" dirty="0"/>
              <a:t>Vehicle Types in Transactions: The transactions are evenly spread across various vehicle types, with each category contributing approximately 714 transactions. This indicates that the toll system is utilized by a diverse range of vehicles.</a:t>
            </a:r>
          </a:p>
          <a:p>
            <a:r>
              <a:rPr lang="en-US" dirty="0"/>
              <a:t>TollBooth Activity: TollBoothIDs B-102, A101, and C-103 register the highest transaction counts, marking them as key operational hubs. In contrast, </a:t>
            </a:r>
            <a:r>
              <a:rPr lang="en-US" dirty="0" err="1"/>
              <a:t>TollBoothID</a:t>
            </a:r>
            <a:r>
              <a:rPr lang="en-US" dirty="0"/>
              <a:t> D-104 shows much lower activity, suggesting it may be underutilized or located in a less busy area.</a:t>
            </a:r>
          </a:p>
          <a:p>
            <a:r>
              <a:rPr lang="en-US" dirty="0"/>
              <a:t>Lane Type Preference: Regular lanes have the highest transaction volume, indicating a strong preference or greater availability of these lanes. This suggests that most vehicles using the toll system are standard-sized and do not need specialized lanes.</a:t>
            </a:r>
          </a:p>
          <a:p>
            <a:r>
              <a:rPr lang="en-US" dirty="0"/>
              <a:t>Vehicle Dimensions and Transactions: There is a significant trend of larger vehicles being more involved in transactions. This could indicate that the toll system is heavily used by commercial or industrial vehicles, which tend to be larger.</a:t>
            </a:r>
          </a:p>
          <a:p>
            <a:r>
              <a:rPr lang="en-US" dirty="0"/>
              <a:t>Geographical Spread of Transactions: Transactions are evenly distributed across different geographical locations, showing no significant bias towards any particular area. This uniform distribution suggests a widespread and balanced use of the toll system across the region.</a:t>
            </a:r>
          </a:p>
          <a:p>
            <a:endParaRPr lang="en-US" dirty="0"/>
          </a:p>
        </p:txBody>
      </p:sp>
    </p:spTree>
    <p:extLst>
      <p:ext uri="{BB962C8B-B14F-4D97-AF65-F5344CB8AC3E}">
        <p14:creationId xmlns:p14="http://schemas.microsoft.com/office/powerpoint/2010/main" val="275634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2723" y="265920"/>
            <a:ext cx="10087708" cy="461665"/>
          </a:xfrm>
          <a:prstGeom prst="rect">
            <a:avLst/>
          </a:prstGeom>
        </p:spPr>
        <p:txBody>
          <a:bodyPr wrap="square">
            <a:spAutoFit/>
          </a:bodyPr>
          <a:lstStyle/>
          <a:p>
            <a:r>
              <a:rPr lang="en-IN" sz="2400" dirty="0">
                <a:solidFill>
                  <a:srgbClr val="FF0000"/>
                </a:solidFill>
              </a:rPr>
              <a:t>Relationship Between Vehicle Type, Vehicle Dimensions, and Vehicle Speed</a:t>
            </a:r>
          </a:p>
        </p:txBody>
      </p:sp>
      <p:pic>
        <p:nvPicPr>
          <p:cNvPr id="6" name="Picture 5"/>
          <p:cNvPicPr>
            <a:picLocks noChangeAspect="1"/>
          </p:cNvPicPr>
          <p:nvPr/>
        </p:nvPicPr>
        <p:blipFill>
          <a:blip r:embed="rId2"/>
          <a:stretch>
            <a:fillRect/>
          </a:stretch>
        </p:blipFill>
        <p:spPr>
          <a:xfrm>
            <a:off x="474785" y="838979"/>
            <a:ext cx="4651130" cy="2713113"/>
          </a:xfrm>
          <a:prstGeom prst="rect">
            <a:avLst/>
          </a:prstGeom>
        </p:spPr>
      </p:pic>
      <p:pic>
        <p:nvPicPr>
          <p:cNvPr id="7" name="Picture 6"/>
          <p:cNvPicPr>
            <a:picLocks noChangeAspect="1"/>
          </p:cNvPicPr>
          <p:nvPr/>
        </p:nvPicPr>
        <p:blipFill>
          <a:blip r:embed="rId3"/>
          <a:stretch>
            <a:fillRect/>
          </a:stretch>
        </p:blipFill>
        <p:spPr>
          <a:xfrm>
            <a:off x="5539154" y="838978"/>
            <a:ext cx="5388506" cy="2713113"/>
          </a:xfrm>
          <a:prstGeom prst="rect">
            <a:avLst/>
          </a:prstGeom>
        </p:spPr>
      </p:pic>
      <p:sp>
        <p:nvSpPr>
          <p:cNvPr id="8" name="Rectangle 7"/>
          <p:cNvSpPr/>
          <p:nvPr/>
        </p:nvSpPr>
        <p:spPr>
          <a:xfrm>
            <a:off x="600807" y="4250932"/>
            <a:ext cx="9876693" cy="1477328"/>
          </a:xfrm>
          <a:prstGeom prst="rect">
            <a:avLst/>
          </a:prstGeom>
        </p:spPr>
        <p:txBody>
          <a:bodyPr wrap="square">
            <a:spAutoFit/>
          </a:bodyPr>
          <a:lstStyle/>
          <a:p>
            <a:r>
              <a:rPr lang="en-US" dirty="0">
                <a:solidFill>
                  <a:srgbClr val="000000"/>
                </a:solidFill>
                <a:latin typeface="Helvetica Neue"/>
              </a:rPr>
              <a:t>Insights:</a:t>
            </a:r>
          </a:p>
          <a:p>
            <a:r>
              <a:rPr lang="en-US" dirty="0">
                <a:solidFill>
                  <a:srgbClr val="000000"/>
                </a:solidFill>
                <a:latin typeface="Helvetica Neue"/>
              </a:rPr>
              <a:t>SUVs and vans are often noted for traveling at higher speeds, which could indicate non-compliance with traffic laws or potential involvement in questionable activities.</a:t>
            </a:r>
          </a:p>
          <a:p>
            <a:r>
              <a:rPr lang="en-US" dirty="0">
                <a:solidFill>
                  <a:srgbClr val="000000"/>
                </a:solidFill>
                <a:latin typeface="Helvetica Neue"/>
              </a:rPr>
              <a:t>Larger vehicles tend to be observed traveling at above-average speeds, highlighting possible safety concerns or irregularities that may need closer scrutiny.</a:t>
            </a:r>
            <a:endParaRPr lang="en-US" b="0" i="0" dirty="0">
              <a:solidFill>
                <a:srgbClr val="000000"/>
              </a:solidFill>
              <a:effectLst/>
              <a:latin typeface="Helvetica Neue"/>
            </a:endParaRPr>
          </a:p>
        </p:txBody>
      </p:sp>
    </p:spTree>
    <p:extLst>
      <p:ext uri="{BB962C8B-B14F-4D97-AF65-F5344CB8AC3E}">
        <p14:creationId xmlns:p14="http://schemas.microsoft.com/office/powerpoint/2010/main" val="888524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9552" y="892214"/>
            <a:ext cx="8088923" cy="3540342"/>
          </a:xfrm>
          <a:prstGeom prst="rect">
            <a:avLst/>
          </a:prstGeom>
        </p:spPr>
      </p:pic>
      <p:sp>
        <p:nvSpPr>
          <p:cNvPr id="5" name="Rectangle 4"/>
          <p:cNvSpPr/>
          <p:nvPr/>
        </p:nvSpPr>
        <p:spPr>
          <a:xfrm>
            <a:off x="1008184" y="344060"/>
            <a:ext cx="9512110" cy="400110"/>
          </a:xfrm>
          <a:prstGeom prst="rect">
            <a:avLst/>
          </a:prstGeom>
        </p:spPr>
        <p:txBody>
          <a:bodyPr wrap="square">
            <a:spAutoFit/>
          </a:bodyPr>
          <a:lstStyle/>
          <a:p>
            <a:r>
              <a:rPr lang="en-US" sz="2000" dirty="0" smtClean="0">
                <a:solidFill>
                  <a:srgbClr val="FF0000"/>
                </a:solidFill>
              </a:rPr>
              <a:t>Scatterplot between Transaction amount vs amount paid with Fraud indicator:</a:t>
            </a:r>
            <a:endParaRPr lang="en-IN" sz="2000" dirty="0">
              <a:solidFill>
                <a:srgbClr val="FF0000"/>
              </a:solidFill>
            </a:endParaRPr>
          </a:p>
        </p:txBody>
      </p:sp>
      <p:sp>
        <p:nvSpPr>
          <p:cNvPr id="6" name="Rectangle 5"/>
          <p:cNvSpPr/>
          <p:nvPr/>
        </p:nvSpPr>
        <p:spPr>
          <a:xfrm>
            <a:off x="1008184" y="4580600"/>
            <a:ext cx="8505092" cy="2031325"/>
          </a:xfrm>
          <a:prstGeom prst="rect">
            <a:avLst/>
          </a:prstGeom>
        </p:spPr>
        <p:txBody>
          <a:bodyPr wrap="square">
            <a:spAutoFit/>
          </a:bodyPr>
          <a:lstStyle/>
          <a:p>
            <a:r>
              <a:rPr lang="en-US" dirty="0">
                <a:solidFill>
                  <a:srgbClr val="000000"/>
                </a:solidFill>
                <a:latin typeface="Helvetica Neue"/>
              </a:rPr>
              <a:t>Insights:</a:t>
            </a:r>
          </a:p>
          <a:p>
            <a:r>
              <a:rPr lang="en-US" dirty="0">
                <a:solidFill>
                  <a:srgbClr val="000000"/>
                </a:solidFill>
                <a:latin typeface="Helvetica Neue"/>
              </a:rPr>
              <a:t>When the transaction amount matches exactly with the amount paid, there's a noticeable pattern of fraudulent behavior. This precise alignment, which diverges from the typical transaction scenario, may indicate intentional manipulation or exploitation of system weaknesses. Normally, transaction and payment amounts vary due to factors such as fees, discounts, or additional charges, making such exact matches uncommon.</a:t>
            </a:r>
            <a:endParaRPr lang="en-US" b="0" i="0" dirty="0">
              <a:solidFill>
                <a:srgbClr val="000000"/>
              </a:solidFill>
              <a:effectLst/>
              <a:latin typeface="Helvetica Neue"/>
            </a:endParaRPr>
          </a:p>
        </p:txBody>
      </p:sp>
    </p:spTree>
    <p:extLst>
      <p:ext uri="{BB962C8B-B14F-4D97-AF65-F5344CB8AC3E}">
        <p14:creationId xmlns:p14="http://schemas.microsoft.com/office/powerpoint/2010/main" val="150350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7169" y="415389"/>
            <a:ext cx="6096000" cy="523220"/>
          </a:xfrm>
          <a:prstGeom prst="rect">
            <a:avLst/>
          </a:prstGeom>
        </p:spPr>
        <p:txBody>
          <a:bodyPr>
            <a:spAutoFit/>
          </a:bodyPr>
          <a:lstStyle/>
          <a:p>
            <a:r>
              <a:rPr lang="en-US" sz="2800" dirty="0" smtClean="0">
                <a:solidFill>
                  <a:srgbClr val="FF0000"/>
                </a:solidFill>
              </a:rPr>
              <a:t>Feature Engineering:</a:t>
            </a:r>
            <a:endParaRPr lang="en-IN" sz="2800" dirty="0">
              <a:solidFill>
                <a:srgbClr val="FF0000"/>
              </a:solidFill>
            </a:endParaRPr>
          </a:p>
        </p:txBody>
      </p:sp>
      <p:pic>
        <p:nvPicPr>
          <p:cNvPr id="5" name="Picture 4"/>
          <p:cNvPicPr>
            <a:picLocks noChangeAspect="1"/>
          </p:cNvPicPr>
          <p:nvPr/>
        </p:nvPicPr>
        <p:blipFill>
          <a:blip r:embed="rId2"/>
          <a:stretch>
            <a:fillRect/>
          </a:stretch>
        </p:blipFill>
        <p:spPr>
          <a:xfrm>
            <a:off x="481003" y="924405"/>
            <a:ext cx="3616212" cy="2618895"/>
          </a:xfrm>
          <a:prstGeom prst="rect">
            <a:avLst/>
          </a:prstGeom>
        </p:spPr>
      </p:pic>
      <p:pic>
        <p:nvPicPr>
          <p:cNvPr id="6" name="Picture 5"/>
          <p:cNvPicPr>
            <a:picLocks noChangeAspect="1"/>
          </p:cNvPicPr>
          <p:nvPr/>
        </p:nvPicPr>
        <p:blipFill>
          <a:blip r:embed="rId3"/>
          <a:stretch>
            <a:fillRect/>
          </a:stretch>
        </p:blipFill>
        <p:spPr>
          <a:xfrm>
            <a:off x="4321399" y="924405"/>
            <a:ext cx="3380664" cy="2618895"/>
          </a:xfrm>
          <a:prstGeom prst="rect">
            <a:avLst/>
          </a:prstGeom>
        </p:spPr>
      </p:pic>
      <p:pic>
        <p:nvPicPr>
          <p:cNvPr id="7" name="Picture 6"/>
          <p:cNvPicPr>
            <a:picLocks noChangeAspect="1"/>
          </p:cNvPicPr>
          <p:nvPr/>
        </p:nvPicPr>
        <p:blipFill>
          <a:blip r:embed="rId4"/>
          <a:stretch>
            <a:fillRect/>
          </a:stretch>
        </p:blipFill>
        <p:spPr>
          <a:xfrm>
            <a:off x="8090314" y="924405"/>
            <a:ext cx="3453986" cy="952633"/>
          </a:xfrm>
          <a:prstGeom prst="rect">
            <a:avLst/>
          </a:prstGeom>
        </p:spPr>
      </p:pic>
      <p:pic>
        <p:nvPicPr>
          <p:cNvPr id="8" name="Picture 7"/>
          <p:cNvPicPr>
            <a:picLocks noChangeAspect="1"/>
          </p:cNvPicPr>
          <p:nvPr/>
        </p:nvPicPr>
        <p:blipFill>
          <a:blip r:embed="rId5"/>
          <a:stretch>
            <a:fillRect/>
          </a:stretch>
        </p:blipFill>
        <p:spPr>
          <a:xfrm>
            <a:off x="8090314" y="1986559"/>
            <a:ext cx="3352443" cy="1556741"/>
          </a:xfrm>
          <a:prstGeom prst="rect">
            <a:avLst/>
          </a:prstGeom>
        </p:spPr>
      </p:pic>
      <p:pic>
        <p:nvPicPr>
          <p:cNvPr id="9" name="Picture 8"/>
          <p:cNvPicPr>
            <a:picLocks noChangeAspect="1"/>
          </p:cNvPicPr>
          <p:nvPr/>
        </p:nvPicPr>
        <p:blipFill>
          <a:blip r:embed="rId6"/>
          <a:stretch>
            <a:fillRect/>
          </a:stretch>
        </p:blipFill>
        <p:spPr>
          <a:xfrm>
            <a:off x="888023" y="3762115"/>
            <a:ext cx="10190285" cy="2772764"/>
          </a:xfrm>
          <a:prstGeom prst="rect">
            <a:avLst/>
          </a:prstGeom>
        </p:spPr>
      </p:pic>
    </p:spTree>
    <p:extLst>
      <p:ext uri="{BB962C8B-B14F-4D97-AF65-F5344CB8AC3E}">
        <p14:creationId xmlns:p14="http://schemas.microsoft.com/office/powerpoint/2010/main" val="1525567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8707" y="307703"/>
            <a:ext cx="3717447" cy="369332"/>
          </a:xfrm>
          <a:prstGeom prst="rect">
            <a:avLst/>
          </a:prstGeom>
        </p:spPr>
        <p:txBody>
          <a:bodyPr wrap="square">
            <a:spAutoFit/>
          </a:bodyPr>
          <a:lstStyle/>
          <a:p>
            <a:r>
              <a:rPr lang="en-US" dirty="0" smtClean="0">
                <a:solidFill>
                  <a:srgbClr val="FF0000"/>
                </a:solidFill>
              </a:rPr>
              <a:t>Creating input and output variables:</a:t>
            </a:r>
            <a:endParaRPr lang="en-IN" dirty="0">
              <a:solidFill>
                <a:srgbClr val="FF0000"/>
              </a:solidFill>
            </a:endParaRPr>
          </a:p>
        </p:txBody>
      </p:sp>
      <p:pic>
        <p:nvPicPr>
          <p:cNvPr id="3" name="Picture 2"/>
          <p:cNvPicPr>
            <a:picLocks noChangeAspect="1"/>
          </p:cNvPicPr>
          <p:nvPr/>
        </p:nvPicPr>
        <p:blipFill>
          <a:blip r:embed="rId2"/>
          <a:stretch>
            <a:fillRect/>
          </a:stretch>
        </p:blipFill>
        <p:spPr>
          <a:xfrm>
            <a:off x="527538" y="677036"/>
            <a:ext cx="5064370" cy="2945396"/>
          </a:xfrm>
          <a:prstGeom prst="rect">
            <a:avLst/>
          </a:prstGeom>
        </p:spPr>
      </p:pic>
      <p:sp>
        <p:nvSpPr>
          <p:cNvPr id="4" name="Rectangle 3"/>
          <p:cNvSpPr/>
          <p:nvPr/>
        </p:nvSpPr>
        <p:spPr>
          <a:xfrm>
            <a:off x="6940052" y="307703"/>
            <a:ext cx="1984710" cy="369332"/>
          </a:xfrm>
          <a:prstGeom prst="rect">
            <a:avLst/>
          </a:prstGeom>
        </p:spPr>
        <p:txBody>
          <a:bodyPr wrap="none">
            <a:spAutoFit/>
          </a:bodyPr>
          <a:lstStyle/>
          <a:p>
            <a:r>
              <a:rPr lang="en-US" dirty="0" smtClean="0">
                <a:solidFill>
                  <a:srgbClr val="FF0000"/>
                </a:solidFill>
              </a:rPr>
              <a:t>Balancing the data:</a:t>
            </a:r>
            <a:endParaRPr lang="en-IN" dirty="0">
              <a:solidFill>
                <a:srgbClr val="FF0000"/>
              </a:solidFill>
            </a:endParaRPr>
          </a:p>
        </p:txBody>
      </p:sp>
      <p:pic>
        <p:nvPicPr>
          <p:cNvPr id="6" name="Picture 5"/>
          <p:cNvPicPr>
            <a:picLocks noChangeAspect="1"/>
          </p:cNvPicPr>
          <p:nvPr/>
        </p:nvPicPr>
        <p:blipFill>
          <a:blip r:embed="rId3"/>
          <a:stretch>
            <a:fillRect/>
          </a:stretch>
        </p:blipFill>
        <p:spPr>
          <a:xfrm>
            <a:off x="6110655" y="633074"/>
            <a:ext cx="5213838" cy="2910226"/>
          </a:xfrm>
          <a:prstGeom prst="rect">
            <a:avLst/>
          </a:prstGeom>
        </p:spPr>
      </p:pic>
      <p:pic>
        <p:nvPicPr>
          <p:cNvPr id="9" name="Picture 8"/>
          <p:cNvPicPr>
            <a:picLocks noChangeAspect="1"/>
          </p:cNvPicPr>
          <p:nvPr/>
        </p:nvPicPr>
        <p:blipFill>
          <a:blip r:embed="rId4"/>
          <a:stretch>
            <a:fillRect/>
          </a:stretch>
        </p:blipFill>
        <p:spPr>
          <a:xfrm>
            <a:off x="6110655" y="3622432"/>
            <a:ext cx="4784249" cy="2893546"/>
          </a:xfrm>
          <a:prstGeom prst="rect">
            <a:avLst/>
          </a:prstGeom>
        </p:spPr>
      </p:pic>
    </p:spTree>
    <p:extLst>
      <p:ext uri="{BB962C8B-B14F-4D97-AF65-F5344CB8AC3E}">
        <p14:creationId xmlns:p14="http://schemas.microsoft.com/office/powerpoint/2010/main" val="1847990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626</Words>
  <Application>Microsoft Office PowerPoint</Application>
  <PresentationFormat>Widescreen</PresentationFormat>
  <Paragraphs>41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 Neue</vt:lpstr>
      <vt:lpstr>Office Theme</vt:lpstr>
      <vt:lpstr>Project on fraud detection system for Fastag transactions</vt:lpstr>
      <vt:lpstr>Details about the Dataset :</vt:lpstr>
      <vt:lpstr>Info  and null values and duplicate values: </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CO2 EMISSION</dc:title>
  <dc:creator>priya alladi</dc:creator>
  <cp:lastModifiedBy>Medidi Jayanth Rama Krishna</cp:lastModifiedBy>
  <cp:revision>31</cp:revision>
  <dcterms:created xsi:type="dcterms:W3CDTF">2023-07-21T13:21:44Z</dcterms:created>
  <dcterms:modified xsi:type="dcterms:W3CDTF">2024-06-22T07:36:07Z</dcterms:modified>
</cp:coreProperties>
</file>