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90" r:id="rId2"/>
    <p:sldId id="272" r:id="rId3"/>
    <p:sldId id="273" r:id="rId4"/>
    <p:sldId id="303" r:id="rId5"/>
    <p:sldId id="267" r:id="rId6"/>
    <p:sldId id="268" r:id="rId7"/>
    <p:sldId id="269" r:id="rId8"/>
    <p:sldId id="275" r:id="rId9"/>
    <p:sldId id="276" r:id="rId10"/>
    <p:sldId id="277" r:id="rId11"/>
    <p:sldId id="278" r:id="rId12"/>
    <p:sldId id="279" r:id="rId13"/>
    <p:sldId id="280" r:id="rId14"/>
    <p:sldId id="281" r:id="rId15"/>
    <p:sldId id="282" r:id="rId16"/>
    <p:sldId id="283" r:id="rId17"/>
    <p:sldId id="284" r:id="rId18"/>
    <p:sldId id="285" r:id="rId19"/>
    <p:sldId id="286" r:id="rId20"/>
    <p:sldId id="300" r:id="rId21"/>
    <p:sldId id="301" r:id="rId22"/>
    <p:sldId id="287" r:id="rId23"/>
    <p:sldId id="288" r:id="rId24"/>
    <p:sldId id="289" r:id="rId25"/>
    <p:sldId id="257" r:id="rId26"/>
    <p:sldId id="258" r:id="rId27"/>
    <p:sldId id="259" r:id="rId28"/>
    <p:sldId id="260" r:id="rId29"/>
    <p:sldId id="261" r:id="rId30"/>
    <p:sldId id="262" r:id="rId31"/>
    <p:sldId id="264" r:id="rId32"/>
    <p:sldId id="302" r:id="rId33"/>
    <p:sldId id="265" r:id="rId34"/>
    <p:sldId id="270" r:id="rId35"/>
    <p:sldId id="271" r:id="rId36"/>
    <p:sldId id="304" r:id="rId37"/>
    <p:sldId id="299"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69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70A36-8005-DC1F-6DE1-513DF42CBE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1DD000A-1DCC-F744-D9A1-54B0FB1B94A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4D6DF9C-EA7C-2465-5FCB-709B3DE0EA8A}"/>
              </a:ext>
            </a:extLst>
          </p:cNvPr>
          <p:cNvSpPr>
            <a:spLocks noGrp="1"/>
          </p:cNvSpPr>
          <p:nvPr>
            <p:ph type="dt" sz="half" idx="10"/>
          </p:nvPr>
        </p:nvSpPr>
        <p:spPr/>
        <p:txBody>
          <a:bodyPr/>
          <a:lstStyle/>
          <a:p>
            <a:fld id="{1323F117-CB1C-45A3-B3FB-C1C698BBCB40}" type="datetimeFigureOut">
              <a:rPr lang="en-IN" smtClean="0"/>
              <a:t>23-07-2023</a:t>
            </a:fld>
            <a:endParaRPr lang="en-IN"/>
          </a:p>
        </p:txBody>
      </p:sp>
      <p:sp>
        <p:nvSpPr>
          <p:cNvPr id="5" name="Footer Placeholder 4">
            <a:extLst>
              <a:ext uri="{FF2B5EF4-FFF2-40B4-BE49-F238E27FC236}">
                <a16:creationId xmlns:a16="http://schemas.microsoft.com/office/drawing/2014/main" id="{3481F5EE-DCD1-8A13-A77D-2C8B382DB0E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C1EE0B4-3EB2-C5A8-64A7-9D52255B97A6}"/>
              </a:ext>
            </a:extLst>
          </p:cNvPr>
          <p:cNvSpPr>
            <a:spLocks noGrp="1"/>
          </p:cNvSpPr>
          <p:nvPr>
            <p:ph type="sldNum" sz="quarter" idx="12"/>
          </p:nvPr>
        </p:nvSpPr>
        <p:spPr/>
        <p:txBody>
          <a:bodyPr/>
          <a:lstStyle/>
          <a:p>
            <a:fld id="{BBFE229A-237F-47CF-A7B9-B4780CA35CA6}" type="slidenum">
              <a:rPr lang="en-IN" smtClean="0"/>
              <a:t>‹#›</a:t>
            </a:fld>
            <a:endParaRPr lang="en-IN"/>
          </a:p>
        </p:txBody>
      </p:sp>
    </p:spTree>
    <p:extLst>
      <p:ext uri="{BB962C8B-B14F-4D97-AF65-F5344CB8AC3E}">
        <p14:creationId xmlns:p14="http://schemas.microsoft.com/office/powerpoint/2010/main" val="24213644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8F918-DAFF-515D-B9BA-3379484F74F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11DEBBE-4132-3C84-6030-CC29FE9DADB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F883C7E-67AD-B319-5F40-7E702A42AC03}"/>
              </a:ext>
            </a:extLst>
          </p:cNvPr>
          <p:cNvSpPr>
            <a:spLocks noGrp="1"/>
          </p:cNvSpPr>
          <p:nvPr>
            <p:ph type="dt" sz="half" idx="10"/>
          </p:nvPr>
        </p:nvSpPr>
        <p:spPr/>
        <p:txBody>
          <a:bodyPr/>
          <a:lstStyle/>
          <a:p>
            <a:fld id="{1323F117-CB1C-45A3-B3FB-C1C698BBCB40}" type="datetimeFigureOut">
              <a:rPr lang="en-IN" smtClean="0"/>
              <a:t>23-07-2023</a:t>
            </a:fld>
            <a:endParaRPr lang="en-IN"/>
          </a:p>
        </p:txBody>
      </p:sp>
      <p:sp>
        <p:nvSpPr>
          <p:cNvPr id="5" name="Footer Placeholder 4">
            <a:extLst>
              <a:ext uri="{FF2B5EF4-FFF2-40B4-BE49-F238E27FC236}">
                <a16:creationId xmlns:a16="http://schemas.microsoft.com/office/drawing/2014/main" id="{76B6C765-C2C4-4AFF-3D19-0D602222AB3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047981A-FE4C-8098-E22A-0FF2EEF3B710}"/>
              </a:ext>
            </a:extLst>
          </p:cNvPr>
          <p:cNvSpPr>
            <a:spLocks noGrp="1"/>
          </p:cNvSpPr>
          <p:nvPr>
            <p:ph type="sldNum" sz="quarter" idx="12"/>
          </p:nvPr>
        </p:nvSpPr>
        <p:spPr/>
        <p:txBody>
          <a:bodyPr/>
          <a:lstStyle/>
          <a:p>
            <a:fld id="{BBFE229A-237F-47CF-A7B9-B4780CA35CA6}" type="slidenum">
              <a:rPr lang="en-IN" smtClean="0"/>
              <a:t>‹#›</a:t>
            </a:fld>
            <a:endParaRPr lang="en-IN"/>
          </a:p>
        </p:txBody>
      </p:sp>
    </p:spTree>
    <p:extLst>
      <p:ext uri="{BB962C8B-B14F-4D97-AF65-F5344CB8AC3E}">
        <p14:creationId xmlns:p14="http://schemas.microsoft.com/office/powerpoint/2010/main" val="29104793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0B4D7FD-C179-DE8D-46EC-4603AEF5732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30B7714-F19A-B456-4B84-FE1FE2269C4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914821A-A04E-20B9-D8A4-9CBBA0E6A755}"/>
              </a:ext>
            </a:extLst>
          </p:cNvPr>
          <p:cNvSpPr>
            <a:spLocks noGrp="1"/>
          </p:cNvSpPr>
          <p:nvPr>
            <p:ph type="dt" sz="half" idx="10"/>
          </p:nvPr>
        </p:nvSpPr>
        <p:spPr/>
        <p:txBody>
          <a:bodyPr/>
          <a:lstStyle/>
          <a:p>
            <a:fld id="{1323F117-CB1C-45A3-B3FB-C1C698BBCB40}" type="datetimeFigureOut">
              <a:rPr lang="en-IN" smtClean="0"/>
              <a:t>23-07-2023</a:t>
            </a:fld>
            <a:endParaRPr lang="en-IN"/>
          </a:p>
        </p:txBody>
      </p:sp>
      <p:sp>
        <p:nvSpPr>
          <p:cNvPr id="5" name="Footer Placeholder 4">
            <a:extLst>
              <a:ext uri="{FF2B5EF4-FFF2-40B4-BE49-F238E27FC236}">
                <a16:creationId xmlns:a16="http://schemas.microsoft.com/office/drawing/2014/main" id="{76BD0738-3529-F6CA-FC32-CA48A89A062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B6BC825-7E50-D209-2383-5F2F68E0BF55}"/>
              </a:ext>
            </a:extLst>
          </p:cNvPr>
          <p:cNvSpPr>
            <a:spLocks noGrp="1"/>
          </p:cNvSpPr>
          <p:nvPr>
            <p:ph type="sldNum" sz="quarter" idx="12"/>
          </p:nvPr>
        </p:nvSpPr>
        <p:spPr/>
        <p:txBody>
          <a:bodyPr/>
          <a:lstStyle/>
          <a:p>
            <a:fld id="{BBFE229A-237F-47CF-A7B9-B4780CA35CA6}" type="slidenum">
              <a:rPr lang="en-IN" smtClean="0"/>
              <a:t>‹#›</a:t>
            </a:fld>
            <a:endParaRPr lang="en-IN"/>
          </a:p>
        </p:txBody>
      </p:sp>
    </p:spTree>
    <p:extLst>
      <p:ext uri="{BB962C8B-B14F-4D97-AF65-F5344CB8AC3E}">
        <p14:creationId xmlns:p14="http://schemas.microsoft.com/office/powerpoint/2010/main" val="23105701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2E39E-0084-7D76-8F16-2144F817A70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B4CEF04-6320-9E19-74CB-2BBC556B9B1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91E080D-3C73-ED77-421E-EEFCE53B6561}"/>
              </a:ext>
            </a:extLst>
          </p:cNvPr>
          <p:cNvSpPr>
            <a:spLocks noGrp="1"/>
          </p:cNvSpPr>
          <p:nvPr>
            <p:ph type="dt" sz="half" idx="10"/>
          </p:nvPr>
        </p:nvSpPr>
        <p:spPr/>
        <p:txBody>
          <a:bodyPr/>
          <a:lstStyle/>
          <a:p>
            <a:fld id="{1323F117-CB1C-45A3-B3FB-C1C698BBCB40}" type="datetimeFigureOut">
              <a:rPr lang="en-IN" smtClean="0"/>
              <a:t>23-07-2023</a:t>
            </a:fld>
            <a:endParaRPr lang="en-IN"/>
          </a:p>
        </p:txBody>
      </p:sp>
      <p:sp>
        <p:nvSpPr>
          <p:cNvPr id="5" name="Footer Placeholder 4">
            <a:extLst>
              <a:ext uri="{FF2B5EF4-FFF2-40B4-BE49-F238E27FC236}">
                <a16:creationId xmlns:a16="http://schemas.microsoft.com/office/drawing/2014/main" id="{AE408DD3-B9C8-0D66-5480-62F700B2AC6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701AA0C-F38B-71B0-0AEE-50A753A6A14B}"/>
              </a:ext>
            </a:extLst>
          </p:cNvPr>
          <p:cNvSpPr>
            <a:spLocks noGrp="1"/>
          </p:cNvSpPr>
          <p:nvPr>
            <p:ph type="sldNum" sz="quarter" idx="12"/>
          </p:nvPr>
        </p:nvSpPr>
        <p:spPr/>
        <p:txBody>
          <a:bodyPr/>
          <a:lstStyle/>
          <a:p>
            <a:fld id="{BBFE229A-237F-47CF-A7B9-B4780CA35CA6}" type="slidenum">
              <a:rPr lang="en-IN" smtClean="0"/>
              <a:t>‹#›</a:t>
            </a:fld>
            <a:endParaRPr lang="en-IN"/>
          </a:p>
        </p:txBody>
      </p:sp>
    </p:spTree>
    <p:extLst>
      <p:ext uri="{BB962C8B-B14F-4D97-AF65-F5344CB8AC3E}">
        <p14:creationId xmlns:p14="http://schemas.microsoft.com/office/powerpoint/2010/main" val="32774992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49B09-1FB0-553F-1813-D37FB24872F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413854E-E391-4ACD-6DF4-FEB41935CEC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7E3FE4E-186F-258D-D82A-2C97CA372F0D}"/>
              </a:ext>
            </a:extLst>
          </p:cNvPr>
          <p:cNvSpPr>
            <a:spLocks noGrp="1"/>
          </p:cNvSpPr>
          <p:nvPr>
            <p:ph type="dt" sz="half" idx="10"/>
          </p:nvPr>
        </p:nvSpPr>
        <p:spPr/>
        <p:txBody>
          <a:bodyPr/>
          <a:lstStyle/>
          <a:p>
            <a:fld id="{1323F117-CB1C-45A3-B3FB-C1C698BBCB40}" type="datetimeFigureOut">
              <a:rPr lang="en-IN" smtClean="0"/>
              <a:t>23-07-2023</a:t>
            </a:fld>
            <a:endParaRPr lang="en-IN"/>
          </a:p>
        </p:txBody>
      </p:sp>
      <p:sp>
        <p:nvSpPr>
          <p:cNvPr id="5" name="Footer Placeholder 4">
            <a:extLst>
              <a:ext uri="{FF2B5EF4-FFF2-40B4-BE49-F238E27FC236}">
                <a16:creationId xmlns:a16="http://schemas.microsoft.com/office/drawing/2014/main" id="{161A48D7-4674-97B2-AD5E-AA138348351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A065E98-5924-9F3D-954D-E9FB6A25C4EE}"/>
              </a:ext>
            </a:extLst>
          </p:cNvPr>
          <p:cNvSpPr>
            <a:spLocks noGrp="1"/>
          </p:cNvSpPr>
          <p:nvPr>
            <p:ph type="sldNum" sz="quarter" idx="12"/>
          </p:nvPr>
        </p:nvSpPr>
        <p:spPr/>
        <p:txBody>
          <a:bodyPr/>
          <a:lstStyle/>
          <a:p>
            <a:fld id="{BBFE229A-237F-47CF-A7B9-B4780CA35CA6}" type="slidenum">
              <a:rPr lang="en-IN" smtClean="0"/>
              <a:t>‹#›</a:t>
            </a:fld>
            <a:endParaRPr lang="en-IN"/>
          </a:p>
        </p:txBody>
      </p:sp>
    </p:spTree>
    <p:extLst>
      <p:ext uri="{BB962C8B-B14F-4D97-AF65-F5344CB8AC3E}">
        <p14:creationId xmlns:p14="http://schemas.microsoft.com/office/powerpoint/2010/main" val="8326885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A1652-3E33-0EA6-4CAF-02FC388E665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3F80073-D8FA-B501-748E-A67535EAAE4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EC57644-1075-9A10-94A0-14E610CFE21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1A19022-3A98-335D-C994-FC22051AF93D}"/>
              </a:ext>
            </a:extLst>
          </p:cNvPr>
          <p:cNvSpPr>
            <a:spLocks noGrp="1"/>
          </p:cNvSpPr>
          <p:nvPr>
            <p:ph type="dt" sz="half" idx="10"/>
          </p:nvPr>
        </p:nvSpPr>
        <p:spPr/>
        <p:txBody>
          <a:bodyPr/>
          <a:lstStyle/>
          <a:p>
            <a:fld id="{1323F117-CB1C-45A3-B3FB-C1C698BBCB40}" type="datetimeFigureOut">
              <a:rPr lang="en-IN" smtClean="0"/>
              <a:t>23-07-2023</a:t>
            </a:fld>
            <a:endParaRPr lang="en-IN"/>
          </a:p>
        </p:txBody>
      </p:sp>
      <p:sp>
        <p:nvSpPr>
          <p:cNvPr id="6" name="Footer Placeholder 5">
            <a:extLst>
              <a:ext uri="{FF2B5EF4-FFF2-40B4-BE49-F238E27FC236}">
                <a16:creationId xmlns:a16="http://schemas.microsoft.com/office/drawing/2014/main" id="{51C05EAB-7285-2715-8103-00115B9F226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F1DFB9A-28AF-C2D5-1102-D8A059F4C87B}"/>
              </a:ext>
            </a:extLst>
          </p:cNvPr>
          <p:cNvSpPr>
            <a:spLocks noGrp="1"/>
          </p:cNvSpPr>
          <p:nvPr>
            <p:ph type="sldNum" sz="quarter" idx="12"/>
          </p:nvPr>
        </p:nvSpPr>
        <p:spPr/>
        <p:txBody>
          <a:bodyPr/>
          <a:lstStyle/>
          <a:p>
            <a:fld id="{BBFE229A-237F-47CF-A7B9-B4780CA35CA6}" type="slidenum">
              <a:rPr lang="en-IN" smtClean="0"/>
              <a:t>‹#›</a:t>
            </a:fld>
            <a:endParaRPr lang="en-IN"/>
          </a:p>
        </p:txBody>
      </p:sp>
    </p:spTree>
    <p:extLst>
      <p:ext uri="{BB962C8B-B14F-4D97-AF65-F5344CB8AC3E}">
        <p14:creationId xmlns:p14="http://schemas.microsoft.com/office/powerpoint/2010/main" val="42756972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234D8-3522-830D-50CA-E14336C4905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3E5D3A8-9BD7-4531-6EF8-90F66A8ED16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3E2BB9B-4B8D-3D69-B864-6F9A0BFF17E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78FCA70-9600-5471-B605-032DDC18288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441EB8F-4265-4786-9C98-87DBD20F3D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D910DE4-FD7E-8AAC-A9B4-AF7B4B0E9A74}"/>
              </a:ext>
            </a:extLst>
          </p:cNvPr>
          <p:cNvSpPr>
            <a:spLocks noGrp="1"/>
          </p:cNvSpPr>
          <p:nvPr>
            <p:ph type="dt" sz="half" idx="10"/>
          </p:nvPr>
        </p:nvSpPr>
        <p:spPr/>
        <p:txBody>
          <a:bodyPr/>
          <a:lstStyle/>
          <a:p>
            <a:fld id="{1323F117-CB1C-45A3-B3FB-C1C698BBCB40}" type="datetimeFigureOut">
              <a:rPr lang="en-IN" smtClean="0"/>
              <a:t>23-07-2023</a:t>
            </a:fld>
            <a:endParaRPr lang="en-IN"/>
          </a:p>
        </p:txBody>
      </p:sp>
      <p:sp>
        <p:nvSpPr>
          <p:cNvPr id="8" name="Footer Placeholder 7">
            <a:extLst>
              <a:ext uri="{FF2B5EF4-FFF2-40B4-BE49-F238E27FC236}">
                <a16:creationId xmlns:a16="http://schemas.microsoft.com/office/drawing/2014/main" id="{82515421-B704-FCEE-ACEF-0C1EA8DE742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C4251EB-00CB-1661-01E0-4D2C1961CF4C}"/>
              </a:ext>
            </a:extLst>
          </p:cNvPr>
          <p:cNvSpPr>
            <a:spLocks noGrp="1"/>
          </p:cNvSpPr>
          <p:nvPr>
            <p:ph type="sldNum" sz="quarter" idx="12"/>
          </p:nvPr>
        </p:nvSpPr>
        <p:spPr/>
        <p:txBody>
          <a:bodyPr/>
          <a:lstStyle/>
          <a:p>
            <a:fld id="{BBFE229A-237F-47CF-A7B9-B4780CA35CA6}" type="slidenum">
              <a:rPr lang="en-IN" smtClean="0"/>
              <a:t>‹#›</a:t>
            </a:fld>
            <a:endParaRPr lang="en-IN"/>
          </a:p>
        </p:txBody>
      </p:sp>
    </p:spTree>
    <p:extLst>
      <p:ext uri="{BB962C8B-B14F-4D97-AF65-F5344CB8AC3E}">
        <p14:creationId xmlns:p14="http://schemas.microsoft.com/office/powerpoint/2010/main" val="15904361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C64B4-47F4-FB40-4265-1AEFFDA4B2A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4943CE5-AB3A-AF64-8179-3E818DAB7240}"/>
              </a:ext>
            </a:extLst>
          </p:cNvPr>
          <p:cNvSpPr>
            <a:spLocks noGrp="1"/>
          </p:cNvSpPr>
          <p:nvPr>
            <p:ph type="dt" sz="half" idx="10"/>
          </p:nvPr>
        </p:nvSpPr>
        <p:spPr/>
        <p:txBody>
          <a:bodyPr/>
          <a:lstStyle/>
          <a:p>
            <a:fld id="{1323F117-CB1C-45A3-B3FB-C1C698BBCB40}" type="datetimeFigureOut">
              <a:rPr lang="en-IN" smtClean="0"/>
              <a:t>23-07-2023</a:t>
            </a:fld>
            <a:endParaRPr lang="en-IN"/>
          </a:p>
        </p:txBody>
      </p:sp>
      <p:sp>
        <p:nvSpPr>
          <p:cNvPr id="4" name="Footer Placeholder 3">
            <a:extLst>
              <a:ext uri="{FF2B5EF4-FFF2-40B4-BE49-F238E27FC236}">
                <a16:creationId xmlns:a16="http://schemas.microsoft.com/office/drawing/2014/main" id="{0BC5C643-7239-5682-A3FF-B3514C74B15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DF413D8-9FEC-E51C-2F58-B9C303A89504}"/>
              </a:ext>
            </a:extLst>
          </p:cNvPr>
          <p:cNvSpPr>
            <a:spLocks noGrp="1"/>
          </p:cNvSpPr>
          <p:nvPr>
            <p:ph type="sldNum" sz="quarter" idx="12"/>
          </p:nvPr>
        </p:nvSpPr>
        <p:spPr/>
        <p:txBody>
          <a:bodyPr/>
          <a:lstStyle/>
          <a:p>
            <a:fld id="{BBFE229A-237F-47CF-A7B9-B4780CA35CA6}" type="slidenum">
              <a:rPr lang="en-IN" smtClean="0"/>
              <a:t>‹#›</a:t>
            </a:fld>
            <a:endParaRPr lang="en-IN"/>
          </a:p>
        </p:txBody>
      </p:sp>
    </p:spTree>
    <p:extLst>
      <p:ext uri="{BB962C8B-B14F-4D97-AF65-F5344CB8AC3E}">
        <p14:creationId xmlns:p14="http://schemas.microsoft.com/office/powerpoint/2010/main" val="34348351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0A58C21-03BB-4084-D1D2-7D3D39E44D59}"/>
              </a:ext>
            </a:extLst>
          </p:cNvPr>
          <p:cNvSpPr>
            <a:spLocks noGrp="1"/>
          </p:cNvSpPr>
          <p:nvPr>
            <p:ph type="dt" sz="half" idx="10"/>
          </p:nvPr>
        </p:nvSpPr>
        <p:spPr/>
        <p:txBody>
          <a:bodyPr/>
          <a:lstStyle/>
          <a:p>
            <a:fld id="{1323F117-CB1C-45A3-B3FB-C1C698BBCB40}" type="datetimeFigureOut">
              <a:rPr lang="en-IN" smtClean="0"/>
              <a:t>23-07-2023</a:t>
            </a:fld>
            <a:endParaRPr lang="en-IN"/>
          </a:p>
        </p:txBody>
      </p:sp>
      <p:sp>
        <p:nvSpPr>
          <p:cNvPr id="3" name="Footer Placeholder 2">
            <a:extLst>
              <a:ext uri="{FF2B5EF4-FFF2-40B4-BE49-F238E27FC236}">
                <a16:creationId xmlns:a16="http://schemas.microsoft.com/office/drawing/2014/main" id="{F7151035-F36B-D637-1D46-A8EC68BE858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9939FCC-8311-43CB-C244-C2A7A1453514}"/>
              </a:ext>
            </a:extLst>
          </p:cNvPr>
          <p:cNvSpPr>
            <a:spLocks noGrp="1"/>
          </p:cNvSpPr>
          <p:nvPr>
            <p:ph type="sldNum" sz="quarter" idx="12"/>
          </p:nvPr>
        </p:nvSpPr>
        <p:spPr/>
        <p:txBody>
          <a:bodyPr/>
          <a:lstStyle/>
          <a:p>
            <a:fld id="{BBFE229A-237F-47CF-A7B9-B4780CA35CA6}" type="slidenum">
              <a:rPr lang="en-IN" smtClean="0"/>
              <a:t>‹#›</a:t>
            </a:fld>
            <a:endParaRPr lang="en-IN"/>
          </a:p>
        </p:txBody>
      </p:sp>
    </p:spTree>
    <p:extLst>
      <p:ext uri="{BB962C8B-B14F-4D97-AF65-F5344CB8AC3E}">
        <p14:creationId xmlns:p14="http://schemas.microsoft.com/office/powerpoint/2010/main" val="82029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41BE6-1A04-A607-C4FE-79E2D87645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3A6091E-100D-B33B-373A-19BE63610FB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F7989CA-EC7B-FD09-FB69-8329FC9E38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EBC04A0-BBB9-4229-7EA2-CF3FC0FED09A}"/>
              </a:ext>
            </a:extLst>
          </p:cNvPr>
          <p:cNvSpPr>
            <a:spLocks noGrp="1"/>
          </p:cNvSpPr>
          <p:nvPr>
            <p:ph type="dt" sz="half" idx="10"/>
          </p:nvPr>
        </p:nvSpPr>
        <p:spPr/>
        <p:txBody>
          <a:bodyPr/>
          <a:lstStyle/>
          <a:p>
            <a:fld id="{1323F117-CB1C-45A3-B3FB-C1C698BBCB40}" type="datetimeFigureOut">
              <a:rPr lang="en-IN" smtClean="0"/>
              <a:t>23-07-2023</a:t>
            </a:fld>
            <a:endParaRPr lang="en-IN"/>
          </a:p>
        </p:txBody>
      </p:sp>
      <p:sp>
        <p:nvSpPr>
          <p:cNvPr id="6" name="Footer Placeholder 5">
            <a:extLst>
              <a:ext uri="{FF2B5EF4-FFF2-40B4-BE49-F238E27FC236}">
                <a16:creationId xmlns:a16="http://schemas.microsoft.com/office/drawing/2014/main" id="{9E814E72-106E-D510-F7E9-D0E18859446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370349A-8598-2562-B912-C96B109205AB}"/>
              </a:ext>
            </a:extLst>
          </p:cNvPr>
          <p:cNvSpPr>
            <a:spLocks noGrp="1"/>
          </p:cNvSpPr>
          <p:nvPr>
            <p:ph type="sldNum" sz="quarter" idx="12"/>
          </p:nvPr>
        </p:nvSpPr>
        <p:spPr/>
        <p:txBody>
          <a:bodyPr/>
          <a:lstStyle/>
          <a:p>
            <a:fld id="{BBFE229A-237F-47CF-A7B9-B4780CA35CA6}" type="slidenum">
              <a:rPr lang="en-IN" smtClean="0"/>
              <a:t>‹#›</a:t>
            </a:fld>
            <a:endParaRPr lang="en-IN"/>
          </a:p>
        </p:txBody>
      </p:sp>
    </p:spTree>
    <p:extLst>
      <p:ext uri="{BB962C8B-B14F-4D97-AF65-F5344CB8AC3E}">
        <p14:creationId xmlns:p14="http://schemas.microsoft.com/office/powerpoint/2010/main" val="34012229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9894F-C789-EED1-E340-C4319CDC33F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3995570-9536-698A-AD74-C9A9DDB9FEB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3B2CB2B-B6DF-6F0A-DAF3-008474821C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2CD155-B177-05F4-BF0F-F2266371A985}"/>
              </a:ext>
            </a:extLst>
          </p:cNvPr>
          <p:cNvSpPr>
            <a:spLocks noGrp="1"/>
          </p:cNvSpPr>
          <p:nvPr>
            <p:ph type="dt" sz="half" idx="10"/>
          </p:nvPr>
        </p:nvSpPr>
        <p:spPr/>
        <p:txBody>
          <a:bodyPr/>
          <a:lstStyle/>
          <a:p>
            <a:fld id="{1323F117-CB1C-45A3-B3FB-C1C698BBCB40}" type="datetimeFigureOut">
              <a:rPr lang="en-IN" smtClean="0"/>
              <a:t>23-07-2023</a:t>
            </a:fld>
            <a:endParaRPr lang="en-IN"/>
          </a:p>
        </p:txBody>
      </p:sp>
      <p:sp>
        <p:nvSpPr>
          <p:cNvPr id="6" name="Footer Placeholder 5">
            <a:extLst>
              <a:ext uri="{FF2B5EF4-FFF2-40B4-BE49-F238E27FC236}">
                <a16:creationId xmlns:a16="http://schemas.microsoft.com/office/drawing/2014/main" id="{20CD6BE7-4063-5D53-C7A2-89DE5D6E7E4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84C1DC7-175D-1C3C-A297-168DDD4062B3}"/>
              </a:ext>
            </a:extLst>
          </p:cNvPr>
          <p:cNvSpPr>
            <a:spLocks noGrp="1"/>
          </p:cNvSpPr>
          <p:nvPr>
            <p:ph type="sldNum" sz="quarter" idx="12"/>
          </p:nvPr>
        </p:nvSpPr>
        <p:spPr/>
        <p:txBody>
          <a:bodyPr/>
          <a:lstStyle/>
          <a:p>
            <a:fld id="{BBFE229A-237F-47CF-A7B9-B4780CA35CA6}" type="slidenum">
              <a:rPr lang="en-IN" smtClean="0"/>
              <a:t>‹#›</a:t>
            </a:fld>
            <a:endParaRPr lang="en-IN"/>
          </a:p>
        </p:txBody>
      </p:sp>
    </p:spTree>
    <p:extLst>
      <p:ext uri="{BB962C8B-B14F-4D97-AF65-F5344CB8AC3E}">
        <p14:creationId xmlns:p14="http://schemas.microsoft.com/office/powerpoint/2010/main" val="13258877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80B5D3E-7D42-C1A9-46CE-6E6F4CE14A4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76840DE-FFD2-4CD7-08C2-236E87CD9F2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D8E178F-0BDB-E92B-49C3-3429DF0DA90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23F117-CB1C-45A3-B3FB-C1C698BBCB40}" type="datetimeFigureOut">
              <a:rPr lang="en-IN" smtClean="0"/>
              <a:t>23-07-2023</a:t>
            </a:fld>
            <a:endParaRPr lang="en-IN"/>
          </a:p>
        </p:txBody>
      </p:sp>
      <p:sp>
        <p:nvSpPr>
          <p:cNvPr id="5" name="Footer Placeholder 4">
            <a:extLst>
              <a:ext uri="{FF2B5EF4-FFF2-40B4-BE49-F238E27FC236}">
                <a16:creationId xmlns:a16="http://schemas.microsoft.com/office/drawing/2014/main" id="{C7109B84-F962-5E48-3061-396B0087E20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59CFDE0-B264-90B9-7683-CCDC24E5405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FE229A-237F-47CF-A7B9-B4780CA35CA6}" type="slidenum">
              <a:rPr lang="en-IN" smtClean="0"/>
              <a:t>‹#›</a:t>
            </a:fld>
            <a:endParaRPr lang="en-IN"/>
          </a:p>
        </p:txBody>
      </p:sp>
    </p:spTree>
    <p:extLst>
      <p:ext uri="{BB962C8B-B14F-4D97-AF65-F5344CB8AC3E}">
        <p14:creationId xmlns:p14="http://schemas.microsoft.com/office/powerpoint/2010/main" val="39490973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2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 Id="rId5" Type="http://schemas.openxmlformats.org/officeDocument/2006/relationships/image" Target="../media/image52.png"/><Relationship Id="rId4" Type="http://schemas.openxmlformats.org/officeDocument/2006/relationships/image" Target="../media/image51.png"/></Relationships>
</file>

<file path=ppt/slides/_rels/slide35.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A6427-1102-EE0B-E05B-67568F3404D1}"/>
              </a:ext>
            </a:extLst>
          </p:cNvPr>
          <p:cNvSpPr>
            <a:spLocks noGrp="1"/>
          </p:cNvSpPr>
          <p:nvPr>
            <p:ph type="title"/>
          </p:nvPr>
        </p:nvSpPr>
        <p:spPr/>
        <p:txBody>
          <a:bodyPr>
            <a:normAutofit/>
          </a:bodyPr>
          <a:lstStyle/>
          <a:p>
            <a:r>
              <a:rPr lang="en-IN" dirty="0">
                <a:solidFill>
                  <a:srgbClr val="FF0000"/>
                </a:solidFill>
              </a:rPr>
              <a:t>Project on predicting co2 emission </a:t>
            </a:r>
          </a:p>
        </p:txBody>
      </p:sp>
      <p:sp>
        <p:nvSpPr>
          <p:cNvPr id="3" name="Content Placeholder 2">
            <a:extLst>
              <a:ext uri="{FF2B5EF4-FFF2-40B4-BE49-F238E27FC236}">
                <a16:creationId xmlns:a16="http://schemas.microsoft.com/office/drawing/2014/main" id="{05674E54-119A-21EF-43D7-A367A57E52DE}"/>
              </a:ext>
            </a:extLst>
          </p:cNvPr>
          <p:cNvSpPr>
            <a:spLocks noGrp="1"/>
          </p:cNvSpPr>
          <p:nvPr>
            <p:ph idx="1"/>
          </p:nvPr>
        </p:nvSpPr>
        <p:spPr/>
        <p:txBody>
          <a:bodyPr>
            <a:normAutofit lnSpcReduction="10000"/>
          </a:bodyPr>
          <a:lstStyle/>
          <a:p>
            <a:r>
              <a:rPr lang="en-IN" dirty="0">
                <a:solidFill>
                  <a:srgbClr val="00B050"/>
                </a:solidFill>
              </a:rPr>
              <a:t>Group 5 Members </a:t>
            </a:r>
            <a:r>
              <a:rPr lang="en-IN" dirty="0"/>
              <a:t>:</a:t>
            </a:r>
          </a:p>
          <a:p>
            <a:r>
              <a:rPr lang="en-IN" dirty="0"/>
              <a:t>Medidi Jayanth Rama Krishna</a:t>
            </a:r>
          </a:p>
          <a:p>
            <a:r>
              <a:rPr lang="en-IN" dirty="0"/>
              <a:t>Ashwini </a:t>
            </a:r>
            <a:r>
              <a:rPr lang="en-US" dirty="0">
                <a:ea typeface="Calibri"/>
                <a:cs typeface="Calibri"/>
              </a:rPr>
              <a:t>Shirishkumar Chobhe</a:t>
            </a:r>
          </a:p>
          <a:p>
            <a:r>
              <a:rPr lang="en-US" dirty="0">
                <a:ea typeface="Calibri"/>
                <a:cs typeface="Calibri"/>
              </a:rPr>
              <a:t>Pooja Pandharinath Lokhande</a:t>
            </a:r>
          </a:p>
          <a:p>
            <a:r>
              <a:rPr lang="en-US" dirty="0">
                <a:ea typeface="Calibri"/>
                <a:cs typeface="Calibri"/>
              </a:rPr>
              <a:t>Ponaganti Vinay Kumar</a:t>
            </a:r>
          </a:p>
          <a:p>
            <a:r>
              <a:rPr lang="en-US" dirty="0">
                <a:ea typeface="Calibri"/>
                <a:cs typeface="Calibri"/>
              </a:rPr>
              <a:t>Bandru Vinaysai</a:t>
            </a:r>
          </a:p>
          <a:p>
            <a:r>
              <a:rPr lang="en-US" dirty="0">
                <a:solidFill>
                  <a:srgbClr val="00B050"/>
                </a:solidFill>
                <a:ea typeface="Calibri"/>
                <a:cs typeface="Calibri"/>
              </a:rPr>
              <a:t>MENTORS</a:t>
            </a:r>
            <a:r>
              <a:rPr lang="en-US" dirty="0">
                <a:ea typeface="Calibri"/>
                <a:cs typeface="Calibri"/>
              </a:rPr>
              <a:t> :</a:t>
            </a:r>
          </a:p>
          <a:p>
            <a:r>
              <a:rPr lang="en-US" sz="2800" dirty="0"/>
              <a:t>Varun Vennelaganti</a:t>
            </a:r>
          </a:p>
          <a:p>
            <a:r>
              <a:rPr lang="en-US" dirty="0"/>
              <a:t>Sunkarapelli Mounika</a:t>
            </a:r>
            <a:endParaRPr lang="en-US" sz="2800" dirty="0"/>
          </a:p>
          <a:p>
            <a:endParaRPr lang="en-US" sz="2800" dirty="0"/>
          </a:p>
          <a:p>
            <a:endParaRPr lang="en-US" dirty="0">
              <a:ea typeface="Calibri"/>
              <a:cs typeface="Calibri"/>
            </a:endParaRPr>
          </a:p>
          <a:p>
            <a:endParaRPr lang="en-US" dirty="0">
              <a:ea typeface="Calibri"/>
              <a:cs typeface="Calibri"/>
            </a:endParaRPr>
          </a:p>
          <a:p>
            <a:pPr marL="0" indent="0">
              <a:buNone/>
            </a:pPr>
            <a:endParaRPr lang="en-US" dirty="0">
              <a:ea typeface="Calibri"/>
              <a:cs typeface="Calibri"/>
            </a:endParaRPr>
          </a:p>
          <a:p>
            <a:endParaRPr lang="en-IN" dirty="0"/>
          </a:p>
        </p:txBody>
      </p:sp>
    </p:spTree>
    <p:extLst>
      <p:ext uri="{BB962C8B-B14F-4D97-AF65-F5344CB8AC3E}">
        <p14:creationId xmlns:p14="http://schemas.microsoft.com/office/powerpoint/2010/main" val="1316659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2DE3C-7FCF-5C55-3585-C8931490B74A}"/>
              </a:ext>
            </a:extLst>
          </p:cNvPr>
          <p:cNvSpPr>
            <a:spLocks noGrp="1"/>
          </p:cNvSpPr>
          <p:nvPr>
            <p:ph type="title"/>
          </p:nvPr>
        </p:nvSpPr>
        <p:spPr>
          <a:xfrm>
            <a:off x="0" y="1"/>
            <a:ext cx="11353800" cy="778212"/>
          </a:xfrm>
        </p:spPr>
        <p:txBody>
          <a:bodyPr>
            <a:normAutofit/>
          </a:bodyPr>
          <a:lstStyle/>
          <a:p>
            <a:r>
              <a:rPr lang="en-US" sz="2400" b="1" dirty="0">
                <a:solidFill>
                  <a:srgbClr val="FF0000"/>
                </a:solidFill>
              </a:rPr>
              <a:t>Frequency distribution of Cylinders</a:t>
            </a:r>
          </a:p>
        </p:txBody>
      </p:sp>
      <p:pic>
        <p:nvPicPr>
          <p:cNvPr id="5" name="Content Placeholder 4" descr="A picture containing text, screenshot, diagram, plot&#10;&#10;Description automatically generated">
            <a:extLst>
              <a:ext uri="{FF2B5EF4-FFF2-40B4-BE49-F238E27FC236}">
                <a16:creationId xmlns:a16="http://schemas.microsoft.com/office/drawing/2014/main" id="{4D269FA1-7001-192A-7CB9-40A11ADDB21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4554" y="783075"/>
            <a:ext cx="5296639" cy="3162741"/>
          </a:xfrm>
        </p:spPr>
      </p:pic>
      <p:sp>
        <p:nvSpPr>
          <p:cNvPr id="7" name="TextBox 6">
            <a:extLst>
              <a:ext uri="{FF2B5EF4-FFF2-40B4-BE49-F238E27FC236}">
                <a16:creationId xmlns:a16="http://schemas.microsoft.com/office/drawing/2014/main" id="{75010531-F98E-D536-2D46-73BA167D527B}"/>
              </a:ext>
            </a:extLst>
          </p:cNvPr>
          <p:cNvSpPr txBox="1"/>
          <p:nvPr/>
        </p:nvSpPr>
        <p:spPr>
          <a:xfrm>
            <a:off x="6096000" y="2490281"/>
            <a:ext cx="3670569" cy="369332"/>
          </a:xfrm>
          <a:prstGeom prst="rect">
            <a:avLst/>
          </a:prstGeom>
          <a:noFill/>
        </p:spPr>
        <p:txBody>
          <a:bodyPr wrap="square">
            <a:spAutoFit/>
          </a:bodyPr>
          <a:lstStyle/>
          <a:p>
            <a:r>
              <a:rPr lang="en-US" b="0" i="0">
                <a:solidFill>
                  <a:srgbClr val="212121"/>
                </a:solidFill>
                <a:effectLst/>
                <a:latin typeface="Roboto" panose="02000000000000000000" pitchFamily="2" charset="0"/>
              </a:rPr>
              <a:t>Most of cars have 4 Cylinders</a:t>
            </a:r>
            <a:endParaRPr lang="en-US"/>
          </a:p>
        </p:txBody>
      </p:sp>
    </p:spTree>
    <p:extLst>
      <p:ext uri="{BB962C8B-B14F-4D97-AF65-F5344CB8AC3E}">
        <p14:creationId xmlns:p14="http://schemas.microsoft.com/office/powerpoint/2010/main" val="37343208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6E752-6501-4C77-DDBE-7B50E4E59C8D}"/>
              </a:ext>
            </a:extLst>
          </p:cNvPr>
          <p:cNvSpPr>
            <a:spLocks noGrp="1"/>
          </p:cNvSpPr>
          <p:nvPr>
            <p:ph type="title"/>
          </p:nvPr>
        </p:nvSpPr>
        <p:spPr>
          <a:xfrm>
            <a:off x="-1" y="0"/>
            <a:ext cx="12042843" cy="2651977"/>
          </a:xfrm>
        </p:spPr>
        <p:txBody>
          <a:bodyPr>
            <a:normAutofit/>
          </a:bodyPr>
          <a:lstStyle/>
          <a:p>
            <a:r>
              <a:rPr lang="en-US" sz="1800" b="0" i="0" dirty="0">
                <a:solidFill>
                  <a:srgbClr val="212121"/>
                </a:solidFill>
                <a:effectLst/>
                <a:latin typeface="Roboto" panose="02000000000000000000" pitchFamily="2" charset="0"/>
              </a:rPr>
              <a:t>From Histogram ,we can see that Co2_Emissions is </a:t>
            </a:r>
            <a:br>
              <a:rPr lang="en-US" sz="1800" b="0" i="0" dirty="0">
                <a:solidFill>
                  <a:srgbClr val="212121"/>
                </a:solidFill>
                <a:effectLst/>
                <a:latin typeface="Roboto" panose="02000000000000000000" pitchFamily="2" charset="0"/>
              </a:rPr>
            </a:br>
            <a:r>
              <a:rPr lang="en-US" sz="1800" b="0" i="0" dirty="0">
                <a:solidFill>
                  <a:srgbClr val="212121"/>
                </a:solidFill>
                <a:effectLst/>
                <a:latin typeface="Roboto" panose="02000000000000000000" pitchFamily="2" charset="0"/>
              </a:rPr>
              <a:t>moderately  positively skewed.</a:t>
            </a:r>
            <a:endParaRPr lang="en-US" sz="1800" dirty="0"/>
          </a:p>
        </p:txBody>
      </p:sp>
      <p:pic>
        <p:nvPicPr>
          <p:cNvPr id="7" name="Content Placeholder 6" descr="A graph of carbon dioxide emission&#10;&#10;Description automatically generated with medium confidence">
            <a:extLst>
              <a:ext uri="{FF2B5EF4-FFF2-40B4-BE49-F238E27FC236}">
                <a16:creationId xmlns:a16="http://schemas.microsoft.com/office/drawing/2014/main" id="{919EDE3C-6F42-220C-3450-3D5B288991F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05855" y="0"/>
            <a:ext cx="6686145" cy="2651978"/>
          </a:xfrm>
        </p:spPr>
      </p:pic>
      <p:pic>
        <p:nvPicPr>
          <p:cNvPr id="9" name="Picture 8" descr="A picture containing screenshot, diagram, text, plot&#10;&#10;Description automatically generated">
            <a:extLst>
              <a:ext uri="{FF2B5EF4-FFF2-40B4-BE49-F238E27FC236}">
                <a16:creationId xmlns:a16="http://schemas.microsoft.com/office/drawing/2014/main" id="{FCF06D44-009F-C921-6779-AF1920F35E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821" y="2651978"/>
            <a:ext cx="7626485" cy="4206022"/>
          </a:xfrm>
          <a:prstGeom prst="rect">
            <a:avLst/>
          </a:prstGeom>
        </p:spPr>
      </p:pic>
      <p:sp>
        <p:nvSpPr>
          <p:cNvPr id="11" name="TextBox 10">
            <a:extLst>
              <a:ext uri="{FF2B5EF4-FFF2-40B4-BE49-F238E27FC236}">
                <a16:creationId xmlns:a16="http://schemas.microsoft.com/office/drawing/2014/main" id="{66989131-59F2-66F6-E26B-2B467AB02661}"/>
              </a:ext>
            </a:extLst>
          </p:cNvPr>
          <p:cNvSpPr txBox="1"/>
          <p:nvPr/>
        </p:nvSpPr>
        <p:spPr>
          <a:xfrm>
            <a:off x="7315200" y="2801566"/>
            <a:ext cx="4798979" cy="3908762"/>
          </a:xfrm>
          <a:prstGeom prst="rect">
            <a:avLst/>
          </a:prstGeom>
          <a:noFill/>
        </p:spPr>
        <p:txBody>
          <a:bodyPr wrap="square">
            <a:spAutoFit/>
          </a:bodyPr>
          <a:lstStyle/>
          <a:p>
            <a:pPr algn="l"/>
            <a:endParaRPr lang="en-US" b="0" i="0">
              <a:solidFill>
                <a:srgbClr val="212121"/>
              </a:solidFill>
              <a:effectLst/>
              <a:latin typeface="Roboto" panose="02000000000000000000" pitchFamily="2" charset="0"/>
            </a:endParaRPr>
          </a:p>
          <a:p>
            <a:pPr algn="l"/>
            <a:endParaRPr lang="en-US">
              <a:solidFill>
                <a:srgbClr val="212121"/>
              </a:solidFill>
              <a:latin typeface="Roboto" panose="02000000000000000000" pitchFamily="2" charset="0"/>
            </a:endParaRPr>
          </a:p>
          <a:p>
            <a:pPr algn="l"/>
            <a:endParaRPr lang="en-US" b="0" i="0">
              <a:solidFill>
                <a:srgbClr val="212121"/>
              </a:solidFill>
              <a:effectLst/>
              <a:latin typeface="Roboto" panose="02000000000000000000" pitchFamily="2" charset="0"/>
            </a:endParaRPr>
          </a:p>
          <a:p>
            <a:pPr algn="l"/>
            <a:r>
              <a:rPr lang="en-US" sz="2000">
                <a:solidFill>
                  <a:srgbClr val="212121"/>
                </a:solidFill>
                <a:latin typeface="Roboto" panose="02000000000000000000" pitchFamily="2" charset="0"/>
              </a:rPr>
              <a:t>A</a:t>
            </a:r>
            <a:r>
              <a:rPr lang="en-US" sz="2000" b="0" i="0">
                <a:solidFill>
                  <a:srgbClr val="212121"/>
                </a:solidFill>
                <a:effectLst/>
                <a:latin typeface="Roboto" panose="02000000000000000000" pitchFamily="2" charset="0"/>
              </a:rPr>
              <a:t>ll of the three statistics, the mean is the largest, while the mode is the smallest thus CO2_Emissions is positively skewed which implies that most of the CO2 Emissions are less than the average CO2 Emissions.</a:t>
            </a:r>
          </a:p>
          <a:p>
            <a:pPr algn="l"/>
            <a:endParaRPr lang="en-US" sz="2000">
              <a:solidFill>
                <a:srgbClr val="212121"/>
              </a:solidFill>
              <a:latin typeface="Roboto" panose="02000000000000000000" pitchFamily="2" charset="0"/>
            </a:endParaRPr>
          </a:p>
          <a:p>
            <a:pPr algn="l"/>
            <a:endParaRPr lang="en-US" b="0" i="0">
              <a:solidFill>
                <a:srgbClr val="212121"/>
              </a:solidFill>
              <a:effectLst/>
              <a:latin typeface="Roboto" panose="02000000000000000000" pitchFamily="2" charset="0"/>
            </a:endParaRPr>
          </a:p>
          <a:p>
            <a:pPr algn="l"/>
            <a:endParaRPr lang="en-US">
              <a:solidFill>
                <a:srgbClr val="212121"/>
              </a:solidFill>
              <a:latin typeface="Roboto" panose="02000000000000000000" pitchFamily="2" charset="0"/>
            </a:endParaRPr>
          </a:p>
          <a:p>
            <a:pPr algn="l"/>
            <a:endParaRPr lang="en-US" b="0" i="0">
              <a:solidFill>
                <a:srgbClr val="212121"/>
              </a:solidFill>
              <a:effectLst/>
              <a:latin typeface="Roboto" panose="02000000000000000000" pitchFamily="2" charset="0"/>
            </a:endParaRPr>
          </a:p>
        </p:txBody>
      </p:sp>
      <p:sp>
        <p:nvSpPr>
          <p:cNvPr id="3" name="Title 1">
            <a:extLst>
              <a:ext uri="{FF2B5EF4-FFF2-40B4-BE49-F238E27FC236}">
                <a16:creationId xmlns:a16="http://schemas.microsoft.com/office/drawing/2014/main" id="{8EBCA066-A610-EE7E-E576-F62C5D4BA934}"/>
              </a:ext>
            </a:extLst>
          </p:cNvPr>
          <p:cNvSpPr txBox="1">
            <a:spLocks/>
          </p:cNvSpPr>
          <p:nvPr/>
        </p:nvSpPr>
        <p:spPr>
          <a:xfrm>
            <a:off x="0" y="1"/>
            <a:ext cx="11353800" cy="77821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a:solidFill>
                  <a:srgbClr val="FF0000"/>
                </a:solidFill>
              </a:rPr>
              <a:t>Analysis of target variable co2 emission :</a:t>
            </a:r>
          </a:p>
        </p:txBody>
      </p:sp>
    </p:spTree>
    <p:extLst>
      <p:ext uri="{BB962C8B-B14F-4D97-AF65-F5344CB8AC3E}">
        <p14:creationId xmlns:p14="http://schemas.microsoft.com/office/powerpoint/2010/main" val="36126758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8C420D3-DB55-42B6-3222-28CE323EF80D}"/>
              </a:ext>
            </a:extLst>
          </p:cNvPr>
          <p:cNvSpPr>
            <a:spLocks noGrp="1"/>
          </p:cNvSpPr>
          <p:nvPr>
            <p:ph type="title"/>
          </p:nvPr>
        </p:nvSpPr>
        <p:spPr>
          <a:xfrm>
            <a:off x="155642" y="646610"/>
            <a:ext cx="12036357" cy="1746394"/>
          </a:xfrm>
        </p:spPr>
        <p:txBody>
          <a:bodyPr/>
          <a:lstStyle/>
          <a:p>
            <a:endParaRPr lang="en-US"/>
          </a:p>
        </p:txBody>
      </p:sp>
      <p:pic>
        <p:nvPicPr>
          <p:cNvPr id="7" name="Content Placeholder 6" descr="A picture containing text, screenshot, line, font&#10;&#10;Description automatically generated">
            <a:extLst>
              <a:ext uri="{FF2B5EF4-FFF2-40B4-BE49-F238E27FC236}">
                <a16:creationId xmlns:a16="http://schemas.microsoft.com/office/drawing/2014/main" id="{5633AE05-D922-EF71-0153-B34863E7C6A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502272"/>
            <a:ext cx="12191998" cy="2182562"/>
          </a:xfrm>
        </p:spPr>
      </p:pic>
      <p:pic>
        <p:nvPicPr>
          <p:cNvPr id="9" name="Picture 8" descr="A picture containing text, screenshot, line, font&#10;&#10;Description automatically generated">
            <a:extLst>
              <a:ext uri="{FF2B5EF4-FFF2-40B4-BE49-F238E27FC236}">
                <a16:creationId xmlns:a16="http://schemas.microsoft.com/office/drawing/2014/main" id="{05D7FA49-2AB4-6EBC-A359-C39C512971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3677055"/>
            <a:ext cx="12191998" cy="2534335"/>
          </a:xfrm>
          <a:prstGeom prst="rect">
            <a:avLst/>
          </a:prstGeom>
        </p:spPr>
      </p:pic>
      <p:sp>
        <p:nvSpPr>
          <p:cNvPr id="11" name="TextBox 10">
            <a:extLst>
              <a:ext uri="{FF2B5EF4-FFF2-40B4-BE49-F238E27FC236}">
                <a16:creationId xmlns:a16="http://schemas.microsoft.com/office/drawing/2014/main" id="{1605FF33-85E8-2FB8-9873-7CC35B3C47A0}"/>
              </a:ext>
            </a:extLst>
          </p:cNvPr>
          <p:cNvSpPr txBox="1"/>
          <p:nvPr/>
        </p:nvSpPr>
        <p:spPr>
          <a:xfrm>
            <a:off x="155641" y="83522"/>
            <a:ext cx="8983495" cy="461665"/>
          </a:xfrm>
          <a:prstGeom prst="rect">
            <a:avLst/>
          </a:prstGeom>
          <a:noFill/>
        </p:spPr>
        <p:txBody>
          <a:bodyPr wrap="square" lIns="91440" tIns="45720" rIns="91440" bIns="45720" anchor="t">
            <a:spAutoFit/>
          </a:bodyPr>
          <a:lstStyle/>
          <a:p>
            <a:r>
              <a:rPr lang="en-US" sz="2400" b="1" i="0">
                <a:solidFill>
                  <a:srgbClr val="FF0000"/>
                </a:solidFill>
                <a:effectLst/>
                <a:latin typeface="Roboto"/>
                <a:ea typeface="Roboto"/>
                <a:cs typeface="Roboto"/>
              </a:rPr>
              <a:t>Features Distribution with respect to Co2 emission</a:t>
            </a:r>
            <a:endParaRPr lang="en-US" sz="2400" b="1">
              <a:solidFill>
                <a:srgbClr val="FF0000"/>
              </a:solidFill>
              <a:latin typeface="Roboto"/>
              <a:ea typeface="Roboto"/>
              <a:cs typeface="Roboto"/>
            </a:endParaRPr>
          </a:p>
        </p:txBody>
      </p:sp>
      <p:sp>
        <p:nvSpPr>
          <p:cNvPr id="13" name="TextBox 12">
            <a:extLst>
              <a:ext uri="{FF2B5EF4-FFF2-40B4-BE49-F238E27FC236}">
                <a16:creationId xmlns:a16="http://schemas.microsoft.com/office/drawing/2014/main" id="{735E8F57-E76C-6DF1-5B27-6BFA5A27F663}"/>
              </a:ext>
            </a:extLst>
          </p:cNvPr>
          <p:cNvSpPr txBox="1"/>
          <p:nvPr/>
        </p:nvSpPr>
        <p:spPr>
          <a:xfrm>
            <a:off x="155641" y="2895276"/>
            <a:ext cx="12036358" cy="646331"/>
          </a:xfrm>
          <a:prstGeom prst="rect">
            <a:avLst/>
          </a:prstGeom>
          <a:noFill/>
        </p:spPr>
        <p:txBody>
          <a:bodyPr wrap="square">
            <a:spAutoFit/>
          </a:bodyPr>
          <a:lstStyle/>
          <a:p>
            <a:r>
              <a:rPr lang="en-US" b="0" i="0">
                <a:solidFill>
                  <a:srgbClr val="212121"/>
                </a:solidFill>
                <a:effectLst/>
                <a:latin typeface="Roboto" panose="02000000000000000000" pitchFamily="2" charset="0"/>
              </a:rPr>
              <a:t>CO2 Emissions v/s Make : While Ford cars are mainly found on the roads but its Bugatti that emit the most CO2 per car</a:t>
            </a:r>
            <a:endParaRPr lang="en-US"/>
          </a:p>
        </p:txBody>
      </p:sp>
      <p:sp>
        <p:nvSpPr>
          <p:cNvPr id="15" name="TextBox 14">
            <a:extLst>
              <a:ext uri="{FF2B5EF4-FFF2-40B4-BE49-F238E27FC236}">
                <a16:creationId xmlns:a16="http://schemas.microsoft.com/office/drawing/2014/main" id="{81B7EBC8-5DF1-AAD2-132C-80C499A0BE6A}"/>
              </a:ext>
            </a:extLst>
          </p:cNvPr>
          <p:cNvSpPr txBox="1"/>
          <p:nvPr/>
        </p:nvSpPr>
        <p:spPr>
          <a:xfrm>
            <a:off x="155641" y="5749725"/>
            <a:ext cx="9824936" cy="923330"/>
          </a:xfrm>
          <a:prstGeom prst="rect">
            <a:avLst/>
          </a:prstGeom>
          <a:noFill/>
        </p:spPr>
        <p:txBody>
          <a:bodyPr wrap="square">
            <a:spAutoFit/>
          </a:bodyPr>
          <a:lstStyle/>
          <a:p>
            <a:endParaRPr lang="en-US" b="0" i="0">
              <a:solidFill>
                <a:srgbClr val="212121"/>
              </a:solidFill>
              <a:effectLst/>
              <a:latin typeface="Roboto" panose="02000000000000000000" pitchFamily="2" charset="0"/>
            </a:endParaRPr>
          </a:p>
          <a:p>
            <a:endParaRPr lang="en-US">
              <a:solidFill>
                <a:srgbClr val="212121"/>
              </a:solidFill>
              <a:latin typeface="Roboto" panose="02000000000000000000" pitchFamily="2" charset="0"/>
            </a:endParaRPr>
          </a:p>
          <a:p>
            <a:r>
              <a:rPr lang="en-US" b="0" i="0">
                <a:solidFill>
                  <a:srgbClr val="212121"/>
                </a:solidFill>
                <a:effectLst/>
                <a:latin typeface="Roboto" panose="02000000000000000000" pitchFamily="2" charset="0"/>
              </a:rPr>
              <a:t>CO2 Emissions v/s Model: Bugatti Chiron is amongst the most CO2 emitting car model</a:t>
            </a:r>
            <a:endParaRPr lang="en-US">
              <a:solidFill>
                <a:srgbClr val="212121"/>
              </a:solidFill>
              <a:latin typeface="Roboto" panose="02000000000000000000" pitchFamily="2" charset="0"/>
            </a:endParaRPr>
          </a:p>
        </p:txBody>
      </p:sp>
    </p:spTree>
    <p:extLst>
      <p:ext uri="{BB962C8B-B14F-4D97-AF65-F5344CB8AC3E}">
        <p14:creationId xmlns:p14="http://schemas.microsoft.com/office/powerpoint/2010/main" val="3106156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01D75-885A-CAE0-8D8F-D5613CDD35B7}"/>
              </a:ext>
            </a:extLst>
          </p:cNvPr>
          <p:cNvSpPr>
            <a:spLocks noGrp="1"/>
          </p:cNvSpPr>
          <p:nvPr>
            <p:ph type="title"/>
          </p:nvPr>
        </p:nvSpPr>
        <p:spPr>
          <a:xfrm>
            <a:off x="0" y="505838"/>
            <a:ext cx="12192000" cy="2470826"/>
          </a:xfrm>
        </p:spPr>
        <p:txBody>
          <a:bodyPr/>
          <a:lstStyle/>
          <a:p>
            <a:endParaRPr lang="en-US"/>
          </a:p>
        </p:txBody>
      </p:sp>
      <p:pic>
        <p:nvPicPr>
          <p:cNvPr id="5" name="Content Placeholder 4" descr="A picture containing text, screenshot, line, font&#10;&#10;Description automatically generated">
            <a:extLst>
              <a:ext uri="{FF2B5EF4-FFF2-40B4-BE49-F238E27FC236}">
                <a16:creationId xmlns:a16="http://schemas.microsoft.com/office/drawing/2014/main" id="{25E41882-A3E0-E0AB-FFA6-B23C90948EE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3067478"/>
          </a:xfrm>
        </p:spPr>
      </p:pic>
      <p:pic>
        <p:nvPicPr>
          <p:cNvPr id="7" name="Picture 6" descr="A picture containing text, screenshot, rectangle, line&#10;&#10;Description automatically generated">
            <a:extLst>
              <a:ext uri="{FF2B5EF4-FFF2-40B4-BE49-F238E27FC236}">
                <a16:creationId xmlns:a16="http://schemas.microsoft.com/office/drawing/2014/main" id="{6810D0CE-7A8C-7167-85FD-BA288020F1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600505"/>
            <a:ext cx="11860280" cy="2867425"/>
          </a:xfrm>
          <a:prstGeom prst="rect">
            <a:avLst/>
          </a:prstGeom>
        </p:spPr>
      </p:pic>
      <p:sp>
        <p:nvSpPr>
          <p:cNvPr id="9" name="TextBox 8">
            <a:extLst>
              <a:ext uri="{FF2B5EF4-FFF2-40B4-BE49-F238E27FC236}">
                <a16:creationId xmlns:a16="http://schemas.microsoft.com/office/drawing/2014/main" id="{773D5A35-7152-53E1-B8BB-F5C1169CB9D5}"/>
              </a:ext>
            </a:extLst>
          </p:cNvPr>
          <p:cNvSpPr txBox="1"/>
          <p:nvPr/>
        </p:nvSpPr>
        <p:spPr>
          <a:xfrm>
            <a:off x="-1" y="2976663"/>
            <a:ext cx="12191999" cy="652390"/>
          </a:xfrm>
          <a:prstGeom prst="rect">
            <a:avLst/>
          </a:prstGeom>
          <a:noFill/>
        </p:spPr>
        <p:txBody>
          <a:bodyPr wrap="square">
            <a:spAutoFit/>
          </a:bodyPr>
          <a:lstStyle/>
          <a:p>
            <a:r>
              <a:rPr lang="en-US" b="0" i="0">
                <a:solidFill>
                  <a:srgbClr val="212121"/>
                </a:solidFill>
                <a:effectLst/>
                <a:latin typeface="Roboto" panose="02000000000000000000" pitchFamily="2" charset="0"/>
              </a:rPr>
              <a:t>CO2 Emissions v/s Vehicle Class: Most of the heavy vehicles like Vans , SUV and Pick-up truck are amongst the top few emitters of CO2</a:t>
            </a:r>
            <a:endParaRPr lang="en-US"/>
          </a:p>
        </p:txBody>
      </p:sp>
      <p:sp>
        <p:nvSpPr>
          <p:cNvPr id="11" name="TextBox 10">
            <a:extLst>
              <a:ext uri="{FF2B5EF4-FFF2-40B4-BE49-F238E27FC236}">
                <a16:creationId xmlns:a16="http://schemas.microsoft.com/office/drawing/2014/main" id="{4729C25F-57C3-C5BB-C409-CC97B51DEA7A}"/>
              </a:ext>
            </a:extLst>
          </p:cNvPr>
          <p:cNvSpPr txBox="1"/>
          <p:nvPr/>
        </p:nvSpPr>
        <p:spPr>
          <a:xfrm>
            <a:off x="700391" y="5953326"/>
            <a:ext cx="11491609" cy="923330"/>
          </a:xfrm>
          <a:prstGeom prst="rect">
            <a:avLst/>
          </a:prstGeom>
          <a:noFill/>
        </p:spPr>
        <p:txBody>
          <a:bodyPr wrap="square">
            <a:spAutoFit/>
          </a:bodyPr>
          <a:lstStyle/>
          <a:p>
            <a:endParaRPr lang="en-US" b="0" i="0">
              <a:solidFill>
                <a:srgbClr val="212121"/>
              </a:solidFill>
              <a:effectLst/>
              <a:latin typeface="Roboto" panose="02000000000000000000" pitchFamily="2" charset="0"/>
            </a:endParaRPr>
          </a:p>
          <a:p>
            <a:endParaRPr lang="en-US">
              <a:solidFill>
                <a:srgbClr val="212121"/>
              </a:solidFill>
              <a:latin typeface="Roboto" panose="02000000000000000000" pitchFamily="2" charset="0"/>
            </a:endParaRPr>
          </a:p>
          <a:p>
            <a:r>
              <a:rPr lang="en-US" b="0" i="0">
                <a:solidFill>
                  <a:srgbClr val="212121"/>
                </a:solidFill>
                <a:effectLst/>
                <a:latin typeface="Roboto" panose="02000000000000000000" pitchFamily="2" charset="0"/>
              </a:rPr>
              <a:t>CO2 Emissions v/s Fuel Type: Cars using Fuel Type E are emitting the most CO2</a:t>
            </a:r>
            <a:endParaRPr lang="en-US"/>
          </a:p>
        </p:txBody>
      </p:sp>
    </p:spTree>
    <p:extLst>
      <p:ext uri="{BB962C8B-B14F-4D97-AF65-F5344CB8AC3E}">
        <p14:creationId xmlns:p14="http://schemas.microsoft.com/office/powerpoint/2010/main" val="33930832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82835-FD37-6587-ADC3-9B24D3806372}"/>
              </a:ext>
            </a:extLst>
          </p:cNvPr>
          <p:cNvSpPr>
            <a:spLocks noGrp="1"/>
          </p:cNvSpPr>
          <p:nvPr>
            <p:ph type="title"/>
          </p:nvPr>
        </p:nvSpPr>
        <p:spPr>
          <a:xfrm>
            <a:off x="0" y="1"/>
            <a:ext cx="12192000" cy="719846"/>
          </a:xfrm>
        </p:spPr>
        <p:txBody>
          <a:bodyPr>
            <a:normAutofit/>
          </a:bodyPr>
          <a:lstStyle/>
          <a:p>
            <a:r>
              <a:rPr lang="en-US" sz="1600" b="0" i="0">
                <a:solidFill>
                  <a:srgbClr val="212121"/>
                </a:solidFill>
                <a:effectLst/>
                <a:latin typeface="Roboto" panose="02000000000000000000" pitchFamily="2" charset="0"/>
              </a:rPr>
              <a:t>CO2 Emissions v/s Transmission: </a:t>
            </a:r>
            <a:r>
              <a:rPr lang="en-US" sz="1800" b="0" i="0">
                <a:solidFill>
                  <a:srgbClr val="212121"/>
                </a:solidFill>
                <a:effectLst/>
                <a:latin typeface="Roboto" panose="02000000000000000000" pitchFamily="2" charset="0"/>
              </a:rPr>
              <a:t>Most</a:t>
            </a:r>
            <a:r>
              <a:rPr lang="en-US" sz="1600" b="0" i="0">
                <a:solidFill>
                  <a:srgbClr val="212121"/>
                </a:solidFill>
                <a:effectLst/>
                <a:latin typeface="Roboto" panose="02000000000000000000" pitchFamily="2" charset="0"/>
              </a:rPr>
              <a:t> of the cars with automatic transmission emit CO2O2 Emissions v/s </a:t>
            </a:r>
            <a:r>
              <a:rPr lang="en-US" sz="1600" b="0" i="0" err="1">
                <a:solidFill>
                  <a:srgbClr val="212121"/>
                </a:solidFill>
                <a:effectLst/>
                <a:latin typeface="Roboto" panose="02000000000000000000" pitchFamily="2" charset="0"/>
              </a:rPr>
              <a:t>Fuel_Type</a:t>
            </a:r>
            <a:r>
              <a:rPr lang="en-US" sz="1600" b="0" i="0">
                <a:solidFill>
                  <a:srgbClr val="212121"/>
                </a:solidFill>
                <a:effectLst/>
                <a:latin typeface="Roboto" panose="02000000000000000000" pitchFamily="2" charset="0"/>
              </a:rPr>
              <a:t>: Cars using Fuel Type E are emitting the most CO2</a:t>
            </a:r>
            <a:endParaRPr lang="en-US" sz="1600"/>
          </a:p>
        </p:txBody>
      </p:sp>
      <p:pic>
        <p:nvPicPr>
          <p:cNvPr id="5" name="Content Placeholder 4" descr="A graph with blue rectangles&#10;&#10;Description automatically generated with low confidence">
            <a:extLst>
              <a:ext uri="{FF2B5EF4-FFF2-40B4-BE49-F238E27FC236}">
                <a16:creationId xmlns:a16="http://schemas.microsoft.com/office/drawing/2014/main" id="{B7C16387-6821-D9F5-330B-F7FA0FEA116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719847"/>
            <a:ext cx="11802894" cy="3057952"/>
          </a:xfrm>
        </p:spPr>
      </p:pic>
      <p:pic>
        <p:nvPicPr>
          <p:cNvPr id="9" name="Picture 8" descr="A picture containing text, screenshot, font, plot&#10;&#10;Description automatically generated">
            <a:extLst>
              <a:ext uri="{FF2B5EF4-FFF2-40B4-BE49-F238E27FC236}">
                <a16:creationId xmlns:a16="http://schemas.microsoft.com/office/drawing/2014/main" id="{2EC7DD13-02DB-7FCA-8C37-B62C6A8074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9107" y="3583701"/>
            <a:ext cx="3891063" cy="3274298"/>
          </a:xfrm>
          <a:prstGeom prst="rect">
            <a:avLst/>
          </a:prstGeom>
        </p:spPr>
      </p:pic>
      <p:sp>
        <p:nvSpPr>
          <p:cNvPr id="11" name="TextBox 10">
            <a:extLst>
              <a:ext uri="{FF2B5EF4-FFF2-40B4-BE49-F238E27FC236}">
                <a16:creationId xmlns:a16="http://schemas.microsoft.com/office/drawing/2014/main" id="{5F80AC68-8D72-1E4D-0840-6BF759876BE9}"/>
              </a:ext>
            </a:extLst>
          </p:cNvPr>
          <p:cNvSpPr txBox="1"/>
          <p:nvPr/>
        </p:nvSpPr>
        <p:spPr>
          <a:xfrm>
            <a:off x="4105072" y="3968884"/>
            <a:ext cx="7451388" cy="1477328"/>
          </a:xfrm>
          <a:prstGeom prst="rect">
            <a:avLst/>
          </a:prstGeom>
          <a:noFill/>
        </p:spPr>
        <p:txBody>
          <a:bodyPr wrap="square">
            <a:spAutoFit/>
          </a:bodyPr>
          <a:lstStyle/>
          <a:p>
            <a:pPr algn="l"/>
            <a:r>
              <a:rPr lang="en-US" b="0" i="0" dirty="0">
                <a:solidFill>
                  <a:srgbClr val="212121"/>
                </a:solidFill>
                <a:effectLst/>
                <a:latin typeface="Roboto" panose="02000000000000000000" pitchFamily="2" charset="0"/>
              </a:rPr>
              <a:t>From the scatter plot we can see that:</a:t>
            </a:r>
          </a:p>
          <a:p>
            <a:pPr algn="l"/>
            <a:r>
              <a:rPr lang="en-US" b="0" i="0" dirty="0">
                <a:solidFill>
                  <a:srgbClr val="212121"/>
                </a:solidFill>
                <a:effectLst/>
                <a:latin typeface="Roboto" panose="02000000000000000000" pitchFamily="2" charset="0"/>
              </a:rPr>
              <a:t>As the number of cylinders increase, the CO2 emissions increases. Cars with 8 and less than 8 cylinders prefer using Fuel Type X which result in less emissions of CO2. Fuel Type Z results in more CO2 emissions than the others</a:t>
            </a:r>
          </a:p>
        </p:txBody>
      </p:sp>
    </p:spTree>
    <p:extLst>
      <p:ext uri="{BB962C8B-B14F-4D97-AF65-F5344CB8AC3E}">
        <p14:creationId xmlns:p14="http://schemas.microsoft.com/office/powerpoint/2010/main" val="76666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CC03B-D76B-EAC5-45C4-32102093E5DE}"/>
              </a:ext>
            </a:extLst>
          </p:cNvPr>
          <p:cNvSpPr>
            <a:spLocks noGrp="1"/>
          </p:cNvSpPr>
          <p:nvPr>
            <p:ph type="title"/>
          </p:nvPr>
        </p:nvSpPr>
        <p:spPr>
          <a:xfrm>
            <a:off x="5809129" y="2230519"/>
            <a:ext cx="6181587" cy="3428999"/>
          </a:xfrm>
        </p:spPr>
        <p:txBody>
          <a:bodyPr>
            <a:normAutofit/>
          </a:bodyPr>
          <a:lstStyle/>
          <a:p>
            <a:pPr marL="342900" indent="-342900">
              <a:buFont typeface="Arial" panose="020B0604020202020204" pitchFamily="34" charset="0"/>
              <a:buChar char="•"/>
            </a:pPr>
            <a:r>
              <a:rPr lang="en-US" sz="2400" b="0" i="0" dirty="0">
                <a:effectLst/>
                <a:latin typeface="Calibri"/>
                <a:ea typeface="Calibri"/>
                <a:cs typeface="Calibri"/>
              </a:rPr>
              <a:t>Fuel_Consumption_Comb1 has a high negative correlation(&lt;-0.9) with CO2_Emissions, </a:t>
            </a:r>
            <a:r>
              <a:rPr lang="en-US" sz="2400" b="0" i="0" dirty="0" err="1">
                <a:effectLst/>
                <a:latin typeface="Calibri"/>
                <a:ea typeface="Calibri"/>
                <a:cs typeface="Calibri"/>
              </a:rPr>
              <a:t>Fuel_Consumption_Comb</a:t>
            </a:r>
            <a:r>
              <a:rPr lang="en-US" sz="2400" b="0" i="0" dirty="0">
                <a:effectLst/>
                <a:latin typeface="Calibri"/>
                <a:ea typeface="Calibri"/>
                <a:cs typeface="Calibri"/>
              </a:rPr>
              <a:t> and </a:t>
            </a:r>
            <a:r>
              <a:rPr lang="en-US" sz="2400" b="0" i="0" dirty="0" err="1">
                <a:effectLst/>
                <a:latin typeface="Calibri"/>
                <a:ea typeface="Calibri"/>
                <a:cs typeface="Calibri"/>
              </a:rPr>
              <a:t>Fuel_Consumption_City</a:t>
            </a:r>
            <a:br>
              <a:rPr lang="en-US" sz="2400" b="0" i="0" dirty="0">
                <a:effectLst/>
                <a:latin typeface="Calibri"/>
              </a:rPr>
            </a:br>
            <a:br>
              <a:rPr lang="en-US" sz="2400" b="0" i="0" dirty="0">
                <a:effectLst/>
                <a:latin typeface="Calibri"/>
              </a:rPr>
            </a:br>
            <a:r>
              <a:rPr lang="en-US" sz="2400" b="0" i="0" dirty="0">
                <a:effectLst/>
                <a:latin typeface="Calibri"/>
                <a:ea typeface="Calibri"/>
                <a:cs typeface="Calibri"/>
              </a:rPr>
              <a:t> CO2_Emissions has high positive correlation(&gt;0.9) with </a:t>
            </a:r>
            <a:r>
              <a:rPr lang="en-US" sz="2400" b="0" i="0" dirty="0" err="1">
                <a:effectLst/>
                <a:latin typeface="Calibri"/>
                <a:ea typeface="Calibri"/>
                <a:cs typeface="Calibri"/>
              </a:rPr>
              <a:t>Fuel_Consumption_Comb</a:t>
            </a:r>
            <a:r>
              <a:rPr lang="en-US" sz="2400" b="0" i="0" dirty="0">
                <a:effectLst/>
                <a:latin typeface="Calibri"/>
                <a:ea typeface="Calibri"/>
                <a:cs typeface="Calibri"/>
              </a:rPr>
              <a:t> and </a:t>
            </a:r>
            <a:r>
              <a:rPr lang="en-US" sz="2400" b="0" i="0" dirty="0" err="1">
                <a:effectLst/>
                <a:latin typeface="Calibri"/>
                <a:ea typeface="Calibri"/>
                <a:cs typeface="Calibri"/>
              </a:rPr>
              <a:t>Fuel_Consumption_City</a:t>
            </a:r>
            <a:br>
              <a:rPr lang="en-US" sz="2400" b="0" i="0" dirty="0">
                <a:effectLst/>
                <a:latin typeface="Calibri"/>
              </a:rPr>
            </a:br>
            <a:endParaRPr lang="en-US" sz="2400" dirty="0">
              <a:latin typeface="Calibri"/>
              <a:ea typeface="Calibri"/>
              <a:cs typeface="Calibri"/>
            </a:endParaRPr>
          </a:p>
        </p:txBody>
      </p:sp>
      <p:pic>
        <p:nvPicPr>
          <p:cNvPr id="5" name="Content Placeholder 4" descr="A picture containing text, screenshot, number, parallel&#10;&#10;Description automatically generated">
            <a:extLst>
              <a:ext uri="{FF2B5EF4-FFF2-40B4-BE49-F238E27FC236}">
                <a16:creationId xmlns:a16="http://schemas.microsoft.com/office/drawing/2014/main" id="{3A853AE7-FC73-26B4-FAD0-A1ABE4A1F52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1284" y="2230519"/>
            <a:ext cx="5292123" cy="4533089"/>
          </a:xfrm>
        </p:spPr>
      </p:pic>
      <p:sp>
        <p:nvSpPr>
          <p:cNvPr id="3" name="Title 1">
            <a:extLst>
              <a:ext uri="{FF2B5EF4-FFF2-40B4-BE49-F238E27FC236}">
                <a16:creationId xmlns:a16="http://schemas.microsoft.com/office/drawing/2014/main" id="{69DA8267-D30C-CF26-AF8C-D0CA7692693E}"/>
              </a:ext>
            </a:extLst>
          </p:cNvPr>
          <p:cNvSpPr txBox="1">
            <a:spLocks/>
          </p:cNvSpPr>
          <p:nvPr/>
        </p:nvSpPr>
        <p:spPr>
          <a:xfrm>
            <a:off x="451885" y="127423"/>
            <a:ext cx="10515600" cy="6627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3200" dirty="0">
                <a:solidFill>
                  <a:srgbClr val="FF0000"/>
                </a:solidFill>
              </a:rPr>
              <a:t>Co relation matrix :</a:t>
            </a:r>
          </a:p>
        </p:txBody>
      </p:sp>
    </p:spTree>
    <p:extLst>
      <p:ext uri="{BB962C8B-B14F-4D97-AF65-F5344CB8AC3E}">
        <p14:creationId xmlns:p14="http://schemas.microsoft.com/office/powerpoint/2010/main" val="38020967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71B35-90F5-DF97-574D-2D58D937980F}"/>
              </a:ext>
            </a:extLst>
          </p:cNvPr>
          <p:cNvSpPr>
            <a:spLocks noGrp="1"/>
          </p:cNvSpPr>
          <p:nvPr>
            <p:ph type="title"/>
          </p:nvPr>
        </p:nvSpPr>
        <p:spPr>
          <a:xfrm>
            <a:off x="61822" y="5691"/>
            <a:ext cx="12053977" cy="894243"/>
          </a:xfrm>
        </p:spPr>
        <p:txBody>
          <a:bodyPr>
            <a:normAutofit fontScale="90000"/>
          </a:bodyPr>
          <a:lstStyle/>
          <a:p>
            <a:r>
              <a:rPr lang="en-US" sz="3200" b="1">
                <a:solidFill>
                  <a:srgbClr val="FF0000"/>
                </a:solidFill>
                <a:cs typeface="Calibri Light"/>
              </a:rPr>
              <a:t>AUTOMATED EDA </a:t>
            </a:r>
            <a:br>
              <a:rPr lang="en-US" sz="3200" b="1">
                <a:cs typeface="Calibri Light"/>
              </a:rPr>
            </a:br>
            <a:r>
              <a:rPr lang="en-US" sz="3200" b="1">
                <a:solidFill>
                  <a:srgbClr val="FF0000"/>
                </a:solidFill>
                <a:cs typeface="Calibri Light"/>
              </a:rPr>
              <a:t> D-tale </a:t>
            </a:r>
          </a:p>
        </p:txBody>
      </p:sp>
      <p:pic>
        <p:nvPicPr>
          <p:cNvPr id="7" name="Picture 7" descr="A white background with black text&#10;&#10;Description automatically generated">
            <a:extLst>
              <a:ext uri="{FF2B5EF4-FFF2-40B4-BE49-F238E27FC236}">
                <a16:creationId xmlns:a16="http://schemas.microsoft.com/office/drawing/2014/main" id="{F9AEC10D-E0A4-8D17-D728-B36339849DA5}"/>
              </a:ext>
            </a:extLst>
          </p:cNvPr>
          <p:cNvPicPr>
            <a:picLocks noGrp="1" noChangeAspect="1"/>
          </p:cNvPicPr>
          <p:nvPr>
            <p:ph idx="1"/>
          </p:nvPr>
        </p:nvPicPr>
        <p:blipFill>
          <a:blip r:embed="rId2"/>
          <a:stretch>
            <a:fillRect/>
          </a:stretch>
        </p:blipFill>
        <p:spPr>
          <a:xfrm>
            <a:off x="62721" y="1108840"/>
            <a:ext cx="2275576" cy="1716116"/>
          </a:xfrm>
        </p:spPr>
      </p:pic>
      <p:pic>
        <p:nvPicPr>
          <p:cNvPr id="8" name="Picture 8" descr="A screenshot of a computer&#10;&#10;Description automatically generated">
            <a:extLst>
              <a:ext uri="{FF2B5EF4-FFF2-40B4-BE49-F238E27FC236}">
                <a16:creationId xmlns:a16="http://schemas.microsoft.com/office/drawing/2014/main" id="{F3C5B56F-030D-BB71-736C-1C7E100A15E9}"/>
              </a:ext>
            </a:extLst>
          </p:cNvPr>
          <p:cNvPicPr>
            <a:picLocks noChangeAspect="1"/>
          </p:cNvPicPr>
          <p:nvPr/>
        </p:nvPicPr>
        <p:blipFill>
          <a:blip r:embed="rId3"/>
          <a:stretch>
            <a:fillRect/>
          </a:stretch>
        </p:blipFill>
        <p:spPr>
          <a:xfrm>
            <a:off x="2524664" y="1171745"/>
            <a:ext cx="9270520" cy="5449037"/>
          </a:xfrm>
          <a:prstGeom prst="rect">
            <a:avLst/>
          </a:prstGeom>
        </p:spPr>
      </p:pic>
    </p:spTree>
    <p:extLst>
      <p:ext uri="{BB962C8B-B14F-4D97-AF65-F5344CB8AC3E}">
        <p14:creationId xmlns:p14="http://schemas.microsoft.com/office/powerpoint/2010/main" val="34479603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008F3-A50F-27F3-4E1C-7D10AF385A22}"/>
              </a:ext>
            </a:extLst>
          </p:cNvPr>
          <p:cNvSpPr>
            <a:spLocks noGrp="1"/>
          </p:cNvSpPr>
          <p:nvPr>
            <p:ph type="title"/>
          </p:nvPr>
        </p:nvSpPr>
        <p:spPr>
          <a:xfrm>
            <a:off x="219974" y="5691"/>
            <a:ext cx="10515600" cy="635451"/>
          </a:xfrm>
        </p:spPr>
        <p:txBody>
          <a:bodyPr>
            <a:normAutofit/>
          </a:bodyPr>
          <a:lstStyle/>
          <a:p>
            <a:r>
              <a:rPr lang="en-US" sz="3200" b="1">
                <a:solidFill>
                  <a:srgbClr val="FF0000"/>
                </a:solidFill>
                <a:cs typeface="Calibri Light"/>
              </a:rPr>
              <a:t>SWEETVIZ</a:t>
            </a:r>
            <a:endParaRPr lang="en-US" sz="3200" b="1">
              <a:solidFill>
                <a:srgbClr val="FF0000"/>
              </a:solidFill>
            </a:endParaRPr>
          </a:p>
        </p:txBody>
      </p:sp>
      <p:pic>
        <p:nvPicPr>
          <p:cNvPr id="4" name="Picture 4" descr="A screenshot of a computer&#10;&#10;Description automatically generated">
            <a:extLst>
              <a:ext uri="{FF2B5EF4-FFF2-40B4-BE49-F238E27FC236}">
                <a16:creationId xmlns:a16="http://schemas.microsoft.com/office/drawing/2014/main" id="{3AFE4F9D-E067-B88C-B853-7FBE36AE71B9}"/>
              </a:ext>
            </a:extLst>
          </p:cNvPr>
          <p:cNvPicPr>
            <a:picLocks noGrp="1" noChangeAspect="1"/>
          </p:cNvPicPr>
          <p:nvPr>
            <p:ph idx="1"/>
          </p:nvPr>
        </p:nvPicPr>
        <p:blipFill>
          <a:blip r:embed="rId2"/>
          <a:stretch>
            <a:fillRect/>
          </a:stretch>
        </p:blipFill>
        <p:spPr>
          <a:xfrm>
            <a:off x="220508" y="761701"/>
            <a:ext cx="10816455" cy="5745941"/>
          </a:xfrm>
        </p:spPr>
      </p:pic>
    </p:spTree>
    <p:extLst>
      <p:ext uri="{BB962C8B-B14F-4D97-AF65-F5344CB8AC3E}">
        <p14:creationId xmlns:p14="http://schemas.microsoft.com/office/powerpoint/2010/main" val="13432933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C670E-270E-A80E-22C9-251EB898D138}"/>
              </a:ext>
            </a:extLst>
          </p:cNvPr>
          <p:cNvSpPr>
            <a:spLocks noGrp="1"/>
          </p:cNvSpPr>
          <p:nvPr>
            <p:ph type="title"/>
          </p:nvPr>
        </p:nvSpPr>
        <p:spPr>
          <a:xfrm>
            <a:off x="493143" y="149465"/>
            <a:ext cx="10515600" cy="721714"/>
          </a:xfrm>
        </p:spPr>
        <p:txBody>
          <a:bodyPr>
            <a:normAutofit/>
          </a:bodyPr>
          <a:lstStyle/>
          <a:p>
            <a:r>
              <a:rPr lang="en-US" sz="3200" b="1">
                <a:solidFill>
                  <a:srgbClr val="FF0000"/>
                </a:solidFill>
                <a:ea typeface="Calibri Light"/>
                <a:cs typeface="Calibri Light"/>
              </a:rPr>
              <a:t>PANDAS PROFILING</a:t>
            </a:r>
            <a:endParaRPr lang="en-US" sz="3200" b="1">
              <a:solidFill>
                <a:srgbClr val="FF0000"/>
              </a:solidFill>
            </a:endParaRPr>
          </a:p>
        </p:txBody>
      </p:sp>
      <p:pic>
        <p:nvPicPr>
          <p:cNvPr id="4" name="Picture 4" descr="A screenshot of a computer&#10;&#10;Description automatically generated">
            <a:extLst>
              <a:ext uri="{FF2B5EF4-FFF2-40B4-BE49-F238E27FC236}">
                <a16:creationId xmlns:a16="http://schemas.microsoft.com/office/drawing/2014/main" id="{DF7C8D55-8216-B2CA-5275-4F16E75236DC}"/>
              </a:ext>
            </a:extLst>
          </p:cNvPr>
          <p:cNvPicPr>
            <a:picLocks noGrp="1" noChangeAspect="1"/>
          </p:cNvPicPr>
          <p:nvPr>
            <p:ph idx="1"/>
          </p:nvPr>
        </p:nvPicPr>
        <p:blipFill>
          <a:blip r:embed="rId2"/>
          <a:stretch>
            <a:fillRect/>
          </a:stretch>
        </p:blipFill>
        <p:spPr>
          <a:xfrm>
            <a:off x="498411" y="934229"/>
            <a:ext cx="10878877" cy="5630922"/>
          </a:xfrm>
        </p:spPr>
      </p:pic>
    </p:spTree>
    <p:extLst>
      <p:ext uri="{BB962C8B-B14F-4D97-AF65-F5344CB8AC3E}">
        <p14:creationId xmlns:p14="http://schemas.microsoft.com/office/powerpoint/2010/main" val="31954420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92D54-210B-6CB2-9F9B-231935296B60}"/>
              </a:ext>
            </a:extLst>
          </p:cNvPr>
          <p:cNvSpPr>
            <a:spLocks noGrp="1"/>
          </p:cNvSpPr>
          <p:nvPr>
            <p:ph type="title"/>
          </p:nvPr>
        </p:nvSpPr>
        <p:spPr>
          <a:xfrm>
            <a:off x="4314" y="77578"/>
            <a:ext cx="12039599" cy="1009261"/>
          </a:xfrm>
        </p:spPr>
        <p:txBody>
          <a:bodyPr>
            <a:normAutofit/>
          </a:bodyPr>
          <a:lstStyle/>
          <a:p>
            <a:r>
              <a:rPr lang="en-US" sz="2800" b="1">
                <a:solidFill>
                  <a:srgbClr val="FF0000"/>
                </a:solidFill>
                <a:cs typeface="Calibri Light"/>
              </a:rPr>
              <a:t>Outliers Detection &amp; Imputation: </a:t>
            </a:r>
            <a:endParaRPr lang="en-US" sz="2800" b="1">
              <a:solidFill>
                <a:srgbClr val="FF0000"/>
              </a:solidFill>
            </a:endParaRPr>
          </a:p>
        </p:txBody>
      </p:sp>
      <p:pic>
        <p:nvPicPr>
          <p:cNvPr id="4" name="Picture 4" descr="A screenshot of a computer screen">
            <a:extLst>
              <a:ext uri="{FF2B5EF4-FFF2-40B4-BE49-F238E27FC236}">
                <a16:creationId xmlns:a16="http://schemas.microsoft.com/office/drawing/2014/main" id="{2396B7CE-D475-D381-D965-3BE4F5CFBFA1}"/>
              </a:ext>
            </a:extLst>
          </p:cNvPr>
          <p:cNvPicPr>
            <a:picLocks noGrp="1" noChangeAspect="1"/>
          </p:cNvPicPr>
          <p:nvPr>
            <p:ph idx="1"/>
          </p:nvPr>
        </p:nvPicPr>
        <p:blipFill>
          <a:blip r:embed="rId2"/>
          <a:stretch>
            <a:fillRect/>
          </a:stretch>
        </p:blipFill>
        <p:spPr>
          <a:xfrm>
            <a:off x="-6559" y="1278132"/>
            <a:ext cx="5534025" cy="3522468"/>
          </a:xfrm>
        </p:spPr>
      </p:pic>
      <p:pic>
        <p:nvPicPr>
          <p:cNvPr id="5" name="Picture 5" descr="A screenshot of a computer&#10;&#10;Description automatically generated">
            <a:extLst>
              <a:ext uri="{FF2B5EF4-FFF2-40B4-BE49-F238E27FC236}">
                <a16:creationId xmlns:a16="http://schemas.microsoft.com/office/drawing/2014/main" id="{EBBE2EC8-F9FD-BEDC-8469-3F72951216A3}"/>
              </a:ext>
            </a:extLst>
          </p:cNvPr>
          <p:cNvPicPr>
            <a:picLocks noChangeAspect="1"/>
          </p:cNvPicPr>
          <p:nvPr/>
        </p:nvPicPr>
        <p:blipFill>
          <a:blip r:embed="rId3"/>
          <a:stretch>
            <a:fillRect/>
          </a:stretch>
        </p:blipFill>
        <p:spPr>
          <a:xfrm>
            <a:off x="5658929" y="1308734"/>
            <a:ext cx="6280029" cy="3491866"/>
          </a:xfrm>
          <a:prstGeom prst="rect">
            <a:avLst/>
          </a:prstGeom>
        </p:spPr>
      </p:pic>
      <p:sp>
        <p:nvSpPr>
          <p:cNvPr id="6" name="TextBox 5">
            <a:extLst>
              <a:ext uri="{FF2B5EF4-FFF2-40B4-BE49-F238E27FC236}">
                <a16:creationId xmlns:a16="http://schemas.microsoft.com/office/drawing/2014/main" id="{123FF4A5-0D64-BB51-2CF2-2342D61F4681}"/>
              </a:ext>
            </a:extLst>
          </p:cNvPr>
          <p:cNvSpPr txBox="1"/>
          <p:nvPr/>
        </p:nvSpPr>
        <p:spPr>
          <a:xfrm>
            <a:off x="4724400" y="3200400"/>
            <a:ext cx="2743200" cy="4572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7" name="TextBox 6">
            <a:extLst>
              <a:ext uri="{FF2B5EF4-FFF2-40B4-BE49-F238E27FC236}">
                <a16:creationId xmlns:a16="http://schemas.microsoft.com/office/drawing/2014/main" id="{68EA3753-0DE0-96DC-057F-01A755AF9479}"/>
              </a:ext>
            </a:extLst>
          </p:cNvPr>
          <p:cNvSpPr txBox="1"/>
          <p:nvPr/>
        </p:nvSpPr>
        <p:spPr>
          <a:xfrm>
            <a:off x="189784" y="5481011"/>
            <a:ext cx="12002216" cy="67710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latin typeface="Courier New"/>
              <a:cs typeface="Courier New"/>
            </a:endParaRPr>
          </a:p>
          <a:p>
            <a:r>
              <a:rPr lang="en-US" sz="2000" dirty="0">
                <a:latin typeface="Calibri"/>
                <a:cs typeface="Courier New"/>
              </a:rPr>
              <a:t>The dataset contains outliers so we used mean imputation to replace all outliers with mean values. </a:t>
            </a:r>
          </a:p>
        </p:txBody>
      </p:sp>
      <p:sp>
        <p:nvSpPr>
          <p:cNvPr id="8" name="TextBox 7">
            <a:extLst>
              <a:ext uri="{FF2B5EF4-FFF2-40B4-BE49-F238E27FC236}">
                <a16:creationId xmlns:a16="http://schemas.microsoft.com/office/drawing/2014/main" id="{47FDFCEA-BFE8-38A5-D197-83C32303A0AD}"/>
              </a:ext>
            </a:extLst>
          </p:cNvPr>
          <p:cNvSpPr txBox="1"/>
          <p:nvPr/>
        </p:nvSpPr>
        <p:spPr>
          <a:xfrm rot="10680000">
            <a:off x="4465608" y="6535947"/>
            <a:ext cx="24153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latin typeface="Calibri"/>
              <a:cs typeface="Courier New"/>
            </a:endParaRPr>
          </a:p>
          <a:p>
            <a:endParaRPr lang="en-US">
              <a:latin typeface="Courier New"/>
              <a:cs typeface="Courier New"/>
            </a:endParaRPr>
          </a:p>
        </p:txBody>
      </p:sp>
    </p:spTree>
    <p:extLst>
      <p:ext uri="{BB962C8B-B14F-4D97-AF65-F5344CB8AC3E}">
        <p14:creationId xmlns:p14="http://schemas.microsoft.com/office/powerpoint/2010/main" val="17349725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CBCFF-24C9-8E1A-CF00-B1A3B740E3E5}"/>
              </a:ext>
            </a:extLst>
          </p:cNvPr>
          <p:cNvSpPr>
            <a:spLocks noGrp="1"/>
          </p:cNvSpPr>
          <p:nvPr>
            <p:ph type="title"/>
          </p:nvPr>
        </p:nvSpPr>
        <p:spPr>
          <a:xfrm>
            <a:off x="4314" y="106334"/>
            <a:ext cx="12111486" cy="1049344"/>
          </a:xfrm>
        </p:spPr>
        <p:txBody>
          <a:bodyPr>
            <a:normAutofit/>
          </a:bodyPr>
          <a:lstStyle/>
          <a:p>
            <a:r>
              <a:rPr lang="en-US" sz="3600" b="1">
                <a:solidFill>
                  <a:srgbClr val="FF0000"/>
                </a:solidFill>
              </a:rPr>
              <a:t>Business Objective:-</a:t>
            </a:r>
          </a:p>
        </p:txBody>
      </p:sp>
      <p:sp>
        <p:nvSpPr>
          <p:cNvPr id="3" name="Content Placeholder 2">
            <a:extLst>
              <a:ext uri="{FF2B5EF4-FFF2-40B4-BE49-F238E27FC236}">
                <a16:creationId xmlns:a16="http://schemas.microsoft.com/office/drawing/2014/main" id="{C1956068-3F54-1BCD-0445-F3DEABB61F9B}"/>
              </a:ext>
            </a:extLst>
          </p:cNvPr>
          <p:cNvSpPr>
            <a:spLocks noGrp="1"/>
          </p:cNvSpPr>
          <p:nvPr>
            <p:ph idx="1"/>
          </p:nvPr>
        </p:nvSpPr>
        <p:spPr>
          <a:xfrm>
            <a:off x="76200" y="1213188"/>
            <a:ext cx="10515600" cy="5179435"/>
          </a:xfrm>
        </p:spPr>
        <p:txBody>
          <a:bodyPr>
            <a:normAutofit/>
          </a:bodyPr>
          <a:lstStyle/>
          <a:p>
            <a:endParaRPr lang="en-US" dirty="0"/>
          </a:p>
          <a:p>
            <a:r>
              <a:rPr lang="en-US" b="0" i="0" u="none" strike="noStrike" dirty="0">
                <a:solidFill>
                  <a:srgbClr val="000000"/>
                </a:solidFill>
                <a:effectLst/>
                <a:latin typeface="Arial" panose="020B0604020202020204" pitchFamily="34" charset="0"/>
              </a:rPr>
              <a:t>The fundamental goal here is to </a:t>
            </a:r>
            <a:r>
              <a:rPr lang="en-US" dirty="0">
                <a:solidFill>
                  <a:srgbClr val="000000"/>
                </a:solidFill>
                <a:latin typeface="Arial" panose="020B0604020202020204" pitchFamily="34" charset="0"/>
              </a:rPr>
              <a:t>predict </a:t>
            </a:r>
            <a:r>
              <a:rPr lang="en-US" b="0" i="0" u="none" strike="noStrike" dirty="0">
                <a:solidFill>
                  <a:srgbClr val="000000"/>
                </a:solidFill>
                <a:effectLst/>
                <a:latin typeface="Arial" panose="020B0604020202020204" pitchFamily="34" charset="0"/>
              </a:rPr>
              <a:t>the CO2 emissions of </a:t>
            </a:r>
            <a:r>
              <a:rPr lang="en-US" dirty="0">
                <a:solidFill>
                  <a:srgbClr val="000000"/>
                </a:solidFill>
                <a:latin typeface="Arial" panose="020B0604020202020204" pitchFamily="34" charset="0"/>
              </a:rPr>
              <a:t>cars based on</a:t>
            </a:r>
            <a:r>
              <a:rPr lang="en-US" b="0" i="0" u="none" strike="noStrike" dirty="0">
                <a:solidFill>
                  <a:srgbClr val="000000"/>
                </a:solidFill>
                <a:effectLst/>
                <a:latin typeface="Arial" panose="020B0604020202020204" pitchFamily="34" charset="0"/>
              </a:rPr>
              <a:t> several  features of cars.</a:t>
            </a:r>
            <a:endParaRPr lang="en-US" dirty="0"/>
          </a:p>
          <a:p>
            <a:r>
              <a:rPr lang="en-US" dirty="0"/>
              <a:t>Reducing Carbon footprint is important because it </a:t>
            </a:r>
            <a:r>
              <a:rPr lang="en-US" dirty="0">
                <a:solidFill>
                  <a:srgbClr val="000000"/>
                </a:solidFill>
                <a:latin typeface="Arial" panose="020B0604020202020204" pitchFamily="34" charset="0"/>
              </a:rPr>
              <a:t>s </a:t>
            </a:r>
            <a:r>
              <a:rPr lang="en-US" dirty="0"/>
              <a:t>mitigates the effect of global climate change, improves, public health, boost the global economy, and maintain biodiversity.</a:t>
            </a:r>
          </a:p>
          <a:p>
            <a:r>
              <a:rPr lang="en-US" dirty="0"/>
              <a:t>When we cut carbon  emissions, we help ensure cleaner air , water, and food for our generation and for generations yet to come</a:t>
            </a:r>
          </a:p>
        </p:txBody>
      </p:sp>
    </p:spTree>
    <p:extLst>
      <p:ext uri="{BB962C8B-B14F-4D97-AF65-F5344CB8AC3E}">
        <p14:creationId xmlns:p14="http://schemas.microsoft.com/office/powerpoint/2010/main" val="5197537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DCB2C-5D62-AF12-5327-535983FDE8E9}"/>
              </a:ext>
            </a:extLst>
          </p:cNvPr>
          <p:cNvSpPr>
            <a:spLocks noGrp="1"/>
          </p:cNvSpPr>
          <p:nvPr>
            <p:ph type="title"/>
          </p:nvPr>
        </p:nvSpPr>
        <p:spPr>
          <a:xfrm>
            <a:off x="838200" y="365125"/>
            <a:ext cx="10515600" cy="670299"/>
          </a:xfrm>
        </p:spPr>
        <p:txBody>
          <a:bodyPr>
            <a:normAutofit/>
          </a:bodyPr>
          <a:lstStyle/>
          <a:p>
            <a:r>
              <a:rPr lang="en-IN" sz="3200" dirty="0">
                <a:solidFill>
                  <a:srgbClr val="FF0000"/>
                </a:solidFill>
              </a:rPr>
              <a:t>Converting categorical variables into numerical values : </a:t>
            </a:r>
          </a:p>
        </p:txBody>
      </p:sp>
      <p:pic>
        <p:nvPicPr>
          <p:cNvPr id="6" name="Content Placeholder 5">
            <a:extLst>
              <a:ext uri="{FF2B5EF4-FFF2-40B4-BE49-F238E27FC236}">
                <a16:creationId xmlns:a16="http://schemas.microsoft.com/office/drawing/2014/main" id="{883D24AD-DC49-FE12-A607-4ADC8D3B9B7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955432"/>
            <a:ext cx="3617258" cy="4537443"/>
          </a:xfrm>
        </p:spPr>
      </p:pic>
      <p:sp>
        <p:nvSpPr>
          <p:cNvPr id="4" name="Title 1">
            <a:extLst>
              <a:ext uri="{FF2B5EF4-FFF2-40B4-BE49-F238E27FC236}">
                <a16:creationId xmlns:a16="http://schemas.microsoft.com/office/drawing/2014/main" id="{58BD0E4F-57CC-1C71-13F5-1B5EAC96BEA6}"/>
              </a:ext>
            </a:extLst>
          </p:cNvPr>
          <p:cNvSpPr txBox="1">
            <a:spLocks/>
          </p:cNvSpPr>
          <p:nvPr/>
        </p:nvSpPr>
        <p:spPr>
          <a:xfrm>
            <a:off x="838200" y="981636"/>
            <a:ext cx="10515600" cy="67029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3200" dirty="0">
                <a:solidFill>
                  <a:srgbClr val="00B050"/>
                </a:solidFill>
              </a:rPr>
              <a:t>Creating dummies for transmission and fuel type </a:t>
            </a:r>
            <a:r>
              <a:rPr lang="en-IN" sz="3200" dirty="0">
                <a:solidFill>
                  <a:srgbClr val="FF0000"/>
                </a:solidFill>
              </a:rPr>
              <a:t>: </a:t>
            </a:r>
          </a:p>
        </p:txBody>
      </p:sp>
      <p:pic>
        <p:nvPicPr>
          <p:cNvPr id="8" name="Picture 7">
            <a:extLst>
              <a:ext uri="{FF2B5EF4-FFF2-40B4-BE49-F238E27FC236}">
                <a16:creationId xmlns:a16="http://schemas.microsoft.com/office/drawing/2014/main" id="{93700594-B58B-BFC2-3265-C295CED92B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05717" y="1955432"/>
            <a:ext cx="6158753" cy="4353533"/>
          </a:xfrm>
          <a:prstGeom prst="rect">
            <a:avLst/>
          </a:prstGeom>
        </p:spPr>
      </p:pic>
    </p:spTree>
    <p:extLst>
      <p:ext uri="{BB962C8B-B14F-4D97-AF65-F5344CB8AC3E}">
        <p14:creationId xmlns:p14="http://schemas.microsoft.com/office/powerpoint/2010/main" val="31307347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63BEB-9E79-31B2-F2BA-883E403DF2E1}"/>
              </a:ext>
            </a:extLst>
          </p:cNvPr>
          <p:cNvSpPr>
            <a:spLocks noGrp="1"/>
          </p:cNvSpPr>
          <p:nvPr>
            <p:ph type="title"/>
          </p:nvPr>
        </p:nvSpPr>
        <p:spPr/>
        <p:txBody>
          <a:bodyPr>
            <a:normAutofit/>
          </a:bodyPr>
          <a:lstStyle/>
          <a:p>
            <a:r>
              <a:rPr lang="en-IN" sz="3200" dirty="0">
                <a:solidFill>
                  <a:srgbClr val="FF0000"/>
                </a:solidFill>
              </a:rPr>
              <a:t>Label encoder :</a:t>
            </a:r>
          </a:p>
        </p:txBody>
      </p:sp>
      <p:pic>
        <p:nvPicPr>
          <p:cNvPr id="5" name="Content Placeholder 4">
            <a:extLst>
              <a:ext uri="{FF2B5EF4-FFF2-40B4-BE49-F238E27FC236}">
                <a16:creationId xmlns:a16="http://schemas.microsoft.com/office/drawing/2014/main" id="{EF586A84-9857-CAC8-668D-2F393C9A6E7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90688"/>
            <a:ext cx="9318812" cy="4454618"/>
          </a:xfrm>
        </p:spPr>
      </p:pic>
    </p:spTree>
    <p:extLst>
      <p:ext uri="{BB962C8B-B14F-4D97-AF65-F5344CB8AC3E}">
        <p14:creationId xmlns:p14="http://schemas.microsoft.com/office/powerpoint/2010/main" val="42644694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DEF94-C7AB-E665-8397-E2DD7CFF00BF}"/>
              </a:ext>
            </a:extLst>
          </p:cNvPr>
          <p:cNvSpPr>
            <a:spLocks noGrp="1"/>
          </p:cNvSpPr>
          <p:nvPr>
            <p:ph type="title"/>
          </p:nvPr>
        </p:nvSpPr>
        <p:spPr>
          <a:xfrm>
            <a:off x="4313" y="120710"/>
            <a:ext cx="12168995" cy="851111"/>
          </a:xfrm>
        </p:spPr>
        <p:txBody>
          <a:bodyPr>
            <a:normAutofit/>
          </a:bodyPr>
          <a:lstStyle/>
          <a:p>
            <a:r>
              <a:rPr lang="en-US" sz="2800" b="1">
                <a:solidFill>
                  <a:srgbClr val="FF0000"/>
                </a:solidFill>
                <a:cs typeface="Calibri Light"/>
              </a:rPr>
              <a:t>Correlation : Pearson's correlation matrix</a:t>
            </a:r>
            <a:r>
              <a:rPr lang="en-US" sz="2800">
                <a:solidFill>
                  <a:srgbClr val="FF0000"/>
                </a:solidFill>
                <a:cs typeface="Calibri Light"/>
              </a:rPr>
              <a:t> </a:t>
            </a:r>
            <a:endParaRPr lang="en-US" sz="2800">
              <a:solidFill>
                <a:srgbClr val="FF0000"/>
              </a:solidFill>
            </a:endParaRPr>
          </a:p>
        </p:txBody>
      </p:sp>
      <p:pic>
        <p:nvPicPr>
          <p:cNvPr id="4" name="Picture 4" descr="A chart with red and blue squares&#10;&#10;Description automatically generated">
            <a:extLst>
              <a:ext uri="{FF2B5EF4-FFF2-40B4-BE49-F238E27FC236}">
                <a16:creationId xmlns:a16="http://schemas.microsoft.com/office/drawing/2014/main" id="{395483D9-4E62-06E7-3B24-BC3FA614A2C2}"/>
              </a:ext>
            </a:extLst>
          </p:cNvPr>
          <p:cNvPicPr>
            <a:picLocks noGrp="1" noChangeAspect="1"/>
          </p:cNvPicPr>
          <p:nvPr>
            <p:ph idx="1"/>
          </p:nvPr>
        </p:nvPicPr>
        <p:blipFill>
          <a:blip r:embed="rId2"/>
          <a:stretch>
            <a:fillRect/>
          </a:stretch>
        </p:blipFill>
        <p:spPr>
          <a:xfrm>
            <a:off x="52209" y="1635501"/>
            <a:ext cx="8018792" cy="5162908"/>
          </a:xfrm>
        </p:spPr>
      </p:pic>
      <p:sp>
        <p:nvSpPr>
          <p:cNvPr id="5" name="TextBox 4">
            <a:extLst>
              <a:ext uri="{FF2B5EF4-FFF2-40B4-BE49-F238E27FC236}">
                <a16:creationId xmlns:a16="http://schemas.microsoft.com/office/drawing/2014/main" id="{1FCF2C6E-4847-A1AA-E0F9-178199F30976}"/>
              </a:ext>
            </a:extLst>
          </p:cNvPr>
          <p:cNvSpPr txBox="1"/>
          <p:nvPr/>
        </p:nvSpPr>
        <p:spPr>
          <a:xfrm>
            <a:off x="8059946" y="2007080"/>
            <a:ext cx="4051540" cy="19082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latin typeface="Calibri"/>
                <a:cs typeface="Courier New"/>
              </a:rPr>
              <a:t>This is correlation of all features of dataset after converting them in to dummy variables. Some independent variables showing strong correlation As it's above0.90.</a:t>
            </a:r>
            <a:endParaRPr lang="en-US" sz="2000">
              <a:latin typeface="Calibri"/>
              <a:cs typeface="Calibri"/>
            </a:endParaRPr>
          </a:p>
          <a:p>
            <a:endParaRPr lang="en-US">
              <a:latin typeface="Courier New"/>
              <a:cs typeface="Courier New"/>
            </a:endParaRPr>
          </a:p>
        </p:txBody>
      </p:sp>
    </p:spTree>
    <p:extLst>
      <p:ext uri="{BB962C8B-B14F-4D97-AF65-F5344CB8AC3E}">
        <p14:creationId xmlns:p14="http://schemas.microsoft.com/office/powerpoint/2010/main" val="13190615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E3D28-BA8A-F19D-82B3-B31C02AD2D08}"/>
              </a:ext>
            </a:extLst>
          </p:cNvPr>
          <p:cNvSpPr>
            <a:spLocks noGrp="1"/>
          </p:cNvSpPr>
          <p:nvPr>
            <p:ph type="title"/>
          </p:nvPr>
        </p:nvSpPr>
        <p:spPr>
          <a:xfrm>
            <a:off x="4314" y="5691"/>
            <a:ext cx="12183372" cy="1325563"/>
          </a:xfrm>
        </p:spPr>
        <p:txBody>
          <a:bodyPr/>
          <a:lstStyle/>
          <a:p>
            <a:r>
              <a:rPr lang="en-US" sz="2800" b="1" dirty="0">
                <a:solidFill>
                  <a:srgbClr val="FF0000"/>
                </a:solidFill>
                <a:cs typeface="Calibri Light"/>
              </a:rPr>
              <a:t>Features Selection For Model Building Using Chi Square Test :</a:t>
            </a:r>
            <a:endParaRPr lang="en-US" sz="2800" b="1" dirty="0">
              <a:solidFill>
                <a:srgbClr val="FF0000"/>
              </a:solidFill>
            </a:endParaRPr>
          </a:p>
        </p:txBody>
      </p:sp>
      <p:sp>
        <p:nvSpPr>
          <p:cNvPr id="8" name="TextBox 7">
            <a:extLst>
              <a:ext uri="{FF2B5EF4-FFF2-40B4-BE49-F238E27FC236}">
                <a16:creationId xmlns:a16="http://schemas.microsoft.com/office/drawing/2014/main" id="{3D76D4D1-7BEF-4ABF-C9E4-B4C1C867BD4B}"/>
              </a:ext>
            </a:extLst>
          </p:cNvPr>
          <p:cNvSpPr txBox="1"/>
          <p:nvPr/>
        </p:nvSpPr>
        <p:spPr>
          <a:xfrm>
            <a:off x="4666890" y="1532626"/>
            <a:ext cx="7415841" cy="129266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latin typeface="Calibri"/>
                <a:cs typeface="Courier New"/>
              </a:rPr>
              <a:t> By Using Chi square method  we have taken top 15 features  based   on chi2 score which  are useful for finding Co2 Emission. We removed features which have low scores.</a:t>
            </a:r>
          </a:p>
          <a:p>
            <a:endParaRPr lang="en-US" dirty="0">
              <a:latin typeface="Courier New"/>
              <a:cs typeface="Courier New"/>
            </a:endParaRPr>
          </a:p>
        </p:txBody>
      </p:sp>
      <p:sp>
        <p:nvSpPr>
          <p:cNvPr id="9" name="TextBox 8">
            <a:extLst>
              <a:ext uri="{FF2B5EF4-FFF2-40B4-BE49-F238E27FC236}">
                <a16:creationId xmlns:a16="http://schemas.microsoft.com/office/drawing/2014/main" id="{D85A7576-E650-313B-D6E7-B22D3DDC607E}"/>
              </a:ext>
            </a:extLst>
          </p:cNvPr>
          <p:cNvSpPr txBox="1"/>
          <p:nvPr/>
        </p:nvSpPr>
        <p:spPr>
          <a:xfrm>
            <a:off x="4724400" y="3372928"/>
            <a:ext cx="7070784" cy="19680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latin typeface="Courier New"/>
              <a:cs typeface="Courier New"/>
            </a:endParaRPr>
          </a:p>
        </p:txBody>
      </p:sp>
      <p:pic>
        <p:nvPicPr>
          <p:cNvPr id="6" name="Content Placeholder 5">
            <a:extLst>
              <a:ext uri="{FF2B5EF4-FFF2-40B4-BE49-F238E27FC236}">
                <a16:creationId xmlns:a16="http://schemas.microsoft.com/office/drawing/2014/main" id="{B901584C-004D-17D4-5AC6-1AB059BAF1B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5835" y="1331254"/>
            <a:ext cx="3805517" cy="4904224"/>
          </a:xfrm>
        </p:spPr>
      </p:pic>
      <p:pic>
        <p:nvPicPr>
          <p:cNvPr id="12" name="Picture 11">
            <a:extLst>
              <a:ext uri="{FF2B5EF4-FFF2-40B4-BE49-F238E27FC236}">
                <a16:creationId xmlns:a16="http://schemas.microsoft.com/office/drawing/2014/main" id="{D9EB9421-F5DE-260C-D2C3-BE97576445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92873" y="2825288"/>
            <a:ext cx="6230303" cy="3051077"/>
          </a:xfrm>
          <a:prstGeom prst="rect">
            <a:avLst/>
          </a:prstGeom>
        </p:spPr>
      </p:pic>
    </p:spTree>
    <p:extLst>
      <p:ext uri="{BB962C8B-B14F-4D97-AF65-F5344CB8AC3E}">
        <p14:creationId xmlns:p14="http://schemas.microsoft.com/office/powerpoint/2010/main" val="30440251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A68F0-A606-33EB-9654-13A8AA358FBE}"/>
              </a:ext>
            </a:extLst>
          </p:cNvPr>
          <p:cNvSpPr>
            <a:spLocks noGrp="1"/>
          </p:cNvSpPr>
          <p:nvPr>
            <p:ph type="title"/>
          </p:nvPr>
        </p:nvSpPr>
        <p:spPr>
          <a:xfrm>
            <a:off x="90577" y="77578"/>
            <a:ext cx="12082732" cy="1325563"/>
          </a:xfrm>
        </p:spPr>
        <p:txBody>
          <a:bodyPr>
            <a:normAutofit/>
          </a:bodyPr>
          <a:lstStyle/>
          <a:p>
            <a:r>
              <a:rPr lang="en-US" sz="2400" b="1">
                <a:solidFill>
                  <a:srgbClr val="FF0000"/>
                </a:solidFill>
                <a:cs typeface="Calibri Light"/>
              </a:rPr>
              <a:t>Dropping unnecessary features and splitting the data into training and testing data sets and doing standardization :</a:t>
            </a:r>
            <a:r>
              <a:rPr lang="en-US" sz="2400" b="1">
                <a:solidFill>
                  <a:srgbClr val="00B050"/>
                </a:solidFill>
                <a:cs typeface="Calibri Light"/>
              </a:rPr>
              <a:t> </a:t>
            </a:r>
          </a:p>
        </p:txBody>
      </p:sp>
      <p:pic>
        <p:nvPicPr>
          <p:cNvPr id="8" name="Picture 8" descr="A screenshot of a computer&#10;&#10;Description automatically generated">
            <a:extLst>
              <a:ext uri="{FF2B5EF4-FFF2-40B4-BE49-F238E27FC236}">
                <a16:creationId xmlns:a16="http://schemas.microsoft.com/office/drawing/2014/main" id="{275CF30A-C7D3-3444-6F71-BC2B30400CBE}"/>
              </a:ext>
            </a:extLst>
          </p:cNvPr>
          <p:cNvPicPr>
            <a:picLocks noGrp="1" noChangeAspect="1"/>
          </p:cNvPicPr>
          <p:nvPr>
            <p:ph idx="1"/>
          </p:nvPr>
        </p:nvPicPr>
        <p:blipFill>
          <a:blip r:embed="rId2"/>
          <a:stretch>
            <a:fillRect/>
          </a:stretch>
        </p:blipFill>
        <p:spPr>
          <a:xfrm>
            <a:off x="264723" y="1129687"/>
            <a:ext cx="10526742" cy="1660045"/>
          </a:xfrm>
        </p:spPr>
      </p:pic>
      <p:pic>
        <p:nvPicPr>
          <p:cNvPr id="9" name="Picture 9" descr="A close-up of a computer code&#10;&#10;Description automatically generated">
            <a:extLst>
              <a:ext uri="{FF2B5EF4-FFF2-40B4-BE49-F238E27FC236}">
                <a16:creationId xmlns:a16="http://schemas.microsoft.com/office/drawing/2014/main" id="{3E54F9C6-7DDB-004C-2F3B-273F465E1C97}"/>
              </a:ext>
            </a:extLst>
          </p:cNvPr>
          <p:cNvPicPr>
            <a:picLocks noChangeAspect="1"/>
          </p:cNvPicPr>
          <p:nvPr/>
        </p:nvPicPr>
        <p:blipFill>
          <a:blip r:embed="rId3"/>
          <a:stretch>
            <a:fillRect/>
          </a:stretch>
        </p:blipFill>
        <p:spPr>
          <a:xfrm>
            <a:off x="267419" y="2993428"/>
            <a:ext cx="9644331" cy="1403106"/>
          </a:xfrm>
          <a:prstGeom prst="rect">
            <a:avLst/>
          </a:prstGeom>
        </p:spPr>
      </p:pic>
      <p:pic>
        <p:nvPicPr>
          <p:cNvPr id="10" name="Picture 10" descr="A screenshot of a computer program&#10;&#10;Description automatically generated">
            <a:extLst>
              <a:ext uri="{FF2B5EF4-FFF2-40B4-BE49-F238E27FC236}">
                <a16:creationId xmlns:a16="http://schemas.microsoft.com/office/drawing/2014/main" id="{9F28CDB7-FA5E-2189-B365-0DC6B59459EA}"/>
              </a:ext>
            </a:extLst>
          </p:cNvPr>
          <p:cNvPicPr>
            <a:picLocks noChangeAspect="1"/>
          </p:cNvPicPr>
          <p:nvPr/>
        </p:nvPicPr>
        <p:blipFill>
          <a:blip r:embed="rId4"/>
          <a:stretch>
            <a:fillRect/>
          </a:stretch>
        </p:blipFill>
        <p:spPr>
          <a:xfrm>
            <a:off x="267419" y="4542191"/>
            <a:ext cx="7214558" cy="2173089"/>
          </a:xfrm>
          <a:prstGeom prst="rect">
            <a:avLst/>
          </a:prstGeom>
        </p:spPr>
      </p:pic>
    </p:spTree>
    <p:extLst>
      <p:ext uri="{BB962C8B-B14F-4D97-AF65-F5344CB8AC3E}">
        <p14:creationId xmlns:p14="http://schemas.microsoft.com/office/powerpoint/2010/main" val="25204756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B994B-325F-1814-38FE-298DD7BBC347}"/>
              </a:ext>
            </a:extLst>
          </p:cNvPr>
          <p:cNvSpPr>
            <a:spLocks noGrp="1"/>
          </p:cNvSpPr>
          <p:nvPr>
            <p:ph type="title"/>
          </p:nvPr>
        </p:nvSpPr>
        <p:spPr>
          <a:xfrm>
            <a:off x="838200" y="365125"/>
            <a:ext cx="10515600" cy="656851"/>
          </a:xfrm>
        </p:spPr>
        <p:txBody>
          <a:bodyPr>
            <a:normAutofit fontScale="90000"/>
          </a:bodyPr>
          <a:lstStyle/>
          <a:p>
            <a:r>
              <a:rPr lang="en-IN" sz="3600" dirty="0">
                <a:solidFill>
                  <a:srgbClr val="FF0000"/>
                </a:solidFill>
              </a:rPr>
              <a:t>Model Building </a:t>
            </a:r>
            <a:br>
              <a:rPr lang="en-IN" sz="3600" dirty="0">
                <a:solidFill>
                  <a:srgbClr val="FF0000"/>
                </a:solidFill>
              </a:rPr>
            </a:br>
            <a:r>
              <a:rPr lang="en-IN" sz="3600" dirty="0">
                <a:solidFill>
                  <a:srgbClr val="FF0000"/>
                </a:solidFill>
              </a:rPr>
              <a:t> Linear Regression Model </a:t>
            </a:r>
            <a:r>
              <a:rPr lang="en-IN" sz="3600" dirty="0"/>
              <a:t>: </a:t>
            </a:r>
          </a:p>
        </p:txBody>
      </p:sp>
      <p:pic>
        <p:nvPicPr>
          <p:cNvPr id="5" name="Content Placeholder 4">
            <a:extLst>
              <a:ext uri="{FF2B5EF4-FFF2-40B4-BE49-F238E27FC236}">
                <a16:creationId xmlns:a16="http://schemas.microsoft.com/office/drawing/2014/main" id="{7230E0D1-7A3C-3404-30EC-8E2BB40E862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280530"/>
            <a:ext cx="8776446" cy="1852636"/>
          </a:xfrm>
        </p:spPr>
      </p:pic>
      <p:pic>
        <p:nvPicPr>
          <p:cNvPr id="7" name="Picture 6">
            <a:extLst>
              <a:ext uri="{FF2B5EF4-FFF2-40B4-BE49-F238E27FC236}">
                <a16:creationId xmlns:a16="http://schemas.microsoft.com/office/drawing/2014/main" id="{4A91CB55-440A-2FFD-0766-1C0A32D657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199" y="3133167"/>
            <a:ext cx="8776447" cy="3265706"/>
          </a:xfrm>
          <a:prstGeom prst="rect">
            <a:avLst/>
          </a:prstGeom>
        </p:spPr>
      </p:pic>
    </p:spTree>
    <p:extLst>
      <p:ext uri="{BB962C8B-B14F-4D97-AF65-F5344CB8AC3E}">
        <p14:creationId xmlns:p14="http://schemas.microsoft.com/office/powerpoint/2010/main" val="15176292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2C99F-F5E2-5D4E-800C-332C44EAAAA0}"/>
              </a:ext>
            </a:extLst>
          </p:cNvPr>
          <p:cNvSpPr>
            <a:spLocks noGrp="1"/>
          </p:cNvSpPr>
          <p:nvPr>
            <p:ph type="title"/>
          </p:nvPr>
        </p:nvSpPr>
        <p:spPr/>
        <p:txBody>
          <a:bodyPr>
            <a:normAutofit/>
          </a:bodyPr>
          <a:lstStyle/>
          <a:p>
            <a:r>
              <a:rPr lang="en-IN" sz="3200" dirty="0">
                <a:solidFill>
                  <a:srgbClr val="FF0000"/>
                </a:solidFill>
              </a:rPr>
              <a:t>Ridge Regression Model</a:t>
            </a:r>
            <a:r>
              <a:rPr lang="en-IN" sz="3200" dirty="0"/>
              <a:t>:</a:t>
            </a:r>
          </a:p>
        </p:txBody>
      </p:sp>
      <p:pic>
        <p:nvPicPr>
          <p:cNvPr id="5" name="Content Placeholder 4">
            <a:extLst>
              <a:ext uri="{FF2B5EF4-FFF2-40B4-BE49-F238E27FC236}">
                <a16:creationId xmlns:a16="http://schemas.microsoft.com/office/drawing/2014/main" id="{6EC89433-1501-FFEE-30F3-8C73BBF9BA3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398494"/>
            <a:ext cx="5670176" cy="1680882"/>
          </a:xfrm>
        </p:spPr>
      </p:pic>
      <p:pic>
        <p:nvPicPr>
          <p:cNvPr id="7" name="Picture 6">
            <a:extLst>
              <a:ext uri="{FF2B5EF4-FFF2-40B4-BE49-F238E27FC236}">
                <a16:creationId xmlns:a16="http://schemas.microsoft.com/office/drawing/2014/main" id="{C5568A8A-5B7E-D400-872C-1DD6BC5305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3079376"/>
            <a:ext cx="9731188" cy="3413499"/>
          </a:xfrm>
          <a:prstGeom prst="rect">
            <a:avLst/>
          </a:prstGeom>
        </p:spPr>
      </p:pic>
    </p:spTree>
    <p:extLst>
      <p:ext uri="{BB962C8B-B14F-4D97-AF65-F5344CB8AC3E}">
        <p14:creationId xmlns:p14="http://schemas.microsoft.com/office/powerpoint/2010/main" val="29759210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C5A3F-4117-45F9-4621-830D66E7F77A}"/>
              </a:ext>
            </a:extLst>
          </p:cNvPr>
          <p:cNvSpPr>
            <a:spLocks noGrp="1"/>
          </p:cNvSpPr>
          <p:nvPr>
            <p:ph type="title"/>
          </p:nvPr>
        </p:nvSpPr>
        <p:spPr>
          <a:xfrm>
            <a:off x="838200" y="297891"/>
            <a:ext cx="10515600" cy="966133"/>
          </a:xfrm>
        </p:spPr>
        <p:txBody>
          <a:bodyPr>
            <a:normAutofit/>
          </a:bodyPr>
          <a:lstStyle/>
          <a:p>
            <a:r>
              <a:rPr lang="en-IN" sz="3200" dirty="0">
                <a:solidFill>
                  <a:srgbClr val="FF0000"/>
                </a:solidFill>
              </a:rPr>
              <a:t>Lasso Regression Model :</a:t>
            </a:r>
          </a:p>
        </p:txBody>
      </p:sp>
      <p:pic>
        <p:nvPicPr>
          <p:cNvPr id="5" name="Content Placeholder 4">
            <a:extLst>
              <a:ext uri="{FF2B5EF4-FFF2-40B4-BE49-F238E27FC236}">
                <a16:creationId xmlns:a16="http://schemas.microsoft.com/office/drawing/2014/main" id="{03EC538F-C41C-17E4-AAC8-C6C7FA9AEC8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264024"/>
            <a:ext cx="6705600" cy="1707776"/>
          </a:xfrm>
        </p:spPr>
      </p:pic>
      <p:pic>
        <p:nvPicPr>
          <p:cNvPr id="7" name="Picture 6">
            <a:extLst>
              <a:ext uri="{FF2B5EF4-FFF2-40B4-BE49-F238E27FC236}">
                <a16:creationId xmlns:a16="http://schemas.microsoft.com/office/drawing/2014/main" id="{B640FDA9-4820-D22B-BEB1-6BED72A29D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2971800"/>
            <a:ext cx="7539318" cy="3588309"/>
          </a:xfrm>
          <a:prstGeom prst="rect">
            <a:avLst/>
          </a:prstGeom>
        </p:spPr>
      </p:pic>
    </p:spTree>
    <p:extLst>
      <p:ext uri="{BB962C8B-B14F-4D97-AF65-F5344CB8AC3E}">
        <p14:creationId xmlns:p14="http://schemas.microsoft.com/office/powerpoint/2010/main" val="8609118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ABC56-BE40-7A89-5895-D86480A9E142}"/>
              </a:ext>
            </a:extLst>
          </p:cNvPr>
          <p:cNvSpPr>
            <a:spLocks noGrp="1"/>
          </p:cNvSpPr>
          <p:nvPr>
            <p:ph type="title"/>
          </p:nvPr>
        </p:nvSpPr>
        <p:spPr>
          <a:xfrm>
            <a:off x="838200" y="136526"/>
            <a:ext cx="10515600" cy="912346"/>
          </a:xfrm>
        </p:spPr>
        <p:txBody>
          <a:bodyPr/>
          <a:lstStyle/>
          <a:p>
            <a:r>
              <a:rPr lang="en-IN" sz="3200" dirty="0">
                <a:solidFill>
                  <a:srgbClr val="FF0000"/>
                </a:solidFill>
              </a:rPr>
              <a:t>Decision Tree Model </a:t>
            </a:r>
            <a:r>
              <a:rPr lang="en-IN" dirty="0">
                <a:solidFill>
                  <a:srgbClr val="FF0000"/>
                </a:solidFill>
              </a:rPr>
              <a:t>:</a:t>
            </a:r>
          </a:p>
        </p:txBody>
      </p:sp>
      <p:pic>
        <p:nvPicPr>
          <p:cNvPr id="5" name="Content Placeholder 4">
            <a:extLst>
              <a:ext uri="{FF2B5EF4-FFF2-40B4-BE49-F238E27FC236}">
                <a16:creationId xmlns:a16="http://schemas.microsoft.com/office/drawing/2014/main" id="{0B993AA4-A79C-28E0-3AB9-C034EFA443D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199" y="1048871"/>
            <a:ext cx="9005047" cy="5446057"/>
          </a:xfrm>
        </p:spPr>
      </p:pic>
    </p:spTree>
    <p:extLst>
      <p:ext uri="{BB962C8B-B14F-4D97-AF65-F5344CB8AC3E}">
        <p14:creationId xmlns:p14="http://schemas.microsoft.com/office/powerpoint/2010/main" val="28179308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A2169-F689-706D-DB2B-C2F7EDE53EF6}"/>
              </a:ext>
            </a:extLst>
          </p:cNvPr>
          <p:cNvSpPr>
            <a:spLocks noGrp="1"/>
          </p:cNvSpPr>
          <p:nvPr>
            <p:ph type="title"/>
          </p:nvPr>
        </p:nvSpPr>
        <p:spPr>
          <a:xfrm>
            <a:off x="838200" y="365126"/>
            <a:ext cx="10515600" cy="912346"/>
          </a:xfrm>
        </p:spPr>
        <p:txBody>
          <a:bodyPr/>
          <a:lstStyle/>
          <a:p>
            <a:r>
              <a:rPr lang="en-IN" sz="3200" dirty="0">
                <a:solidFill>
                  <a:srgbClr val="FF0000"/>
                </a:solidFill>
              </a:rPr>
              <a:t>Support Vector Regressor Model </a:t>
            </a:r>
            <a:r>
              <a:rPr lang="en-IN" dirty="0"/>
              <a:t>:</a:t>
            </a:r>
          </a:p>
        </p:txBody>
      </p:sp>
      <p:pic>
        <p:nvPicPr>
          <p:cNvPr id="5" name="Content Placeholder 4">
            <a:extLst>
              <a:ext uri="{FF2B5EF4-FFF2-40B4-BE49-F238E27FC236}">
                <a16:creationId xmlns:a16="http://schemas.microsoft.com/office/drawing/2014/main" id="{FDBAD190-8ABD-D8C9-60F9-0B122CF44D2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277472"/>
            <a:ext cx="9085729" cy="4840940"/>
          </a:xfrm>
        </p:spPr>
      </p:pic>
    </p:spTree>
    <p:extLst>
      <p:ext uri="{BB962C8B-B14F-4D97-AF65-F5344CB8AC3E}">
        <p14:creationId xmlns:p14="http://schemas.microsoft.com/office/powerpoint/2010/main" val="31274983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A picture containing text, number, line, font">
            <a:extLst>
              <a:ext uri="{FF2B5EF4-FFF2-40B4-BE49-F238E27FC236}">
                <a16:creationId xmlns:a16="http://schemas.microsoft.com/office/drawing/2014/main" id="{D7E95FCB-BE3A-5F70-0215-ACF4E8C9BEDE}"/>
              </a:ext>
            </a:extLst>
          </p:cNvPr>
          <p:cNvPicPr>
            <a:picLocks noChangeAspect="1"/>
          </p:cNvPicPr>
          <p:nvPr/>
        </p:nvPicPr>
        <p:blipFill rotWithShape="1">
          <a:blip r:embed="rId2">
            <a:extLst>
              <a:ext uri="{28A0092B-C50C-407E-A947-70E740481C1C}">
                <a14:useLocalDpi xmlns:a14="http://schemas.microsoft.com/office/drawing/2010/main" val="0"/>
              </a:ext>
            </a:extLst>
          </a:blip>
          <a:srcRect r="14572"/>
          <a:stretch/>
        </p:blipFill>
        <p:spPr>
          <a:xfrm>
            <a:off x="0" y="779355"/>
            <a:ext cx="12191980" cy="2689699"/>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p:spPr>
      </p:pic>
      <p:sp>
        <p:nvSpPr>
          <p:cNvPr id="8" name="Content Placeholder 7">
            <a:extLst>
              <a:ext uri="{FF2B5EF4-FFF2-40B4-BE49-F238E27FC236}">
                <a16:creationId xmlns:a16="http://schemas.microsoft.com/office/drawing/2014/main" id="{438ED9BB-BC06-799F-3394-37612373909A}"/>
              </a:ext>
            </a:extLst>
          </p:cNvPr>
          <p:cNvSpPr>
            <a:spLocks noGrp="1"/>
          </p:cNvSpPr>
          <p:nvPr>
            <p:ph idx="1"/>
          </p:nvPr>
        </p:nvSpPr>
        <p:spPr>
          <a:xfrm>
            <a:off x="1" y="3429000"/>
            <a:ext cx="12192000" cy="3429000"/>
          </a:xfrm>
        </p:spPr>
        <p:txBody>
          <a:bodyPr anchor="ctr">
            <a:normAutofit/>
          </a:bodyPr>
          <a:lstStyle/>
          <a:p>
            <a:r>
              <a:rPr lang="en-US" sz="1600" b="0" i="0" dirty="0">
                <a:effectLst/>
                <a:latin typeface="Inter"/>
              </a:rPr>
              <a:t>This dataset captures the details of how CO2 emissions by a vehicle can vary with the different features. </a:t>
            </a:r>
          </a:p>
          <a:p>
            <a:r>
              <a:rPr lang="en-US" sz="1600" b="0" i="0" dirty="0">
                <a:effectLst/>
                <a:latin typeface="Inter"/>
              </a:rPr>
              <a:t>There are total 7385 rows and 12 columns.</a:t>
            </a:r>
          </a:p>
          <a:p>
            <a:r>
              <a:rPr lang="en-US" sz="1600" b="0" i="0" dirty="0">
                <a:effectLst/>
                <a:latin typeface="Inter"/>
              </a:rPr>
              <a:t>Column name:-- Make= Company of the vehicle</a:t>
            </a:r>
            <a:br>
              <a:rPr lang="en-US" sz="1600" dirty="0"/>
            </a:br>
            <a:r>
              <a:rPr lang="en-US" sz="1600" b="0" i="0" dirty="0">
                <a:effectLst/>
                <a:latin typeface="Inter"/>
              </a:rPr>
              <a:t>Model= Car model</a:t>
            </a:r>
            <a:br>
              <a:rPr lang="en-US" sz="1600" dirty="0"/>
            </a:br>
            <a:r>
              <a:rPr lang="en-US" sz="1600" b="0" i="0" dirty="0">
                <a:effectLst/>
                <a:latin typeface="Inter"/>
              </a:rPr>
              <a:t>Vehicle Class= Class of vehicle depending on their utility, capacity and weight</a:t>
            </a:r>
            <a:br>
              <a:rPr lang="en-US" sz="1600" dirty="0"/>
            </a:br>
            <a:r>
              <a:rPr lang="en-US" sz="1600" b="0" i="0" dirty="0">
                <a:effectLst/>
                <a:latin typeface="Inter"/>
              </a:rPr>
              <a:t>Engine Size = Size of engine used in Liter</a:t>
            </a:r>
            <a:br>
              <a:rPr lang="en-US" sz="1600" dirty="0"/>
            </a:br>
            <a:r>
              <a:rPr lang="en-US" sz="1600" b="0" i="0" dirty="0">
                <a:effectLst/>
                <a:latin typeface="Inter"/>
              </a:rPr>
              <a:t>Cylinders= Number of cylinders</a:t>
            </a:r>
            <a:br>
              <a:rPr lang="en-US" sz="1600" dirty="0"/>
            </a:br>
            <a:r>
              <a:rPr lang="en-US" sz="1600" b="0" i="0" dirty="0">
                <a:effectLst/>
                <a:latin typeface="Inter"/>
              </a:rPr>
              <a:t>Transmission = Transmission type with number of gears</a:t>
            </a:r>
            <a:br>
              <a:rPr lang="en-US" sz="1600" dirty="0"/>
            </a:br>
            <a:r>
              <a:rPr lang="en-US" sz="1600" b="0" i="0" dirty="0">
                <a:effectLst/>
                <a:latin typeface="Inter"/>
              </a:rPr>
              <a:t>Fuel type =Type of Fuel used</a:t>
            </a:r>
            <a:br>
              <a:rPr lang="en-US" sz="1600" dirty="0"/>
            </a:br>
            <a:r>
              <a:rPr lang="en-US" sz="1600" b="0" i="0" dirty="0">
                <a:effectLst/>
                <a:latin typeface="Inter"/>
              </a:rPr>
              <a:t>Fuel Consumption City=Fuel consumption in city roads (L/100 km)</a:t>
            </a:r>
            <a:br>
              <a:rPr lang="en-US" sz="1600" dirty="0"/>
            </a:br>
            <a:r>
              <a:rPr lang="en-US" sz="1600" b="0" i="0" dirty="0">
                <a:effectLst/>
                <a:latin typeface="Inter"/>
              </a:rPr>
              <a:t>Fuel Consumption Hwy=Fuel consumption in Hwy roads (L/100 km)</a:t>
            </a:r>
            <a:br>
              <a:rPr lang="en-US" sz="1600" dirty="0"/>
            </a:br>
            <a:r>
              <a:rPr lang="en-US" sz="1600" b="0" i="0" dirty="0">
                <a:effectLst/>
                <a:latin typeface="Inter"/>
              </a:rPr>
              <a:t>Fuel Consumption Comb=The combined fuel consumption (55% city, 45% highway) is shown in L/100 km</a:t>
            </a:r>
            <a:br>
              <a:rPr lang="en-US" sz="1600" dirty="0"/>
            </a:br>
            <a:r>
              <a:rPr lang="en-US" sz="1600" b="0" i="0" dirty="0">
                <a:effectLst/>
                <a:latin typeface="Inter"/>
              </a:rPr>
              <a:t>Fuel Consumption Comb mpg =The combined fuel consumption in both city and highway is shown in mile per gallon(mpg)</a:t>
            </a:r>
            <a:endParaRPr lang="en-US" sz="1600" dirty="0"/>
          </a:p>
        </p:txBody>
      </p:sp>
      <p:sp>
        <p:nvSpPr>
          <p:cNvPr id="3" name="Title 1">
            <a:extLst>
              <a:ext uri="{FF2B5EF4-FFF2-40B4-BE49-F238E27FC236}">
                <a16:creationId xmlns:a16="http://schemas.microsoft.com/office/drawing/2014/main" id="{0E23D674-DE67-F256-1E7A-DAB70658A5A8}"/>
              </a:ext>
            </a:extLst>
          </p:cNvPr>
          <p:cNvSpPr>
            <a:spLocks noGrp="1"/>
          </p:cNvSpPr>
          <p:nvPr>
            <p:ph type="title"/>
          </p:nvPr>
        </p:nvSpPr>
        <p:spPr>
          <a:xfrm>
            <a:off x="179294" y="162845"/>
            <a:ext cx="10515600" cy="616510"/>
          </a:xfrm>
        </p:spPr>
        <p:txBody>
          <a:bodyPr>
            <a:normAutofit fontScale="90000"/>
          </a:bodyPr>
          <a:lstStyle/>
          <a:p>
            <a:r>
              <a:rPr lang="en-IN" dirty="0">
                <a:solidFill>
                  <a:srgbClr val="FF0000"/>
                </a:solidFill>
              </a:rPr>
              <a:t>Details about the Dataset :</a:t>
            </a:r>
          </a:p>
        </p:txBody>
      </p:sp>
    </p:spTree>
    <p:extLst>
      <p:ext uri="{BB962C8B-B14F-4D97-AF65-F5344CB8AC3E}">
        <p14:creationId xmlns:p14="http://schemas.microsoft.com/office/powerpoint/2010/main" val="39743125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B16BA-72B3-0FD3-C56E-572C6D233D6D}"/>
              </a:ext>
            </a:extLst>
          </p:cNvPr>
          <p:cNvSpPr>
            <a:spLocks noGrp="1"/>
          </p:cNvSpPr>
          <p:nvPr>
            <p:ph type="title"/>
          </p:nvPr>
        </p:nvSpPr>
        <p:spPr>
          <a:xfrm>
            <a:off x="838200" y="365125"/>
            <a:ext cx="10515600" cy="952687"/>
          </a:xfrm>
        </p:spPr>
        <p:txBody>
          <a:bodyPr/>
          <a:lstStyle/>
          <a:p>
            <a:r>
              <a:rPr lang="en-IN" sz="3200" dirty="0">
                <a:solidFill>
                  <a:srgbClr val="FF0000"/>
                </a:solidFill>
              </a:rPr>
              <a:t>Random Forest Regressor Model </a:t>
            </a:r>
            <a:r>
              <a:rPr lang="en-IN" dirty="0">
                <a:solidFill>
                  <a:srgbClr val="FF0000"/>
                </a:solidFill>
              </a:rPr>
              <a:t>:</a:t>
            </a:r>
          </a:p>
        </p:txBody>
      </p:sp>
      <p:pic>
        <p:nvPicPr>
          <p:cNvPr id="5" name="Content Placeholder 4">
            <a:extLst>
              <a:ext uri="{FF2B5EF4-FFF2-40B4-BE49-F238E27FC236}">
                <a16:creationId xmlns:a16="http://schemas.microsoft.com/office/drawing/2014/main" id="{3C1FE183-6F2D-4BE1-C05B-41461782D87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317812"/>
            <a:ext cx="8534400" cy="2219635"/>
          </a:xfrm>
        </p:spPr>
      </p:pic>
      <p:pic>
        <p:nvPicPr>
          <p:cNvPr id="7" name="Picture 6">
            <a:extLst>
              <a:ext uri="{FF2B5EF4-FFF2-40B4-BE49-F238E27FC236}">
                <a16:creationId xmlns:a16="http://schemas.microsoft.com/office/drawing/2014/main" id="{AC47C1EF-1A9B-CCA1-8357-36ED253303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3711388"/>
            <a:ext cx="5877745" cy="2528047"/>
          </a:xfrm>
          <a:prstGeom prst="rect">
            <a:avLst/>
          </a:prstGeom>
        </p:spPr>
      </p:pic>
    </p:spTree>
    <p:extLst>
      <p:ext uri="{BB962C8B-B14F-4D97-AF65-F5344CB8AC3E}">
        <p14:creationId xmlns:p14="http://schemas.microsoft.com/office/powerpoint/2010/main" val="6858417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67233-C742-C9FD-FEEF-9DEE6A17EFD0}"/>
              </a:ext>
            </a:extLst>
          </p:cNvPr>
          <p:cNvSpPr>
            <a:spLocks noGrp="1"/>
          </p:cNvSpPr>
          <p:nvPr>
            <p:ph type="title"/>
          </p:nvPr>
        </p:nvSpPr>
        <p:spPr>
          <a:xfrm>
            <a:off x="838200" y="5207576"/>
            <a:ext cx="10515600" cy="858557"/>
          </a:xfrm>
        </p:spPr>
        <p:txBody>
          <a:bodyPr>
            <a:normAutofit fontScale="90000"/>
          </a:bodyPr>
          <a:lstStyle/>
          <a:p>
            <a:r>
              <a:rPr lang="en-IN" sz="3200" dirty="0">
                <a:solidFill>
                  <a:srgbClr val="FF0000"/>
                </a:solidFill>
              </a:rPr>
              <a:t>Random forest Regressor model has the lowest root mean square error, lowest  mean absolute error and high accuracy so we will select this model for Model deployment.</a:t>
            </a:r>
          </a:p>
        </p:txBody>
      </p:sp>
      <p:pic>
        <p:nvPicPr>
          <p:cNvPr id="5" name="Content Placeholder 4">
            <a:extLst>
              <a:ext uri="{FF2B5EF4-FFF2-40B4-BE49-F238E27FC236}">
                <a16:creationId xmlns:a16="http://schemas.microsoft.com/office/drawing/2014/main" id="{53A3C722-5285-28A8-C977-ECF3C087AD2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340333"/>
            <a:ext cx="7902388" cy="3473714"/>
          </a:xfrm>
        </p:spPr>
      </p:pic>
      <p:sp>
        <p:nvSpPr>
          <p:cNvPr id="6" name="Title 1">
            <a:extLst>
              <a:ext uri="{FF2B5EF4-FFF2-40B4-BE49-F238E27FC236}">
                <a16:creationId xmlns:a16="http://schemas.microsoft.com/office/drawing/2014/main" id="{8C8E5264-305E-4D8A-6716-D158222936DE}"/>
              </a:ext>
            </a:extLst>
          </p:cNvPr>
          <p:cNvSpPr txBox="1">
            <a:spLocks/>
          </p:cNvSpPr>
          <p:nvPr/>
        </p:nvSpPr>
        <p:spPr>
          <a:xfrm>
            <a:off x="990600" y="517525"/>
            <a:ext cx="10515600" cy="85855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3200">
                <a:solidFill>
                  <a:srgbClr val="FF0000"/>
                </a:solidFill>
              </a:rPr>
              <a:t>All Models Performance Metrics Comparison :</a:t>
            </a:r>
            <a:endParaRPr lang="en-IN" sz="3200" dirty="0">
              <a:solidFill>
                <a:srgbClr val="FF0000"/>
              </a:solidFill>
            </a:endParaRPr>
          </a:p>
        </p:txBody>
      </p:sp>
    </p:spTree>
    <p:extLst>
      <p:ext uri="{BB962C8B-B14F-4D97-AF65-F5344CB8AC3E}">
        <p14:creationId xmlns:p14="http://schemas.microsoft.com/office/powerpoint/2010/main" val="41464771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710B5-D602-63E1-D24A-2EB9ADB96CA6}"/>
              </a:ext>
            </a:extLst>
          </p:cNvPr>
          <p:cNvSpPr>
            <a:spLocks noGrp="1"/>
          </p:cNvSpPr>
          <p:nvPr>
            <p:ph type="title"/>
          </p:nvPr>
        </p:nvSpPr>
        <p:spPr>
          <a:xfrm>
            <a:off x="838200" y="443753"/>
            <a:ext cx="10515600" cy="779929"/>
          </a:xfrm>
        </p:spPr>
        <p:txBody>
          <a:bodyPr>
            <a:normAutofit fontScale="90000"/>
          </a:bodyPr>
          <a:lstStyle/>
          <a:p>
            <a:r>
              <a:rPr lang="en-IN" sz="2800" dirty="0">
                <a:solidFill>
                  <a:srgbClr val="FF0000"/>
                </a:solidFill>
              </a:rPr>
              <a:t>Scatter plot for Random Forest Regressor Model </a:t>
            </a:r>
            <a:r>
              <a:rPr lang="en-IN" dirty="0">
                <a:solidFill>
                  <a:srgbClr val="FF0000"/>
                </a:solidFill>
              </a:rPr>
              <a:t>:</a:t>
            </a:r>
            <a:br>
              <a:rPr lang="en-IN" dirty="0">
                <a:solidFill>
                  <a:srgbClr val="FF0000"/>
                </a:solidFill>
              </a:rPr>
            </a:br>
            <a:r>
              <a:rPr lang="en-IN" sz="3100" dirty="0">
                <a:solidFill>
                  <a:srgbClr val="FF0000"/>
                </a:solidFill>
              </a:rPr>
              <a:t>y test vs </a:t>
            </a:r>
            <a:r>
              <a:rPr lang="en-IN" sz="3100" dirty="0" err="1">
                <a:solidFill>
                  <a:srgbClr val="FF0000"/>
                </a:solidFill>
              </a:rPr>
              <a:t>ypred</a:t>
            </a:r>
            <a:r>
              <a:rPr lang="en-IN" dirty="0"/>
              <a:t>:</a:t>
            </a:r>
          </a:p>
        </p:txBody>
      </p:sp>
      <p:pic>
        <p:nvPicPr>
          <p:cNvPr id="5" name="Content Placeholder 4">
            <a:extLst>
              <a:ext uri="{FF2B5EF4-FFF2-40B4-BE49-F238E27FC236}">
                <a16:creationId xmlns:a16="http://schemas.microsoft.com/office/drawing/2014/main" id="{9D91BE38-371C-7B35-339A-DB322FA02B8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798729"/>
            <a:ext cx="8305800" cy="4615517"/>
          </a:xfrm>
        </p:spPr>
      </p:pic>
    </p:spTree>
    <p:extLst>
      <p:ext uri="{BB962C8B-B14F-4D97-AF65-F5344CB8AC3E}">
        <p14:creationId xmlns:p14="http://schemas.microsoft.com/office/powerpoint/2010/main" val="5321440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05A4E-33A8-2144-F09B-5E5EFE7B00C2}"/>
              </a:ext>
            </a:extLst>
          </p:cNvPr>
          <p:cNvSpPr>
            <a:spLocks noGrp="1"/>
          </p:cNvSpPr>
          <p:nvPr>
            <p:ph type="title"/>
          </p:nvPr>
        </p:nvSpPr>
        <p:spPr>
          <a:xfrm>
            <a:off x="838200" y="372782"/>
            <a:ext cx="10515600" cy="616510"/>
          </a:xfrm>
        </p:spPr>
        <p:txBody>
          <a:bodyPr>
            <a:normAutofit fontScale="90000"/>
          </a:bodyPr>
          <a:lstStyle/>
          <a:p>
            <a:r>
              <a:rPr lang="en-IN" sz="2800" dirty="0">
                <a:solidFill>
                  <a:srgbClr val="FF0000"/>
                </a:solidFill>
              </a:rPr>
              <a:t>Model DEPLOYEMENT </a:t>
            </a:r>
            <a:r>
              <a:rPr lang="en-IN" dirty="0">
                <a:solidFill>
                  <a:srgbClr val="FF0000"/>
                </a:solidFill>
              </a:rPr>
              <a:t>: </a:t>
            </a:r>
            <a:br>
              <a:rPr lang="en-IN" dirty="0">
                <a:solidFill>
                  <a:srgbClr val="FF0000"/>
                </a:solidFill>
              </a:rPr>
            </a:br>
            <a:r>
              <a:rPr lang="en-IN" sz="2700" dirty="0">
                <a:solidFill>
                  <a:srgbClr val="00B050"/>
                </a:solidFill>
              </a:rPr>
              <a:t>we used streamlit for model deployment</a:t>
            </a:r>
          </a:p>
        </p:txBody>
      </p:sp>
      <p:pic>
        <p:nvPicPr>
          <p:cNvPr id="5" name="Content Placeholder 4">
            <a:extLst>
              <a:ext uri="{FF2B5EF4-FFF2-40B4-BE49-F238E27FC236}">
                <a16:creationId xmlns:a16="http://schemas.microsoft.com/office/drawing/2014/main" id="{B9D53AE7-E32F-95FE-B288-E72F8B4EFEB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24635" y="1788459"/>
            <a:ext cx="6239436" cy="4827494"/>
          </a:xfrm>
        </p:spPr>
      </p:pic>
      <p:sp>
        <p:nvSpPr>
          <p:cNvPr id="8" name="Title 1">
            <a:extLst>
              <a:ext uri="{FF2B5EF4-FFF2-40B4-BE49-F238E27FC236}">
                <a16:creationId xmlns:a16="http://schemas.microsoft.com/office/drawing/2014/main" id="{31380DA7-A622-069A-3D22-E409EE13EDF1}"/>
              </a:ext>
            </a:extLst>
          </p:cNvPr>
          <p:cNvSpPr txBox="1">
            <a:spLocks/>
          </p:cNvSpPr>
          <p:nvPr/>
        </p:nvSpPr>
        <p:spPr>
          <a:xfrm>
            <a:off x="838200" y="1003486"/>
            <a:ext cx="10515600" cy="616510"/>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800" dirty="0">
                <a:solidFill>
                  <a:srgbClr val="0070C0"/>
                </a:solidFill>
              </a:rPr>
              <a:t>Data where co2_emission is minimum we will check in model  deployment</a:t>
            </a:r>
            <a:r>
              <a:rPr lang="en-IN" dirty="0">
                <a:solidFill>
                  <a:srgbClr val="0070C0"/>
                </a:solidFill>
              </a:rPr>
              <a:t> </a:t>
            </a:r>
          </a:p>
        </p:txBody>
      </p:sp>
    </p:spTree>
    <p:extLst>
      <p:ext uri="{BB962C8B-B14F-4D97-AF65-F5344CB8AC3E}">
        <p14:creationId xmlns:p14="http://schemas.microsoft.com/office/powerpoint/2010/main" val="27155349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97E02-AD9B-D81A-F354-D16074BAD84A}"/>
              </a:ext>
            </a:extLst>
          </p:cNvPr>
          <p:cNvSpPr>
            <a:spLocks noGrp="1"/>
          </p:cNvSpPr>
          <p:nvPr>
            <p:ph type="title"/>
          </p:nvPr>
        </p:nvSpPr>
        <p:spPr>
          <a:xfrm>
            <a:off x="838200" y="365125"/>
            <a:ext cx="10515600" cy="831663"/>
          </a:xfrm>
        </p:spPr>
        <p:txBody>
          <a:bodyPr>
            <a:normAutofit/>
          </a:bodyPr>
          <a:lstStyle/>
          <a:p>
            <a:r>
              <a:rPr lang="en-IN" sz="3200" dirty="0">
                <a:solidFill>
                  <a:srgbClr val="FF0000"/>
                </a:solidFill>
              </a:rPr>
              <a:t>co2 emission prediction Input features</a:t>
            </a:r>
            <a:r>
              <a:rPr lang="en-IN" sz="3200" dirty="0"/>
              <a:t>:</a:t>
            </a:r>
          </a:p>
        </p:txBody>
      </p:sp>
      <p:pic>
        <p:nvPicPr>
          <p:cNvPr id="5" name="Content Placeholder 4">
            <a:extLst>
              <a:ext uri="{FF2B5EF4-FFF2-40B4-BE49-F238E27FC236}">
                <a16:creationId xmlns:a16="http://schemas.microsoft.com/office/drawing/2014/main" id="{62C05262-6F4B-8A26-901C-9598A8022BF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46105" y="1381872"/>
            <a:ext cx="2569437" cy="4351338"/>
          </a:xfrm>
        </p:spPr>
      </p:pic>
      <p:pic>
        <p:nvPicPr>
          <p:cNvPr id="7" name="Picture 6">
            <a:extLst>
              <a:ext uri="{FF2B5EF4-FFF2-40B4-BE49-F238E27FC236}">
                <a16:creationId xmlns:a16="http://schemas.microsoft.com/office/drawing/2014/main" id="{ABDC6E9C-40AB-DAF1-181E-954266A5EC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12081" y="1381871"/>
            <a:ext cx="2680389" cy="4351339"/>
          </a:xfrm>
          <a:prstGeom prst="rect">
            <a:avLst/>
          </a:prstGeom>
        </p:spPr>
      </p:pic>
      <p:pic>
        <p:nvPicPr>
          <p:cNvPr id="9" name="Picture 8">
            <a:extLst>
              <a:ext uri="{FF2B5EF4-FFF2-40B4-BE49-F238E27FC236}">
                <a16:creationId xmlns:a16="http://schemas.microsoft.com/office/drawing/2014/main" id="{6B0CF204-51BC-1BCE-0388-F530101DA63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89009" y="1381871"/>
            <a:ext cx="2880379" cy="4351339"/>
          </a:xfrm>
          <a:prstGeom prst="rect">
            <a:avLst/>
          </a:prstGeom>
        </p:spPr>
      </p:pic>
      <p:pic>
        <p:nvPicPr>
          <p:cNvPr id="4" name="Picture 3">
            <a:extLst>
              <a:ext uri="{FF2B5EF4-FFF2-40B4-BE49-F238E27FC236}">
                <a16:creationId xmlns:a16="http://schemas.microsoft.com/office/drawing/2014/main" id="{F440B287-BCD4-69BD-7B69-C8537BCBE66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62458" y="5918293"/>
            <a:ext cx="2680389" cy="753035"/>
          </a:xfrm>
          <a:prstGeom prst="rect">
            <a:avLst/>
          </a:prstGeom>
        </p:spPr>
      </p:pic>
    </p:spTree>
    <p:extLst>
      <p:ext uri="{BB962C8B-B14F-4D97-AF65-F5344CB8AC3E}">
        <p14:creationId xmlns:p14="http://schemas.microsoft.com/office/powerpoint/2010/main" val="14717616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74E8C-D4CA-401F-8907-EA5372DD9931}"/>
              </a:ext>
            </a:extLst>
          </p:cNvPr>
          <p:cNvSpPr>
            <a:spLocks noGrp="1"/>
          </p:cNvSpPr>
          <p:nvPr>
            <p:ph type="title"/>
          </p:nvPr>
        </p:nvSpPr>
        <p:spPr/>
        <p:txBody>
          <a:bodyPr/>
          <a:lstStyle/>
          <a:p>
            <a:r>
              <a:rPr lang="en-IN" dirty="0">
                <a:solidFill>
                  <a:srgbClr val="FF0000"/>
                </a:solidFill>
              </a:rPr>
              <a:t>Co2 emission prediction value</a:t>
            </a:r>
            <a:r>
              <a:rPr lang="en-IN" dirty="0"/>
              <a:t>:</a:t>
            </a:r>
          </a:p>
        </p:txBody>
      </p:sp>
      <p:pic>
        <p:nvPicPr>
          <p:cNvPr id="5" name="Content Placeholder 4">
            <a:extLst>
              <a:ext uri="{FF2B5EF4-FFF2-40B4-BE49-F238E27FC236}">
                <a16:creationId xmlns:a16="http://schemas.microsoft.com/office/drawing/2014/main" id="{5E921291-8E75-54FB-9BBA-604C80E2083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3000" y="1690688"/>
            <a:ext cx="7672767" cy="4306699"/>
          </a:xfrm>
        </p:spPr>
      </p:pic>
    </p:spTree>
    <p:extLst>
      <p:ext uri="{BB962C8B-B14F-4D97-AF65-F5344CB8AC3E}">
        <p14:creationId xmlns:p14="http://schemas.microsoft.com/office/powerpoint/2010/main" val="20381682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CA4EB-DE42-FC20-AF4F-DE0A23668ABE}"/>
              </a:ext>
            </a:extLst>
          </p:cNvPr>
          <p:cNvSpPr>
            <a:spLocks noGrp="1"/>
          </p:cNvSpPr>
          <p:nvPr>
            <p:ph type="title"/>
          </p:nvPr>
        </p:nvSpPr>
        <p:spPr>
          <a:xfrm>
            <a:off x="838200" y="365125"/>
            <a:ext cx="10515600" cy="549275"/>
          </a:xfrm>
        </p:spPr>
        <p:txBody>
          <a:bodyPr>
            <a:normAutofit fontScale="90000"/>
          </a:bodyPr>
          <a:lstStyle/>
          <a:p>
            <a:r>
              <a:rPr lang="en-IN" dirty="0">
                <a:solidFill>
                  <a:srgbClr val="FF0000"/>
                </a:solidFill>
              </a:rPr>
              <a:t>Challenges faced </a:t>
            </a:r>
            <a:r>
              <a:rPr lang="en-IN" dirty="0"/>
              <a:t>:</a:t>
            </a:r>
          </a:p>
        </p:txBody>
      </p:sp>
      <p:sp>
        <p:nvSpPr>
          <p:cNvPr id="4" name="Title 1">
            <a:extLst>
              <a:ext uri="{FF2B5EF4-FFF2-40B4-BE49-F238E27FC236}">
                <a16:creationId xmlns:a16="http://schemas.microsoft.com/office/drawing/2014/main" id="{AC60115D-B111-FF94-3AEB-EDE9A1805168}"/>
              </a:ext>
            </a:extLst>
          </p:cNvPr>
          <p:cNvSpPr txBox="1">
            <a:spLocks/>
          </p:cNvSpPr>
          <p:nvPr/>
        </p:nvSpPr>
        <p:spPr>
          <a:xfrm>
            <a:off x="838200" y="3570614"/>
            <a:ext cx="10515600" cy="38912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0" i="0" dirty="0">
                <a:solidFill>
                  <a:srgbClr val="374151"/>
                </a:solidFill>
                <a:effectLst/>
                <a:latin typeface="Söhne"/>
              </a:rPr>
              <a:t>1. </a:t>
            </a:r>
            <a:r>
              <a:rPr lang="en-US" sz="2000" dirty="0">
                <a:solidFill>
                  <a:srgbClr val="00B050"/>
                </a:solidFill>
              </a:rPr>
              <a:t>Data Quality </a:t>
            </a:r>
            <a:r>
              <a:rPr lang="en-US" sz="2000" dirty="0"/>
              <a:t>: The accuracy of the model heavily relies on the quality of the data. Missing values, outliers, or inaccuracies in the data can lead to biased or incorrect predictions.</a:t>
            </a:r>
            <a:r>
              <a:rPr lang="en-IN" sz="2000" dirty="0"/>
              <a:t> When we where removing outliers we were facing problem which imputation method should is better to replace outliers we rectified the problem by analysing mean, median, mode of all features and use mean imputation where we replace all outliers in features with their respective mean value.</a:t>
            </a:r>
          </a:p>
          <a:p>
            <a:endParaRPr lang="en-IN" sz="2400" dirty="0"/>
          </a:p>
          <a:p>
            <a:r>
              <a:rPr lang="en-IN" sz="2400" dirty="0"/>
              <a:t>2.</a:t>
            </a:r>
            <a:r>
              <a:rPr lang="en-US" sz="2400" dirty="0"/>
              <a:t> </a:t>
            </a:r>
            <a:r>
              <a:rPr lang="en-US" sz="2000" dirty="0">
                <a:solidFill>
                  <a:srgbClr val="00B050"/>
                </a:solidFill>
              </a:rPr>
              <a:t>Feature Engineering </a:t>
            </a:r>
            <a:r>
              <a:rPr lang="en-US" sz="2000" dirty="0"/>
              <a:t>: Selecting the right features that have a strong correlation with CO2 emissions is crucial. Identifying and engineering relevant features can be challenging and requires domain knowledge</a:t>
            </a:r>
            <a:r>
              <a:rPr lang="en-US" sz="2000" b="0" i="0" dirty="0">
                <a:solidFill>
                  <a:srgbClr val="374151"/>
                </a:solidFill>
                <a:effectLst/>
                <a:latin typeface="Söhne"/>
              </a:rPr>
              <a:t>.</a:t>
            </a:r>
            <a:r>
              <a:rPr lang="en-US" sz="2000" dirty="0">
                <a:solidFill>
                  <a:srgbClr val="374151"/>
                </a:solidFill>
                <a:latin typeface="Söhne"/>
              </a:rPr>
              <a:t> </a:t>
            </a:r>
            <a:r>
              <a:rPr lang="en-US" sz="2000" dirty="0"/>
              <a:t>The problem during feature selection was even after using different feature selection methods we were unable to select important features we rectified this problem by using chi2 test where we calculate chi square scores for all features and can remove the features with low chi square score value.</a:t>
            </a:r>
          </a:p>
          <a:p>
            <a:endParaRPr lang="en-US" sz="2000" dirty="0"/>
          </a:p>
          <a:p>
            <a:r>
              <a:rPr lang="en-US" sz="2000" dirty="0"/>
              <a:t>3.</a:t>
            </a:r>
            <a:r>
              <a:rPr lang="en-US" sz="2000" dirty="0">
                <a:solidFill>
                  <a:srgbClr val="00B050"/>
                </a:solidFill>
              </a:rPr>
              <a:t> Scaling </a:t>
            </a:r>
            <a:r>
              <a:rPr lang="en-US" sz="2000" dirty="0"/>
              <a:t>: Some features might have a significantly larger range than others. Scaling or normalizing the features is essential to ensure that the model is not dominated by certain variables</a:t>
            </a:r>
            <a:r>
              <a:rPr lang="en-US" sz="1000" b="0" i="0" dirty="0">
                <a:solidFill>
                  <a:srgbClr val="374151"/>
                </a:solidFill>
                <a:effectLst/>
                <a:latin typeface="Söhne"/>
              </a:rPr>
              <a:t>.  </a:t>
            </a:r>
            <a:r>
              <a:rPr lang="en-US" sz="2000" dirty="0"/>
              <a:t>After converting all categorical features into numeric values now all the features in our data were numerical values  when we checked  model predictions were not at all good as the units of all features were different to rectify this we have done  standardization and built the model and done predictions.</a:t>
            </a:r>
            <a:endParaRPr lang="en-IN" sz="2000" dirty="0"/>
          </a:p>
        </p:txBody>
      </p:sp>
    </p:spTree>
    <p:extLst>
      <p:ext uri="{BB962C8B-B14F-4D97-AF65-F5344CB8AC3E}">
        <p14:creationId xmlns:p14="http://schemas.microsoft.com/office/powerpoint/2010/main" val="126326476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384F7-172E-7087-9660-6ADA410C07E9}"/>
              </a:ext>
            </a:extLst>
          </p:cNvPr>
          <p:cNvSpPr>
            <a:spLocks noGrp="1"/>
          </p:cNvSpPr>
          <p:nvPr>
            <p:ph type="title"/>
          </p:nvPr>
        </p:nvSpPr>
        <p:spPr>
          <a:xfrm>
            <a:off x="16883330" y="2377956"/>
            <a:ext cx="897151" cy="74734"/>
          </a:xfrm>
        </p:spPr>
        <p:txBody>
          <a:bodyPr>
            <a:normAutofit fontScale="90000"/>
          </a:bodyPr>
          <a:lstStyle/>
          <a:p>
            <a:endParaRPr lang="en-US">
              <a:ea typeface="Calibri Light"/>
              <a:cs typeface="Calibri Light"/>
            </a:endParaRPr>
          </a:p>
        </p:txBody>
      </p:sp>
      <p:sp>
        <p:nvSpPr>
          <p:cNvPr id="3" name="Content Placeholder 2">
            <a:extLst>
              <a:ext uri="{FF2B5EF4-FFF2-40B4-BE49-F238E27FC236}">
                <a16:creationId xmlns:a16="http://schemas.microsoft.com/office/drawing/2014/main" id="{5B2ACC00-E84C-0479-EE5A-D2BD8C49A0E8}"/>
              </a:ext>
            </a:extLst>
          </p:cNvPr>
          <p:cNvSpPr>
            <a:spLocks noGrp="1"/>
          </p:cNvSpPr>
          <p:nvPr>
            <p:ph idx="1"/>
          </p:nvPr>
        </p:nvSpPr>
        <p:spPr>
          <a:xfrm>
            <a:off x="3181710" y="2717020"/>
            <a:ext cx="6231148" cy="1490246"/>
          </a:xfrm>
        </p:spPr>
        <p:txBody>
          <a:bodyPr vert="horz" lIns="91440" tIns="45720" rIns="91440" bIns="45720" rtlCol="0" anchor="t">
            <a:normAutofit/>
          </a:bodyPr>
          <a:lstStyle/>
          <a:p>
            <a:pPr marL="0" indent="0">
              <a:buNone/>
            </a:pPr>
            <a:r>
              <a:rPr lang="en-US" sz="8800">
                <a:solidFill>
                  <a:srgbClr val="FF0000"/>
                </a:solidFill>
                <a:ea typeface="Calibri"/>
                <a:cs typeface="Calibri"/>
              </a:rPr>
              <a:t>THANK YOU</a:t>
            </a:r>
          </a:p>
        </p:txBody>
      </p:sp>
    </p:spTree>
    <p:extLst>
      <p:ext uri="{BB962C8B-B14F-4D97-AF65-F5344CB8AC3E}">
        <p14:creationId xmlns:p14="http://schemas.microsoft.com/office/powerpoint/2010/main" val="19629419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A40D767-BFDC-BAAC-2826-DA526893C68C}"/>
              </a:ext>
            </a:extLst>
          </p:cNvPr>
          <p:cNvSpPr>
            <a:spLocks noGrp="1"/>
          </p:cNvSpPr>
          <p:nvPr>
            <p:ph type="title"/>
          </p:nvPr>
        </p:nvSpPr>
        <p:spPr>
          <a:xfrm>
            <a:off x="451885" y="127423"/>
            <a:ext cx="10515600" cy="662782"/>
          </a:xfrm>
        </p:spPr>
        <p:txBody>
          <a:bodyPr>
            <a:normAutofit/>
          </a:bodyPr>
          <a:lstStyle/>
          <a:p>
            <a:r>
              <a:rPr lang="en-IN" sz="3200" dirty="0">
                <a:solidFill>
                  <a:srgbClr val="FF0000"/>
                </a:solidFill>
              </a:rPr>
              <a:t>Info  and missing values :</a:t>
            </a:r>
          </a:p>
        </p:txBody>
      </p:sp>
      <p:pic>
        <p:nvPicPr>
          <p:cNvPr id="5" name="Picture 4" descr="A screenshot of a computer">
            <a:extLst>
              <a:ext uri="{FF2B5EF4-FFF2-40B4-BE49-F238E27FC236}">
                <a16:creationId xmlns:a16="http://schemas.microsoft.com/office/drawing/2014/main" id="{AE1D16E2-DFC8-1250-46A3-FD6FE80937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383" y="942109"/>
            <a:ext cx="5195453" cy="3846905"/>
          </a:xfrm>
          <a:prstGeom prst="rect">
            <a:avLst/>
          </a:prstGeom>
        </p:spPr>
      </p:pic>
      <p:pic>
        <p:nvPicPr>
          <p:cNvPr id="6" name="Picture 5">
            <a:extLst>
              <a:ext uri="{FF2B5EF4-FFF2-40B4-BE49-F238E27FC236}">
                <a16:creationId xmlns:a16="http://schemas.microsoft.com/office/drawing/2014/main" id="{1BED7415-481A-443F-76E1-F2EDD04B33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74533" y="942108"/>
            <a:ext cx="4984412" cy="3846905"/>
          </a:xfrm>
          <a:prstGeom prst="rect">
            <a:avLst/>
          </a:prstGeom>
        </p:spPr>
      </p:pic>
      <p:sp>
        <p:nvSpPr>
          <p:cNvPr id="7" name="TextBox 6">
            <a:extLst>
              <a:ext uri="{FF2B5EF4-FFF2-40B4-BE49-F238E27FC236}">
                <a16:creationId xmlns:a16="http://schemas.microsoft.com/office/drawing/2014/main" id="{8C945FF2-1A8B-A7A6-20B1-02A447136F4F}"/>
              </a:ext>
            </a:extLst>
          </p:cNvPr>
          <p:cNvSpPr txBox="1"/>
          <p:nvPr/>
        </p:nvSpPr>
        <p:spPr>
          <a:xfrm>
            <a:off x="124747" y="4940917"/>
            <a:ext cx="12147533" cy="2554545"/>
          </a:xfrm>
          <a:prstGeom prst="rect">
            <a:avLst/>
          </a:prstGeom>
          <a:noFill/>
        </p:spPr>
        <p:txBody>
          <a:bodyPr wrap="square" lIns="91440" tIns="45720" rIns="91440" bIns="45720" anchor="t">
            <a:spAutoFit/>
          </a:bodyPr>
          <a:lstStyle/>
          <a:p>
            <a:r>
              <a:rPr lang="en-US" sz="2000" b="0" i="0" dirty="0">
                <a:solidFill>
                  <a:srgbClr val="212121"/>
                </a:solidFill>
                <a:effectLst/>
                <a:latin typeface="Roboto"/>
                <a:ea typeface="Roboto"/>
                <a:cs typeface="Roboto"/>
              </a:rPr>
              <a:t>The dataset contains 4 object columns,</a:t>
            </a:r>
            <a:r>
              <a:rPr lang="en-US" sz="2000" dirty="0">
                <a:solidFill>
                  <a:srgbClr val="212121"/>
                </a:solidFill>
                <a:latin typeface="Roboto"/>
                <a:ea typeface="Roboto"/>
                <a:cs typeface="Roboto"/>
              </a:rPr>
              <a:t> </a:t>
            </a:r>
            <a:r>
              <a:rPr lang="en-US" sz="2000" b="0" i="0" dirty="0">
                <a:solidFill>
                  <a:srgbClr val="212121"/>
                </a:solidFill>
                <a:effectLst/>
                <a:latin typeface="Roboto"/>
                <a:ea typeface="Roboto"/>
                <a:cs typeface="Roboto"/>
              </a:rPr>
              <a:t> 3 integer columns &amp; 4 float columns.</a:t>
            </a:r>
            <a:endParaRPr lang="en-US" dirty="0"/>
          </a:p>
          <a:p>
            <a:endParaRPr lang="en-US" sz="2000" dirty="0">
              <a:solidFill>
                <a:srgbClr val="212121"/>
              </a:solidFill>
              <a:latin typeface="Roboto"/>
              <a:ea typeface="Roboto"/>
              <a:cs typeface="Roboto"/>
            </a:endParaRPr>
          </a:p>
          <a:p>
            <a:r>
              <a:rPr lang="en-US" sz="2000" dirty="0">
                <a:solidFill>
                  <a:srgbClr val="212121"/>
                </a:solidFill>
                <a:latin typeface="Roboto"/>
                <a:ea typeface="Roboto"/>
                <a:cs typeface="Roboto"/>
              </a:rPr>
              <a:t>We will convert object5 columns into categorical columns</a:t>
            </a:r>
            <a:endParaRPr lang="en-US" sz="2000" b="0" i="0" dirty="0">
              <a:solidFill>
                <a:srgbClr val="212121"/>
              </a:solidFill>
              <a:effectLst/>
              <a:latin typeface="Roboto"/>
              <a:ea typeface="Roboto"/>
              <a:cs typeface="Roboto"/>
            </a:endParaRPr>
          </a:p>
          <a:p>
            <a:endParaRPr lang="en-US" sz="2000" dirty="0">
              <a:solidFill>
                <a:srgbClr val="212121"/>
              </a:solidFill>
              <a:latin typeface="Roboto" panose="02000000000000000000" pitchFamily="2" charset="0"/>
              <a:ea typeface="Roboto"/>
              <a:cs typeface="Roboto"/>
            </a:endParaRPr>
          </a:p>
          <a:p>
            <a:r>
              <a:rPr lang="en-US" sz="2000" dirty="0">
                <a:solidFill>
                  <a:srgbClr val="212121"/>
                </a:solidFill>
                <a:latin typeface="Roboto"/>
                <a:ea typeface="Roboto"/>
                <a:cs typeface="Roboto"/>
              </a:rPr>
              <a:t>The dataset don't have  any missing  &amp; Null values</a:t>
            </a:r>
            <a:endParaRPr lang="en-US" sz="2000" dirty="0">
              <a:solidFill>
                <a:srgbClr val="212121"/>
              </a:solidFill>
              <a:latin typeface="Roboto" panose="02000000000000000000" pitchFamily="2" charset="0"/>
              <a:ea typeface="Roboto"/>
              <a:cs typeface="Roboto"/>
            </a:endParaRPr>
          </a:p>
          <a:p>
            <a:endParaRPr lang="en-US" sz="2000" dirty="0">
              <a:solidFill>
                <a:srgbClr val="212121"/>
              </a:solidFill>
              <a:latin typeface="Roboto" panose="02000000000000000000" pitchFamily="2" charset="0"/>
              <a:ea typeface="Roboto" panose="02000000000000000000" pitchFamily="2" charset="0"/>
              <a:cs typeface="Roboto" panose="02000000000000000000" pitchFamily="2" charset="0"/>
            </a:endParaRPr>
          </a:p>
          <a:p>
            <a:endParaRPr lang="en-US" sz="2000" dirty="0">
              <a:solidFill>
                <a:srgbClr val="212121"/>
              </a:solidFill>
              <a:latin typeface="Roboto" panose="02000000000000000000" pitchFamily="2" charset="0"/>
              <a:ea typeface="Roboto" panose="02000000000000000000" pitchFamily="2" charset="0"/>
              <a:cs typeface="Roboto" panose="02000000000000000000" pitchFamily="2" charset="0"/>
            </a:endParaRPr>
          </a:p>
          <a:p>
            <a:endParaRPr lang="en-US" sz="2000" dirty="0">
              <a:ea typeface="Calibri" panose="020F0502020204030204"/>
              <a:cs typeface="Calibri" panose="020F0502020204030204"/>
            </a:endParaRPr>
          </a:p>
        </p:txBody>
      </p:sp>
    </p:spTree>
    <p:extLst>
      <p:ext uri="{BB962C8B-B14F-4D97-AF65-F5344CB8AC3E}">
        <p14:creationId xmlns:p14="http://schemas.microsoft.com/office/powerpoint/2010/main" val="1821348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
            <a:extLst>
              <a:ext uri="{FF2B5EF4-FFF2-40B4-BE49-F238E27FC236}">
                <a16:creationId xmlns:a16="http://schemas.microsoft.com/office/drawing/2014/main" id="{3479B69C-B955-3CC6-38B8-A6F85854EB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38444"/>
            <a:ext cx="11789924" cy="3352161"/>
          </a:xfrm>
          <a:prstGeom prst="rect">
            <a:avLst/>
          </a:prstGeom>
        </p:spPr>
      </p:pic>
      <p:sp>
        <p:nvSpPr>
          <p:cNvPr id="7" name="TextBox 6">
            <a:extLst>
              <a:ext uri="{FF2B5EF4-FFF2-40B4-BE49-F238E27FC236}">
                <a16:creationId xmlns:a16="http://schemas.microsoft.com/office/drawing/2014/main" id="{92AC0498-FDD3-B680-B621-83A35EE1B259}"/>
              </a:ext>
            </a:extLst>
          </p:cNvPr>
          <p:cNvSpPr txBox="1"/>
          <p:nvPr/>
        </p:nvSpPr>
        <p:spPr>
          <a:xfrm>
            <a:off x="-60018" y="3934256"/>
            <a:ext cx="12252018" cy="2308324"/>
          </a:xfrm>
          <a:prstGeom prst="rect">
            <a:avLst/>
          </a:prstGeom>
          <a:noFill/>
        </p:spPr>
        <p:txBody>
          <a:bodyPr wrap="square" lIns="91440" tIns="45720" rIns="91440" bIns="45720" anchor="t">
            <a:spAutoFit/>
          </a:bodyPr>
          <a:lstStyle/>
          <a:p>
            <a:r>
              <a:rPr lang="en-US" sz="2400" b="0" dirty="0">
                <a:solidFill>
                  <a:srgbClr val="000000"/>
                </a:solidFill>
                <a:effectLst/>
                <a:latin typeface="Calibri"/>
                <a:ea typeface="Calibri"/>
                <a:cs typeface="Calibri"/>
              </a:rPr>
              <a:t>1.The average amount of CO2 emitted from cars is 251 g/</a:t>
            </a:r>
            <a:r>
              <a:rPr lang="en-US" sz="2400" dirty="0">
                <a:solidFill>
                  <a:srgbClr val="000000"/>
                </a:solidFill>
                <a:latin typeface="Calibri"/>
                <a:ea typeface="Calibri"/>
                <a:cs typeface="Calibri"/>
              </a:rPr>
              <a:t>km</a:t>
            </a:r>
            <a:endParaRPr lang="en-US" sz="2400" b="0" dirty="0">
              <a:solidFill>
                <a:srgbClr val="000000"/>
              </a:solidFill>
              <a:effectLst/>
              <a:latin typeface="Calibri"/>
              <a:ea typeface="Calibri"/>
              <a:cs typeface="Calibri"/>
            </a:endParaRPr>
          </a:p>
          <a:p>
            <a:r>
              <a:rPr lang="en-US" sz="2400" b="0" dirty="0">
                <a:solidFill>
                  <a:srgbClr val="000000"/>
                </a:solidFill>
                <a:effectLst/>
                <a:latin typeface="Calibri"/>
                <a:ea typeface="Calibri"/>
                <a:cs typeface="Calibri"/>
              </a:rPr>
              <a:t>2.Atleast 4 Litters of fuel is consumed be it the car is on city roads or highway</a:t>
            </a:r>
          </a:p>
          <a:p>
            <a:r>
              <a:rPr lang="en-US" sz="2400" b="0" dirty="0">
                <a:solidFill>
                  <a:srgbClr val="000000"/>
                </a:solidFill>
                <a:effectLst/>
                <a:latin typeface="Calibri"/>
                <a:ea typeface="Calibri"/>
                <a:cs typeface="Calibri"/>
              </a:rPr>
              <a:t>3.About 75% of the cars have 6 or less cylinders</a:t>
            </a:r>
          </a:p>
          <a:p>
            <a:r>
              <a:rPr lang="en-US" sz="2400" b="0" dirty="0">
                <a:solidFill>
                  <a:srgbClr val="000000"/>
                </a:solidFill>
                <a:effectLst/>
                <a:latin typeface="Calibri"/>
                <a:ea typeface="Calibri"/>
                <a:cs typeface="Calibri"/>
              </a:rPr>
              <a:t>4.The amount of fuel consumed by cars on city roads is comparatively greater than that of highway</a:t>
            </a:r>
          </a:p>
          <a:p>
            <a:endParaRPr lang="en-US" sz="2400" b="0" dirty="0">
              <a:solidFill>
                <a:srgbClr val="000000"/>
              </a:solidFill>
              <a:effectLst/>
              <a:latin typeface="Calibri"/>
              <a:ea typeface="Calibri"/>
              <a:cs typeface="Courier New"/>
            </a:endParaRPr>
          </a:p>
        </p:txBody>
      </p:sp>
      <p:sp>
        <p:nvSpPr>
          <p:cNvPr id="2" name="Title 1">
            <a:extLst>
              <a:ext uri="{FF2B5EF4-FFF2-40B4-BE49-F238E27FC236}">
                <a16:creationId xmlns:a16="http://schemas.microsoft.com/office/drawing/2014/main" id="{C0B7ACC8-8D3A-F46C-2B1D-577EE9AB2B23}"/>
              </a:ext>
            </a:extLst>
          </p:cNvPr>
          <p:cNvSpPr txBox="1">
            <a:spLocks/>
          </p:cNvSpPr>
          <p:nvPr/>
        </p:nvSpPr>
        <p:spPr>
          <a:xfrm>
            <a:off x="0" y="242957"/>
            <a:ext cx="10515600" cy="495487"/>
          </a:xfrm>
          <a:prstGeom prst="rect">
            <a:avLst/>
          </a:prstGeom>
        </p:spPr>
        <p:txBody>
          <a:bodyPr>
            <a:normAutofit fontScale="7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a:solidFill>
                  <a:srgbClr val="FF0000"/>
                </a:solidFill>
              </a:rPr>
              <a:t>Describe :</a:t>
            </a:r>
          </a:p>
        </p:txBody>
      </p:sp>
    </p:spTree>
    <p:extLst>
      <p:ext uri="{BB962C8B-B14F-4D97-AF65-F5344CB8AC3E}">
        <p14:creationId xmlns:p14="http://schemas.microsoft.com/office/powerpoint/2010/main" val="1726703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B0A2DC35-B853-ABB2-EBEC-7C45A88FA1AB}"/>
              </a:ext>
            </a:extLst>
          </p:cNvPr>
          <p:cNvSpPr txBox="1"/>
          <p:nvPr/>
        </p:nvSpPr>
        <p:spPr>
          <a:xfrm>
            <a:off x="178281" y="4817194"/>
            <a:ext cx="12192000" cy="2739211"/>
          </a:xfrm>
          <a:prstGeom prst="rect">
            <a:avLst/>
          </a:prstGeom>
          <a:noFill/>
        </p:spPr>
        <p:txBody>
          <a:bodyPr wrap="square" lIns="91440" tIns="45720" rIns="91440" bIns="45720" anchor="t">
            <a:spAutoFit/>
          </a:bodyPr>
          <a:lstStyle/>
          <a:p>
            <a:pPr marL="285750" indent="-285750">
              <a:buFont typeface="Arial" panose="020B0604020202020204" pitchFamily="34" charset="0"/>
              <a:buChar char="•"/>
            </a:pPr>
            <a:r>
              <a:rPr lang="en-US" sz="2000" b="0" i="0" dirty="0">
                <a:solidFill>
                  <a:srgbClr val="212121"/>
                </a:solidFill>
                <a:effectLst/>
                <a:latin typeface="Roboto"/>
                <a:ea typeface="Roboto"/>
                <a:cs typeface="Roboto"/>
              </a:rPr>
              <a:t>There are 1112 duplicated rows in the dataset.</a:t>
            </a:r>
          </a:p>
          <a:p>
            <a:endParaRPr lang="en-US" sz="2000" b="0" i="0" dirty="0">
              <a:solidFill>
                <a:srgbClr val="212121"/>
              </a:solidFill>
              <a:effectLst/>
              <a:latin typeface="Roboto" panose="02000000000000000000" pitchFamily="2" charset="0"/>
              <a:ea typeface="Roboto"/>
              <a:cs typeface="Roboto"/>
            </a:endParaRPr>
          </a:p>
          <a:p>
            <a:pPr marL="285750" indent="-285750">
              <a:buFont typeface="Arial" panose="020B0604020202020204" pitchFamily="34" charset="0"/>
              <a:buChar char="•"/>
            </a:pPr>
            <a:r>
              <a:rPr lang="en-US" sz="2000" dirty="0">
                <a:solidFill>
                  <a:srgbClr val="212121"/>
                </a:solidFill>
                <a:latin typeface="Roboto"/>
                <a:ea typeface="Roboto"/>
                <a:cs typeface="Roboto"/>
              </a:rPr>
              <a:t>After dropping duplicated rows dataset contains 6273 rows  and 12 columns</a:t>
            </a:r>
          </a:p>
          <a:p>
            <a:endParaRPr lang="en-US" sz="2000" dirty="0">
              <a:solidFill>
                <a:srgbClr val="212121"/>
              </a:solidFill>
              <a:latin typeface="Roboto" panose="02000000000000000000" pitchFamily="2" charset="0"/>
              <a:ea typeface="Roboto"/>
              <a:cs typeface="Roboto"/>
            </a:endParaRPr>
          </a:p>
          <a:p>
            <a:endParaRPr lang="en-US" sz="2000" dirty="0">
              <a:solidFill>
                <a:srgbClr val="212121"/>
              </a:solidFill>
              <a:latin typeface="Roboto" panose="02000000000000000000" pitchFamily="2" charset="0"/>
              <a:ea typeface="Roboto"/>
              <a:cs typeface="Roboto"/>
            </a:endParaRPr>
          </a:p>
          <a:p>
            <a:endParaRPr lang="en-US" dirty="0">
              <a:solidFill>
                <a:srgbClr val="212121"/>
              </a:solidFill>
              <a:latin typeface="Roboto" panose="02000000000000000000" pitchFamily="2" charset="0"/>
            </a:endParaRPr>
          </a:p>
          <a:p>
            <a:endParaRPr lang="en-US" dirty="0">
              <a:solidFill>
                <a:srgbClr val="212121"/>
              </a:solidFill>
              <a:latin typeface="Roboto" panose="02000000000000000000" pitchFamily="2" charset="0"/>
            </a:endParaRPr>
          </a:p>
          <a:p>
            <a:endParaRPr lang="en-US" dirty="0">
              <a:solidFill>
                <a:srgbClr val="212121"/>
              </a:solidFill>
              <a:latin typeface="Roboto" panose="02000000000000000000" pitchFamily="2" charset="0"/>
            </a:endParaRPr>
          </a:p>
          <a:p>
            <a:endParaRPr lang="en-US" dirty="0">
              <a:solidFill>
                <a:srgbClr val="212121"/>
              </a:solidFill>
              <a:latin typeface="Roboto" panose="02000000000000000000" pitchFamily="2" charset="0"/>
            </a:endParaRPr>
          </a:p>
        </p:txBody>
      </p:sp>
      <p:pic>
        <p:nvPicPr>
          <p:cNvPr id="6" name="Content Placeholder 5">
            <a:extLst>
              <a:ext uri="{FF2B5EF4-FFF2-40B4-BE49-F238E27FC236}">
                <a16:creationId xmlns:a16="http://schemas.microsoft.com/office/drawing/2014/main" id="{A454F80C-A0AF-BC2B-D446-261517624B4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41568" y="1183342"/>
            <a:ext cx="9170620" cy="3421404"/>
          </a:xfrm>
        </p:spPr>
      </p:pic>
      <p:sp>
        <p:nvSpPr>
          <p:cNvPr id="13" name="Title 1">
            <a:extLst>
              <a:ext uri="{FF2B5EF4-FFF2-40B4-BE49-F238E27FC236}">
                <a16:creationId xmlns:a16="http://schemas.microsoft.com/office/drawing/2014/main" id="{7332E3AE-59F2-CD89-CBF7-D7018D3DA38D}"/>
              </a:ext>
            </a:extLst>
          </p:cNvPr>
          <p:cNvSpPr>
            <a:spLocks noGrp="1"/>
          </p:cNvSpPr>
          <p:nvPr>
            <p:ph type="title"/>
          </p:nvPr>
        </p:nvSpPr>
        <p:spPr>
          <a:xfrm>
            <a:off x="546014" y="308112"/>
            <a:ext cx="10515600" cy="662782"/>
          </a:xfrm>
        </p:spPr>
        <p:txBody>
          <a:bodyPr>
            <a:normAutofit/>
          </a:bodyPr>
          <a:lstStyle/>
          <a:p>
            <a:r>
              <a:rPr lang="en-IN" sz="3200" dirty="0">
                <a:solidFill>
                  <a:srgbClr val="FF0000"/>
                </a:solidFill>
              </a:rPr>
              <a:t>   Duplicate Data :</a:t>
            </a:r>
          </a:p>
        </p:txBody>
      </p:sp>
    </p:spTree>
    <p:extLst>
      <p:ext uri="{BB962C8B-B14F-4D97-AF65-F5344CB8AC3E}">
        <p14:creationId xmlns:p14="http://schemas.microsoft.com/office/powerpoint/2010/main" val="20148097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8BA93-1D19-C8BB-776E-90C70CD73068}"/>
              </a:ext>
            </a:extLst>
          </p:cNvPr>
          <p:cNvSpPr>
            <a:spLocks noGrp="1"/>
          </p:cNvSpPr>
          <p:nvPr>
            <p:ph type="title"/>
          </p:nvPr>
        </p:nvSpPr>
        <p:spPr>
          <a:xfrm>
            <a:off x="0" y="1"/>
            <a:ext cx="12192000" cy="914399"/>
          </a:xfrm>
        </p:spPr>
        <p:txBody>
          <a:bodyPr>
            <a:normAutofit/>
          </a:bodyPr>
          <a:lstStyle/>
          <a:p>
            <a:r>
              <a:rPr lang="en-US" sz="2800" b="1"/>
              <a:t> </a:t>
            </a:r>
            <a:r>
              <a:rPr lang="en-US" sz="2800" b="1">
                <a:solidFill>
                  <a:srgbClr val="FF0000"/>
                </a:solidFill>
              </a:rPr>
              <a:t>EXPLORATORY DATA ANALYSIS</a:t>
            </a:r>
            <a:br>
              <a:rPr lang="en-US" sz="2800" b="1" dirty="0">
                <a:solidFill>
                  <a:srgbClr val="FF0000"/>
                </a:solidFill>
              </a:rPr>
            </a:br>
            <a:r>
              <a:rPr lang="en-US" sz="2800" b="1" dirty="0">
                <a:solidFill>
                  <a:srgbClr val="FF0000"/>
                </a:solidFill>
              </a:rPr>
              <a:t> Visualization:- Frequency Distribution of different features:-</a:t>
            </a:r>
          </a:p>
        </p:txBody>
      </p:sp>
      <p:pic>
        <p:nvPicPr>
          <p:cNvPr id="7" name="Content Placeholder 6" descr="A picture containing text, screenshot, font, plot&#10;&#10;Description automatically generated">
            <a:extLst>
              <a:ext uri="{FF2B5EF4-FFF2-40B4-BE49-F238E27FC236}">
                <a16:creationId xmlns:a16="http://schemas.microsoft.com/office/drawing/2014/main" id="{3B6B52AE-C19F-1A45-6C50-9A1F2907A78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778214"/>
            <a:ext cx="12192001" cy="3715966"/>
          </a:xfrm>
        </p:spPr>
      </p:pic>
      <p:sp>
        <p:nvSpPr>
          <p:cNvPr id="13" name="TextBox 12">
            <a:extLst>
              <a:ext uri="{FF2B5EF4-FFF2-40B4-BE49-F238E27FC236}">
                <a16:creationId xmlns:a16="http://schemas.microsoft.com/office/drawing/2014/main" id="{95A411C8-6D98-10B1-F2BC-A6BBC1EB39ED}"/>
              </a:ext>
            </a:extLst>
          </p:cNvPr>
          <p:cNvSpPr txBox="1"/>
          <p:nvPr/>
        </p:nvSpPr>
        <p:spPr>
          <a:xfrm>
            <a:off x="6854" y="4780930"/>
            <a:ext cx="12250853" cy="1908215"/>
          </a:xfrm>
          <a:prstGeom prst="rect">
            <a:avLst/>
          </a:prstGeom>
          <a:noFill/>
        </p:spPr>
        <p:txBody>
          <a:bodyPr wrap="square" lIns="91440" tIns="45720" rIns="91440" bIns="45720" anchor="t">
            <a:spAutoFit/>
          </a:bodyPr>
          <a:lstStyle/>
          <a:p>
            <a:r>
              <a:rPr lang="en-US" sz="2000" b="0" i="0">
                <a:solidFill>
                  <a:srgbClr val="212121"/>
                </a:solidFill>
                <a:effectLst/>
                <a:latin typeface="Roboto"/>
                <a:ea typeface="Roboto"/>
                <a:cs typeface="Roboto"/>
              </a:rPr>
              <a:t>Most no of cars are FORD company</a:t>
            </a:r>
          </a:p>
          <a:p>
            <a:br>
              <a:rPr lang="en-US" sz="2000" b="0" i="0">
                <a:effectLst/>
                <a:latin typeface="Roboto" panose="02000000000000000000" pitchFamily="2" charset="0"/>
              </a:rPr>
            </a:br>
            <a:r>
              <a:rPr lang="en-US" sz="2000" b="0" i="0">
                <a:solidFill>
                  <a:srgbClr val="212121"/>
                </a:solidFill>
                <a:effectLst/>
                <a:latin typeface="Roboto"/>
                <a:ea typeface="Roboto"/>
                <a:cs typeface="Roboto"/>
              </a:rPr>
              <a:t>F-150FFV is most famous model in dataset.</a:t>
            </a:r>
          </a:p>
          <a:p>
            <a:br>
              <a:rPr lang="en-US" sz="2000" b="0" i="0">
                <a:effectLst/>
                <a:latin typeface="Roboto" panose="02000000000000000000" pitchFamily="2" charset="0"/>
              </a:rPr>
            </a:br>
            <a:r>
              <a:rPr lang="en-US" sz="2000" b="0" i="0">
                <a:solidFill>
                  <a:srgbClr val="212121"/>
                </a:solidFill>
                <a:effectLst/>
                <a:latin typeface="Roboto"/>
                <a:ea typeface="Roboto"/>
                <a:cs typeface="Roboto"/>
              </a:rPr>
              <a:t>SUV-small is preferred class of the vehicle</a:t>
            </a:r>
            <a:endParaRPr lang="en-US" sz="2000">
              <a:solidFill>
                <a:srgbClr val="212121"/>
              </a:solidFill>
              <a:latin typeface="Roboto"/>
              <a:ea typeface="Roboto"/>
              <a:cs typeface="Roboto"/>
            </a:endParaRPr>
          </a:p>
          <a:p>
            <a:endParaRPr lang="en-US"/>
          </a:p>
        </p:txBody>
      </p:sp>
    </p:spTree>
    <p:extLst>
      <p:ext uri="{BB962C8B-B14F-4D97-AF65-F5344CB8AC3E}">
        <p14:creationId xmlns:p14="http://schemas.microsoft.com/office/powerpoint/2010/main" val="35649580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2DA6B-41BC-5FA6-6BC3-6D07A8F892DC}"/>
              </a:ext>
            </a:extLst>
          </p:cNvPr>
          <p:cNvSpPr>
            <a:spLocks noGrp="1"/>
          </p:cNvSpPr>
          <p:nvPr>
            <p:ph type="title"/>
          </p:nvPr>
        </p:nvSpPr>
        <p:spPr/>
        <p:txBody>
          <a:bodyPr/>
          <a:lstStyle/>
          <a:p>
            <a:endParaRPr lang="en-US"/>
          </a:p>
        </p:txBody>
      </p:sp>
      <p:pic>
        <p:nvPicPr>
          <p:cNvPr id="5" name="Content Placeholder 4" descr="A picture containing text, font, diagram, line&#10;&#10;Description automatically generated">
            <a:extLst>
              <a:ext uri="{FF2B5EF4-FFF2-40B4-BE49-F238E27FC236}">
                <a16:creationId xmlns:a16="http://schemas.microsoft.com/office/drawing/2014/main" id="{EDB60349-68B3-3E3A-694A-5586451AB87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3911" y="3172739"/>
            <a:ext cx="11997447" cy="3685261"/>
          </a:xfrm>
        </p:spPr>
      </p:pic>
      <p:pic>
        <p:nvPicPr>
          <p:cNvPr id="7" name="Picture 6" descr="A picture containing text, line, screenshot, plot&#10;&#10;Description automatically generated">
            <a:extLst>
              <a:ext uri="{FF2B5EF4-FFF2-40B4-BE49-F238E27FC236}">
                <a16:creationId xmlns:a16="http://schemas.microsoft.com/office/drawing/2014/main" id="{BCA1DA7A-4C8A-76CE-578B-D987BAF0A7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62227"/>
            <a:ext cx="12192000" cy="3086531"/>
          </a:xfrm>
          <a:prstGeom prst="rect">
            <a:avLst/>
          </a:prstGeom>
        </p:spPr>
      </p:pic>
    </p:spTree>
    <p:extLst>
      <p:ext uri="{BB962C8B-B14F-4D97-AF65-F5344CB8AC3E}">
        <p14:creationId xmlns:p14="http://schemas.microsoft.com/office/powerpoint/2010/main" val="10616572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D49E9-62DE-1625-28BF-D470B08A149C}"/>
              </a:ext>
            </a:extLst>
          </p:cNvPr>
          <p:cNvSpPr>
            <a:spLocks noGrp="1"/>
          </p:cNvSpPr>
          <p:nvPr>
            <p:ph type="title"/>
          </p:nvPr>
        </p:nvSpPr>
        <p:spPr>
          <a:xfrm>
            <a:off x="0" y="135086"/>
            <a:ext cx="11768846" cy="1325563"/>
          </a:xfrm>
        </p:spPr>
        <p:txBody>
          <a:bodyPr>
            <a:normAutofit/>
          </a:bodyPr>
          <a:lstStyle/>
          <a:p>
            <a:r>
              <a:rPr lang="en-US" sz="2400" b="1" i="0">
                <a:solidFill>
                  <a:srgbClr val="FF0000"/>
                </a:solidFill>
                <a:effectLst/>
                <a:latin typeface="Roboto"/>
                <a:ea typeface="Roboto"/>
                <a:cs typeface="Roboto"/>
              </a:rPr>
              <a:t>Frequency distribution of Transmission</a:t>
            </a:r>
            <a:r>
              <a:rPr lang="en-US" sz="2400" b="1">
                <a:solidFill>
                  <a:srgbClr val="FF0000"/>
                </a:solidFill>
                <a:latin typeface="Roboto"/>
                <a:ea typeface="Roboto"/>
                <a:cs typeface="Roboto"/>
              </a:rPr>
              <a:t>  </a:t>
            </a:r>
            <a:r>
              <a:rPr lang="en-US" sz="2400" b="1" i="0">
                <a:solidFill>
                  <a:srgbClr val="FF0000"/>
                </a:solidFill>
                <a:effectLst/>
                <a:latin typeface="Roboto"/>
                <a:ea typeface="Roboto"/>
                <a:cs typeface="Roboto"/>
              </a:rPr>
              <a:t> &amp; Fuel type :</a:t>
            </a:r>
            <a:r>
              <a:rPr lang="en-US" sz="2000" b="1" i="0">
                <a:solidFill>
                  <a:srgbClr val="212121"/>
                </a:solidFill>
                <a:effectLst/>
                <a:latin typeface="Roboto"/>
                <a:ea typeface="Roboto"/>
                <a:cs typeface="Roboto"/>
              </a:rPr>
              <a:t>-</a:t>
            </a:r>
            <a:endParaRPr lang="en-US" sz="2000" b="1">
              <a:latin typeface="Roboto"/>
              <a:ea typeface="Roboto"/>
              <a:cs typeface="Roboto"/>
            </a:endParaRPr>
          </a:p>
        </p:txBody>
      </p:sp>
      <p:pic>
        <p:nvPicPr>
          <p:cNvPr id="5" name="Content Placeholder 4" descr="A picture containing text, screenshot, diagram, plot&#10;&#10;Description automatically generated">
            <a:extLst>
              <a:ext uri="{FF2B5EF4-FFF2-40B4-BE49-F238E27FC236}">
                <a16:creationId xmlns:a16="http://schemas.microsoft.com/office/drawing/2014/main" id="{6400CFF8-57AA-F952-4271-1522CC43B80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828576"/>
            <a:ext cx="5210902" cy="3200847"/>
          </a:xfrm>
        </p:spPr>
      </p:pic>
      <p:pic>
        <p:nvPicPr>
          <p:cNvPr id="7" name="Picture 6" descr="A picture containing text, screenshot, diagram, plot&#10;&#10;Description automatically generated">
            <a:extLst>
              <a:ext uri="{FF2B5EF4-FFF2-40B4-BE49-F238E27FC236}">
                <a16:creationId xmlns:a16="http://schemas.microsoft.com/office/drawing/2014/main" id="{63A127B1-A583-1B3F-A644-62610926B4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16804" y="1895261"/>
            <a:ext cx="5936996" cy="3134162"/>
          </a:xfrm>
          <a:prstGeom prst="rect">
            <a:avLst/>
          </a:prstGeom>
        </p:spPr>
      </p:pic>
      <p:sp>
        <p:nvSpPr>
          <p:cNvPr id="9" name="TextBox 8">
            <a:extLst>
              <a:ext uri="{FF2B5EF4-FFF2-40B4-BE49-F238E27FC236}">
                <a16:creationId xmlns:a16="http://schemas.microsoft.com/office/drawing/2014/main" id="{EE485737-EBED-4E78-EF60-B313BE876AD2}"/>
              </a:ext>
            </a:extLst>
          </p:cNvPr>
          <p:cNvSpPr txBox="1"/>
          <p:nvPr/>
        </p:nvSpPr>
        <p:spPr>
          <a:xfrm>
            <a:off x="159005" y="5399475"/>
            <a:ext cx="11436365" cy="1323439"/>
          </a:xfrm>
          <a:prstGeom prst="rect">
            <a:avLst/>
          </a:prstGeom>
          <a:noFill/>
        </p:spPr>
        <p:txBody>
          <a:bodyPr wrap="square">
            <a:spAutoFit/>
          </a:bodyPr>
          <a:lstStyle/>
          <a:p>
            <a:pPr marL="285750" indent="-285750">
              <a:buFont typeface="Arial" panose="020B0604020202020204" pitchFamily="34" charset="0"/>
              <a:buChar char="•"/>
            </a:pPr>
            <a:r>
              <a:rPr lang="en-US" sz="2000" b="0" i="0">
                <a:solidFill>
                  <a:srgbClr val="212121"/>
                </a:solidFill>
                <a:effectLst/>
                <a:latin typeface="Roboto" panose="02000000000000000000" pitchFamily="2" charset="0"/>
              </a:rPr>
              <a:t>Automatic with Select Shift cars  are 2720 &amp; Automatic cars are 1536</a:t>
            </a:r>
          </a:p>
          <a:p>
            <a:pPr marL="285750" indent="-285750">
              <a:buFont typeface="Arial" panose="020B0604020202020204" pitchFamily="34" charset="0"/>
              <a:buChar char="•"/>
            </a:pPr>
            <a:r>
              <a:rPr lang="en-US" sz="2000" b="0" i="0">
                <a:effectLst/>
                <a:latin typeface="Inter"/>
              </a:rPr>
              <a:t>Most of the cars have AS transmission</a:t>
            </a:r>
            <a:endParaRPr lang="en-US" sz="2000" b="0" i="0">
              <a:solidFill>
                <a:srgbClr val="212121"/>
              </a:solidFill>
              <a:effectLst/>
              <a:latin typeface="Roboto" panose="02000000000000000000" pitchFamily="2" charset="0"/>
            </a:endParaRPr>
          </a:p>
          <a:p>
            <a:pPr marL="285750" indent="-285750">
              <a:buFont typeface="Arial" panose="020B0604020202020204" pitchFamily="34" charset="0"/>
              <a:buChar char="•"/>
            </a:pPr>
            <a:r>
              <a:rPr lang="en-US" sz="2000">
                <a:solidFill>
                  <a:srgbClr val="212121"/>
                </a:solidFill>
                <a:latin typeface="Roboto" panose="02000000000000000000" pitchFamily="2" charset="0"/>
              </a:rPr>
              <a:t> </a:t>
            </a:r>
            <a:r>
              <a:rPr lang="en-US" sz="2000" b="0" i="0">
                <a:effectLst/>
                <a:latin typeface="Inter"/>
              </a:rPr>
              <a:t>4 different types of fuels used by cars have been identified and fuel X seems to be the most famous</a:t>
            </a:r>
          </a:p>
          <a:p>
            <a:pPr marL="342900" indent="-342900">
              <a:buFont typeface="Arial" panose="020B0604020202020204" pitchFamily="34" charset="0"/>
              <a:buChar char="•"/>
            </a:pPr>
            <a:r>
              <a:rPr lang="en-US" sz="2000"/>
              <a:t>.Majority of cars use fuel type X &amp; Z</a:t>
            </a:r>
          </a:p>
        </p:txBody>
      </p:sp>
    </p:spTree>
    <p:extLst>
      <p:ext uri="{BB962C8B-B14F-4D97-AF65-F5344CB8AC3E}">
        <p14:creationId xmlns:p14="http://schemas.microsoft.com/office/powerpoint/2010/main" val="20308115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287</TotalTime>
  <Words>1333</Words>
  <Application>Microsoft Office PowerPoint</Application>
  <PresentationFormat>Widescreen</PresentationFormat>
  <Paragraphs>109</Paragraphs>
  <Slides>37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37</vt:i4>
      </vt:variant>
    </vt:vector>
  </HeadingPairs>
  <TitlesOfParts>
    <vt:vector size="45" baseType="lpstr">
      <vt:lpstr>Arial</vt:lpstr>
      <vt:lpstr>Calibri</vt:lpstr>
      <vt:lpstr>Calibri Light</vt:lpstr>
      <vt:lpstr>Courier New</vt:lpstr>
      <vt:lpstr>Inter</vt:lpstr>
      <vt:lpstr>Roboto</vt:lpstr>
      <vt:lpstr>Söhne</vt:lpstr>
      <vt:lpstr>Office Theme</vt:lpstr>
      <vt:lpstr>Project on predicting co2 emission </vt:lpstr>
      <vt:lpstr>Business Objective:-</vt:lpstr>
      <vt:lpstr>Details about the Dataset :</vt:lpstr>
      <vt:lpstr>Info  and missing values :</vt:lpstr>
      <vt:lpstr>PowerPoint Presentation</vt:lpstr>
      <vt:lpstr>   Duplicate Data :</vt:lpstr>
      <vt:lpstr> EXPLORATORY DATA ANALYSIS  Visualization:- Frequency Distribution of different features:-</vt:lpstr>
      <vt:lpstr>PowerPoint Presentation</vt:lpstr>
      <vt:lpstr>Frequency distribution of Transmission   &amp; Fuel type :-</vt:lpstr>
      <vt:lpstr>Frequency distribution of Cylinders</vt:lpstr>
      <vt:lpstr>From Histogram ,we can see that Co2_Emissions is  moderately  positively skewed.</vt:lpstr>
      <vt:lpstr>PowerPoint Presentation</vt:lpstr>
      <vt:lpstr>PowerPoint Presentation</vt:lpstr>
      <vt:lpstr>CO2 Emissions v/s Transmission: Most of the cars with automatic transmission emit CO2O2 Emissions v/s Fuel_Type: Cars using Fuel Type E are emitting the most CO2</vt:lpstr>
      <vt:lpstr>Fuel_Consumption_Comb1 has a high negative correlation(&lt;-0.9) with CO2_Emissions, Fuel_Consumption_Comb and Fuel_Consumption_City   CO2_Emissions has high positive correlation(&gt;0.9) with Fuel_Consumption_Comb and Fuel_Consumption_City </vt:lpstr>
      <vt:lpstr>AUTOMATED EDA   D-tale </vt:lpstr>
      <vt:lpstr>SWEETVIZ</vt:lpstr>
      <vt:lpstr>PANDAS PROFILING</vt:lpstr>
      <vt:lpstr>Outliers Detection &amp; Imputation: </vt:lpstr>
      <vt:lpstr>Converting categorical variables into numerical values : </vt:lpstr>
      <vt:lpstr>Label encoder :</vt:lpstr>
      <vt:lpstr>Correlation : Pearson's correlation matrix </vt:lpstr>
      <vt:lpstr>Features Selection For Model Building Using Chi Square Test :</vt:lpstr>
      <vt:lpstr>Dropping unnecessary features and splitting the data into training and testing data sets and doing standardization : </vt:lpstr>
      <vt:lpstr>Model Building   Linear Regression Model : </vt:lpstr>
      <vt:lpstr>Ridge Regression Model:</vt:lpstr>
      <vt:lpstr>Lasso Regression Model :</vt:lpstr>
      <vt:lpstr>Decision Tree Model :</vt:lpstr>
      <vt:lpstr>Support Vector Regressor Model :</vt:lpstr>
      <vt:lpstr>Random Forest Regressor Model :</vt:lpstr>
      <vt:lpstr>Random forest Regressor model has the lowest root mean square error, lowest  mean absolute error and high accuracy so we will select this model for Model deployment.</vt:lpstr>
      <vt:lpstr>Scatter plot for Random Forest Regressor Model : y test vs ypred:</vt:lpstr>
      <vt:lpstr>Model DEPLOYEMENT :  we used streamlit for model deployment</vt:lpstr>
      <vt:lpstr>co2 emission prediction Input features:</vt:lpstr>
      <vt:lpstr>Co2 emission prediction value:</vt:lpstr>
      <vt:lpstr>Challenges faced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CO2 EMISSION</dc:title>
  <dc:creator>priya alladi</dc:creator>
  <cp:lastModifiedBy>priya alladi</cp:lastModifiedBy>
  <cp:revision>7</cp:revision>
  <dcterms:created xsi:type="dcterms:W3CDTF">2023-07-21T13:21:44Z</dcterms:created>
  <dcterms:modified xsi:type="dcterms:W3CDTF">2023-07-23T04:45:59Z</dcterms:modified>
</cp:coreProperties>
</file>