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90" r:id="rId2"/>
    <p:sldId id="273" r:id="rId3"/>
    <p:sldId id="303" r:id="rId4"/>
    <p:sldId id="269" r:id="rId5"/>
    <p:sldId id="305" r:id="rId6"/>
    <p:sldId id="276" r:id="rId7"/>
    <p:sldId id="277" r:id="rId8"/>
    <p:sldId id="306" r:id="rId9"/>
    <p:sldId id="301" r:id="rId10"/>
    <p:sldId id="288" r:id="rId11"/>
    <p:sldId id="307" r:id="rId12"/>
    <p:sldId id="257" r:id="rId13"/>
    <p:sldId id="260" r:id="rId14"/>
    <p:sldId id="261" r:id="rId15"/>
    <p:sldId id="264" r:id="rId16"/>
    <p:sldId id="309" r:id="rId17"/>
    <p:sldId id="310" r:id="rId18"/>
    <p:sldId id="29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7" d="100"/>
          <a:sy n="87" d="100"/>
        </p:scale>
        <p:origin x="52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70A36-8005-DC1F-6DE1-513DF42CBE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1DD000A-1DCC-F744-D9A1-54B0FB1B94A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4D6DF9C-EA7C-2465-5FCB-709B3DE0EA8A}"/>
              </a:ext>
            </a:extLst>
          </p:cNvPr>
          <p:cNvSpPr>
            <a:spLocks noGrp="1"/>
          </p:cNvSpPr>
          <p:nvPr>
            <p:ph type="dt" sz="half" idx="10"/>
          </p:nvPr>
        </p:nvSpPr>
        <p:spPr/>
        <p:txBody>
          <a:bodyPr/>
          <a:lstStyle/>
          <a:p>
            <a:fld id="{1323F117-CB1C-45A3-B3FB-C1C698BBCB40}" type="datetimeFigureOut">
              <a:rPr lang="en-IN" smtClean="0"/>
              <a:t>12-06-2024</a:t>
            </a:fld>
            <a:endParaRPr lang="en-IN"/>
          </a:p>
        </p:txBody>
      </p:sp>
      <p:sp>
        <p:nvSpPr>
          <p:cNvPr id="5" name="Footer Placeholder 4">
            <a:extLst>
              <a:ext uri="{FF2B5EF4-FFF2-40B4-BE49-F238E27FC236}">
                <a16:creationId xmlns:a16="http://schemas.microsoft.com/office/drawing/2014/main" id="{3481F5EE-DCD1-8A13-A77D-2C8B382DB0E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C1EE0B4-3EB2-C5A8-64A7-9D52255B97A6}"/>
              </a:ext>
            </a:extLst>
          </p:cNvPr>
          <p:cNvSpPr>
            <a:spLocks noGrp="1"/>
          </p:cNvSpPr>
          <p:nvPr>
            <p:ph type="sldNum" sz="quarter" idx="12"/>
          </p:nvPr>
        </p:nvSpPr>
        <p:spPr/>
        <p:txBody>
          <a:bodyPr/>
          <a:lstStyle/>
          <a:p>
            <a:fld id="{BBFE229A-237F-47CF-A7B9-B4780CA35CA6}" type="slidenum">
              <a:rPr lang="en-IN" smtClean="0"/>
              <a:t>‹#›</a:t>
            </a:fld>
            <a:endParaRPr lang="en-IN"/>
          </a:p>
        </p:txBody>
      </p:sp>
    </p:spTree>
    <p:extLst>
      <p:ext uri="{BB962C8B-B14F-4D97-AF65-F5344CB8AC3E}">
        <p14:creationId xmlns:p14="http://schemas.microsoft.com/office/powerpoint/2010/main" val="24213644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8F918-DAFF-515D-B9BA-3379484F74F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11DEBBE-4132-3C84-6030-CC29FE9DADB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F883C7E-67AD-B319-5F40-7E702A42AC03}"/>
              </a:ext>
            </a:extLst>
          </p:cNvPr>
          <p:cNvSpPr>
            <a:spLocks noGrp="1"/>
          </p:cNvSpPr>
          <p:nvPr>
            <p:ph type="dt" sz="half" idx="10"/>
          </p:nvPr>
        </p:nvSpPr>
        <p:spPr/>
        <p:txBody>
          <a:bodyPr/>
          <a:lstStyle/>
          <a:p>
            <a:fld id="{1323F117-CB1C-45A3-B3FB-C1C698BBCB40}" type="datetimeFigureOut">
              <a:rPr lang="en-IN" smtClean="0"/>
              <a:t>12-06-2024</a:t>
            </a:fld>
            <a:endParaRPr lang="en-IN"/>
          </a:p>
        </p:txBody>
      </p:sp>
      <p:sp>
        <p:nvSpPr>
          <p:cNvPr id="5" name="Footer Placeholder 4">
            <a:extLst>
              <a:ext uri="{FF2B5EF4-FFF2-40B4-BE49-F238E27FC236}">
                <a16:creationId xmlns:a16="http://schemas.microsoft.com/office/drawing/2014/main" id="{76B6C765-C2C4-4AFF-3D19-0D602222AB3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047981A-FE4C-8098-E22A-0FF2EEF3B710}"/>
              </a:ext>
            </a:extLst>
          </p:cNvPr>
          <p:cNvSpPr>
            <a:spLocks noGrp="1"/>
          </p:cNvSpPr>
          <p:nvPr>
            <p:ph type="sldNum" sz="quarter" idx="12"/>
          </p:nvPr>
        </p:nvSpPr>
        <p:spPr/>
        <p:txBody>
          <a:bodyPr/>
          <a:lstStyle/>
          <a:p>
            <a:fld id="{BBFE229A-237F-47CF-A7B9-B4780CA35CA6}" type="slidenum">
              <a:rPr lang="en-IN" smtClean="0"/>
              <a:t>‹#›</a:t>
            </a:fld>
            <a:endParaRPr lang="en-IN"/>
          </a:p>
        </p:txBody>
      </p:sp>
    </p:spTree>
    <p:extLst>
      <p:ext uri="{BB962C8B-B14F-4D97-AF65-F5344CB8AC3E}">
        <p14:creationId xmlns:p14="http://schemas.microsoft.com/office/powerpoint/2010/main" val="29104793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0B4D7FD-C179-DE8D-46EC-4603AEF5732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30B7714-F19A-B456-4B84-FE1FE2269C4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914821A-A04E-20B9-D8A4-9CBBA0E6A755}"/>
              </a:ext>
            </a:extLst>
          </p:cNvPr>
          <p:cNvSpPr>
            <a:spLocks noGrp="1"/>
          </p:cNvSpPr>
          <p:nvPr>
            <p:ph type="dt" sz="half" idx="10"/>
          </p:nvPr>
        </p:nvSpPr>
        <p:spPr/>
        <p:txBody>
          <a:bodyPr/>
          <a:lstStyle/>
          <a:p>
            <a:fld id="{1323F117-CB1C-45A3-B3FB-C1C698BBCB40}" type="datetimeFigureOut">
              <a:rPr lang="en-IN" smtClean="0"/>
              <a:t>12-06-2024</a:t>
            </a:fld>
            <a:endParaRPr lang="en-IN"/>
          </a:p>
        </p:txBody>
      </p:sp>
      <p:sp>
        <p:nvSpPr>
          <p:cNvPr id="5" name="Footer Placeholder 4">
            <a:extLst>
              <a:ext uri="{FF2B5EF4-FFF2-40B4-BE49-F238E27FC236}">
                <a16:creationId xmlns:a16="http://schemas.microsoft.com/office/drawing/2014/main" id="{76BD0738-3529-F6CA-FC32-CA48A89A062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B6BC825-7E50-D209-2383-5F2F68E0BF55}"/>
              </a:ext>
            </a:extLst>
          </p:cNvPr>
          <p:cNvSpPr>
            <a:spLocks noGrp="1"/>
          </p:cNvSpPr>
          <p:nvPr>
            <p:ph type="sldNum" sz="quarter" idx="12"/>
          </p:nvPr>
        </p:nvSpPr>
        <p:spPr/>
        <p:txBody>
          <a:bodyPr/>
          <a:lstStyle/>
          <a:p>
            <a:fld id="{BBFE229A-237F-47CF-A7B9-B4780CA35CA6}" type="slidenum">
              <a:rPr lang="en-IN" smtClean="0"/>
              <a:t>‹#›</a:t>
            </a:fld>
            <a:endParaRPr lang="en-IN"/>
          </a:p>
        </p:txBody>
      </p:sp>
    </p:spTree>
    <p:extLst>
      <p:ext uri="{BB962C8B-B14F-4D97-AF65-F5344CB8AC3E}">
        <p14:creationId xmlns:p14="http://schemas.microsoft.com/office/powerpoint/2010/main" val="23105701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2E39E-0084-7D76-8F16-2144F817A70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B4CEF04-6320-9E19-74CB-2BBC556B9B1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91E080D-3C73-ED77-421E-EEFCE53B6561}"/>
              </a:ext>
            </a:extLst>
          </p:cNvPr>
          <p:cNvSpPr>
            <a:spLocks noGrp="1"/>
          </p:cNvSpPr>
          <p:nvPr>
            <p:ph type="dt" sz="half" idx="10"/>
          </p:nvPr>
        </p:nvSpPr>
        <p:spPr/>
        <p:txBody>
          <a:bodyPr/>
          <a:lstStyle/>
          <a:p>
            <a:fld id="{1323F117-CB1C-45A3-B3FB-C1C698BBCB40}" type="datetimeFigureOut">
              <a:rPr lang="en-IN" smtClean="0"/>
              <a:t>12-06-2024</a:t>
            </a:fld>
            <a:endParaRPr lang="en-IN"/>
          </a:p>
        </p:txBody>
      </p:sp>
      <p:sp>
        <p:nvSpPr>
          <p:cNvPr id="5" name="Footer Placeholder 4">
            <a:extLst>
              <a:ext uri="{FF2B5EF4-FFF2-40B4-BE49-F238E27FC236}">
                <a16:creationId xmlns:a16="http://schemas.microsoft.com/office/drawing/2014/main" id="{AE408DD3-B9C8-0D66-5480-62F700B2AC6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701AA0C-F38B-71B0-0AEE-50A753A6A14B}"/>
              </a:ext>
            </a:extLst>
          </p:cNvPr>
          <p:cNvSpPr>
            <a:spLocks noGrp="1"/>
          </p:cNvSpPr>
          <p:nvPr>
            <p:ph type="sldNum" sz="quarter" idx="12"/>
          </p:nvPr>
        </p:nvSpPr>
        <p:spPr/>
        <p:txBody>
          <a:bodyPr/>
          <a:lstStyle/>
          <a:p>
            <a:fld id="{BBFE229A-237F-47CF-A7B9-B4780CA35CA6}" type="slidenum">
              <a:rPr lang="en-IN" smtClean="0"/>
              <a:t>‹#›</a:t>
            </a:fld>
            <a:endParaRPr lang="en-IN"/>
          </a:p>
        </p:txBody>
      </p:sp>
    </p:spTree>
    <p:extLst>
      <p:ext uri="{BB962C8B-B14F-4D97-AF65-F5344CB8AC3E}">
        <p14:creationId xmlns:p14="http://schemas.microsoft.com/office/powerpoint/2010/main" val="32774992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49B09-1FB0-553F-1813-D37FB24872F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413854E-E391-4ACD-6DF4-FEB41935CEC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7E3FE4E-186F-258D-D82A-2C97CA372F0D}"/>
              </a:ext>
            </a:extLst>
          </p:cNvPr>
          <p:cNvSpPr>
            <a:spLocks noGrp="1"/>
          </p:cNvSpPr>
          <p:nvPr>
            <p:ph type="dt" sz="half" idx="10"/>
          </p:nvPr>
        </p:nvSpPr>
        <p:spPr/>
        <p:txBody>
          <a:bodyPr/>
          <a:lstStyle/>
          <a:p>
            <a:fld id="{1323F117-CB1C-45A3-B3FB-C1C698BBCB40}" type="datetimeFigureOut">
              <a:rPr lang="en-IN" smtClean="0"/>
              <a:t>12-06-2024</a:t>
            </a:fld>
            <a:endParaRPr lang="en-IN"/>
          </a:p>
        </p:txBody>
      </p:sp>
      <p:sp>
        <p:nvSpPr>
          <p:cNvPr id="5" name="Footer Placeholder 4">
            <a:extLst>
              <a:ext uri="{FF2B5EF4-FFF2-40B4-BE49-F238E27FC236}">
                <a16:creationId xmlns:a16="http://schemas.microsoft.com/office/drawing/2014/main" id="{161A48D7-4674-97B2-AD5E-AA138348351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A065E98-5924-9F3D-954D-E9FB6A25C4EE}"/>
              </a:ext>
            </a:extLst>
          </p:cNvPr>
          <p:cNvSpPr>
            <a:spLocks noGrp="1"/>
          </p:cNvSpPr>
          <p:nvPr>
            <p:ph type="sldNum" sz="quarter" idx="12"/>
          </p:nvPr>
        </p:nvSpPr>
        <p:spPr/>
        <p:txBody>
          <a:bodyPr/>
          <a:lstStyle/>
          <a:p>
            <a:fld id="{BBFE229A-237F-47CF-A7B9-B4780CA35CA6}" type="slidenum">
              <a:rPr lang="en-IN" smtClean="0"/>
              <a:t>‹#›</a:t>
            </a:fld>
            <a:endParaRPr lang="en-IN"/>
          </a:p>
        </p:txBody>
      </p:sp>
    </p:spTree>
    <p:extLst>
      <p:ext uri="{BB962C8B-B14F-4D97-AF65-F5344CB8AC3E}">
        <p14:creationId xmlns:p14="http://schemas.microsoft.com/office/powerpoint/2010/main" val="8326885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A1652-3E33-0EA6-4CAF-02FC388E665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3F80073-D8FA-B501-748E-A67535EAAE4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EC57644-1075-9A10-94A0-14E610CFE21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1A19022-3A98-335D-C994-FC22051AF93D}"/>
              </a:ext>
            </a:extLst>
          </p:cNvPr>
          <p:cNvSpPr>
            <a:spLocks noGrp="1"/>
          </p:cNvSpPr>
          <p:nvPr>
            <p:ph type="dt" sz="half" idx="10"/>
          </p:nvPr>
        </p:nvSpPr>
        <p:spPr/>
        <p:txBody>
          <a:bodyPr/>
          <a:lstStyle/>
          <a:p>
            <a:fld id="{1323F117-CB1C-45A3-B3FB-C1C698BBCB40}" type="datetimeFigureOut">
              <a:rPr lang="en-IN" smtClean="0"/>
              <a:t>12-06-2024</a:t>
            </a:fld>
            <a:endParaRPr lang="en-IN"/>
          </a:p>
        </p:txBody>
      </p:sp>
      <p:sp>
        <p:nvSpPr>
          <p:cNvPr id="6" name="Footer Placeholder 5">
            <a:extLst>
              <a:ext uri="{FF2B5EF4-FFF2-40B4-BE49-F238E27FC236}">
                <a16:creationId xmlns:a16="http://schemas.microsoft.com/office/drawing/2014/main" id="{51C05EAB-7285-2715-8103-00115B9F226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F1DFB9A-28AF-C2D5-1102-D8A059F4C87B}"/>
              </a:ext>
            </a:extLst>
          </p:cNvPr>
          <p:cNvSpPr>
            <a:spLocks noGrp="1"/>
          </p:cNvSpPr>
          <p:nvPr>
            <p:ph type="sldNum" sz="quarter" idx="12"/>
          </p:nvPr>
        </p:nvSpPr>
        <p:spPr/>
        <p:txBody>
          <a:bodyPr/>
          <a:lstStyle/>
          <a:p>
            <a:fld id="{BBFE229A-237F-47CF-A7B9-B4780CA35CA6}" type="slidenum">
              <a:rPr lang="en-IN" smtClean="0"/>
              <a:t>‹#›</a:t>
            </a:fld>
            <a:endParaRPr lang="en-IN"/>
          </a:p>
        </p:txBody>
      </p:sp>
    </p:spTree>
    <p:extLst>
      <p:ext uri="{BB962C8B-B14F-4D97-AF65-F5344CB8AC3E}">
        <p14:creationId xmlns:p14="http://schemas.microsoft.com/office/powerpoint/2010/main" val="42756972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234D8-3522-830D-50CA-E14336C4905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3E5D3A8-9BD7-4531-6EF8-90F66A8ED16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3E2BB9B-4B8D-3D69-B864-6F9A0BFF17E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78FCA70-9600-5471-B605-032DDC18288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441EB8F-4265-4786-9C98-87DBD20F3D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D910DE4-FD7E-8AAC-A9B4-AF7B4B0E9A74}"/>
              </a:ext>
            </a:extLst>
          </p:cNvPr>
          <p:cNvSpPr>
            <a:spLocks noGrp="1"/>
          </p:cNvSpPr>
          <p:nvPr>
            <p:ph type="dt" sz="half" idx="10"/>
          </p:nvPr>
        </p:nvSpPr>
        <p:spPr/>
        <p:txBody>
          <a:bodyPr/>
          <a:lstStyle/>
          <a:p>
            <a:fld id="{1323F117-CB1C-45A3-B3FB-C1C698BBCB40}" type="datetimeFigureOut">
              <a:rPr lang="en-IN" smtClean="0"/>
              <a:t>12-06-2024</a:t>
            </a:fld>
            <a:endParaRPr lang="en-IN"/>
          </a:p>
        </p:txBody>
      </p:sp>
      <p:sp>
        <p:nvSpPr>
          <p:cNvPr id="8" name="Footer Placeholder 7">
            <a:extLst>
              <a:ext uri="{FF2B5EF4-FFF2-40B4-BE49-F238E27FC236}">
                <a16:creationId xmlns:a16="http://schemas.microsoft.com/office/drawing/2014/main" id="{82515421-B704-FCEE-ACEF-0C1EA8DE742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C4251EB-00CB-1661-01E0-4D2C1961CF4C}"/>
              </a:ext>
            </a:extLst>
          </p:cNvPr>
          <p:cNvSpPr>
            <a:spLocks noGrp="1"/>
          </p:cNvSpPr>
          <p:nvPr>
            <p:ph type="sldNum" sz="quarter" idx="12"/>
          </p:nvPr>
        </p:nvSpPr>
        <p:spPr/>
        <p:txBody>
          <a:bodyPr/>
          <a:lstStyle/>
          <a:p>
            <a:fld id="{BBFE229A-237F-47CF-A7B9-B4780CA35CA6}" type="slidenum">
              <a:rPr lang="en-IN" smtClean="0"/>
              <a:t>‹#›</a:t>
            </a:fld>
            <a:endParaRPr lang="en-IN"/>
          </a:p>
        </p:txBody>
      </p:sp>
    </p:spTree>
    <p:extLst>
      <p:ext uri="{BB962C8B-B14F-4D97-AF65-F5344CB8AC3E}">
        <p14:creationId xmlns:p14="http://schemas.microsoft.com/office/powerpoint/2010/main" val="15904361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C64B4-47F4-FB40-4265-1AEFFDA4B2A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4943CE5-AB3A-AF64-8179-3E818DAB7240}"/>
              </a:ext>
            </a:extLst>
          </p:cNvPr>
          <p:cNvSpPr>
            <a:spLocks noGrp="1"/>
          </p:cNvSpPr>
          <p:nvPr>
            <p:ph type="dt" sz="half" idx="10"/>
          </p:nvPr>
        </p:nvSpPr>
        <p:spPr/>
        <p:txBody>
          <a:bodyPr/>
          <a:lstStyle/>
          <a:p>
            <a:fld id="{1323F117-CB1C-45A3-B3FB-C1C698BBCB40}" type="datetimeFigureOut">
              <a:rPr lang="en-IN" smtClean="0"/>
              <a:t>12-06-2024</a:t>
            </a:fld>
            <a:endParaRPr lang="en-IN"/>
          </a:p>
        </p:txBody>
      </p:sp>
      <p:sp>
        <p:nvSpPr>
          <p:cNvPr id="4" name="Footer Placeholder 3">
            <a:extLst>
              <a:ext uri="{FF2B5EF4-FFF2-40B4-BE49-F238E27FC236}">
                <a16:creationId xmlns:a16="http://schemas.microsoft.com/office/drawing/2014/main" id="{0BC5C643-7239-5682-A3FF-B3514C74B15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DF413D8-9FEC-E51C-2F58-B9C303A89504}"/>
              </a:ext>
            </a:extLst>
          </p:cNvPr>
          <p:cNvSpPr>
            <a:spLocks noGrp="1"/>
          </p:cNvSpPr>
          <p:nvPr>
            <p:ph type="sldNum" sz="quarter" idx="12"/>
          </p:nvPr>
        </p:nvSpPr>
        <p:spPr/>
        <p:txBody>
          <a:bodyPr/>
          <a:lstStyle/>
          <a:p>
            <a:fld id="{BBFE229A-237F-47CF-A7B9-B4780CA35CA6}" type="slidenum">
              <a:rPr lang="en-IN" smtClean="0"/>
              <a:t>‹#›</a:t>
            </a:fld>
            <a:endParaRPr lang="en-IN"/>
          </a:p>
        </p:txBody>
      </p:sp>
    </p:spTree>
    <p:extLst>
      <p:ext uri="{BB962C8B-B14F-4D97-AF65-F5344CB8AC3E}">
        <p14:creationId xmlns:p14="http://schemas.microsoft.com/office/powerpoint/2010/main" val="34348351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0A58C21-03BB-4084-D1D2-7D3D39E44D59}"/>
              </a:ext>
            </a:extLst>
          </p:cNvPr>
          <p:cNvSpPr>
            <a:spLocks noGrp="1"/>
          </p:cNvSpPr>
          <p:nvPr>
            <p:ph type="dt" sz="half" idx="10"/>
          </p:nvPr>
        </p:nvSpPr>
        <p:spPr/>
        <p:txBody>
          <a:bodyPr/>
          <a:lstStyle/>
          <a:p>
            <a:fld id="{1323F117-CB1C-45A3-B3FB-C1C698BBCB40}" type="datetimeFigureOut">
              <a:rPr lang="en-IN" smtClean="0"/>
              <a:t>12-06-2024</a:t>
            </a:fld>
            <a:endParaRPr lang="en-IN"/>
          </a:p>
        </p:txBody>
      </p:sp>
      <p:sp>
        <p:nvSpPr>
          <p:cNvPr id="3" name="Footer Placeholder 2">
            <a:extLst>
              <a:ext uri="{FF2B5EF4-FFF2-40B4-BE49-F238E27FC236}">
                <a16:creationId xmlns:a16="http://schemas.microsoft.com/office/drawing/2014/main" id="{F7151035-F36B-D637-1D46-A8EC68BE858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9939FCC-8311-43CB-C244-C2A7A1453514}"/>
              </a:ext>
            </a:extLst>
          </p:cNvPr>
          <p:cNvSpPr>
            <a:spLocks noGrp="1"/>
          </p:cNvSpPr>
          <p:nvPr>
            <p:ph type="sldNum" sz="quarter" idx="12"/>
          </p:nvPr>
        </p:nvSpPr>
        <p:spPr/>
        <p:txBody>
          <a:bodyPr/>
          <a:lstStyle/>
          <a:p>
            <a:fld id="{BBFE229A-237F-47CF-A7B9-B4780CA35CA6}" type="slidenum">
              <a:rPr lang="en-IN" smtClean="0"/>
              <a:t>‹#›</a:t>
            </a:fld>
            <a:endParaRPr lang="en-IN"/>
          </a:p>
        </p:txBody>
      </p:sp>
    </p:spTree>
    <p:extLst>
      <p:ext uri="{BB962C8B-B14F-4D97-AF65-F5344CB8AC3E}">
        <p14:creationId xmlns:p14="http://schemas.microsoft.com/office/powerpoint/2010/main" val="82029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41BE6-1A04-A607-C4FE-79E2D87645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3A6091E-100D-B33B-373A-19BE63610FB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F7989CA-EC7B-FD09-FB69-8329FC9E38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EBC04A0-BBB9-4229-7EA2-CF3FC0FED09A}"/>
              </a:ext>
            </a:extLst>
          </p:cNvPr>
          <p:cNvSpPr>
            <a:spLocks noGrp="1"/>
          </p:cNvSpPr>
          <p:nvPr>
            <p:ph type="dt" sz="half" idx="10"/>
          </p:nvPr>
        </p:nvSpPr>
        <p:spPr/>
        <p:txBody>
          <a:bodyPr/>
          <a:lstStyle/>
          <a:p>
            <a:fld id="{1323F117-CB1C-45A3-B3FB-C1C698BBCB40}" type="datetimeFigureOut">
              <a:rPr lang="en-IN" smtClean="0"/>
              <a:t>12-06-2024</a:t>
            </a:fld>
            <a:endParaRPr lang="en-IN"/>
          </a:p>
        </p:txBody>
      </p:sp>
      <p:sp>
        <p:nvSpPr>
          <p:cNvPr id="6" name="Footer Placeholder 5">
            <a:extLst>
              <a:ext uri="{FF2B5EF4-FFF2-40B4-BE49-F238E27FC236}">
                <a16:creationId xmlns:a16="http://schemas.microsoft.com/office/drawing/2014/main" id="{9E814E72-106E-D510-F7E9-D0E18859446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370349A-8598-2562-B912-C96B109205AB}"/>
              </a:ext>
            </a:extLst>
          </p:cNvPr>
          <p:cNvSpPr>
            <a:spLocks noGrp="1"/>
          </p:cNvSpPr>
          <p:nvPr>
            <p:ph type="sldNum" sz="quarter" idx="12"/>
          </p:nvPr>
        </p:nvSpPr>
        <p:spPr/>
        <p:txBody>
          <a:bodyPr/>
          <a:lstStyle/>
          <a:p>
            <a:fld id="{BBFE229A-237F-47CF-A7B9-B4780CA35CA6}" type="slidenum">
              <a:rPr lang="en-IN" smtClean="0"/>
              <a:t>‹#›</a:t>
            </a:fld>
            <a:endParaRPr lang="en-IN"/>
          </a:p>
        </p:txBody>
      </p:sp>
    </p:spTree>
    <p:extLst>
      <p:ext uri="{BB962C8B-B14F-4D97-AF65-F5344CB8AC3E}">
        <p14:creationId xmlns:p14="http://schemas.microsoft.com/office/powerpoint/2010/main" val="34012229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9894F-C789-EED1-E340-C4319CDC33F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3995570-9536-698A-AD74-C9A9DDB9FEB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3B2CB2B-B6DF-6F0A-DAF3-008474821C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2CD155-B177-05F4-BF0F-F2266371A985}"/>
              </a:ext>
            </a:extLst>
          </p:cNvPr>
          <p:cNvSpPr>
            <a:spLocks noGrp="1"/>
          </p:cNvSpPr>
          <p:nvPr>
            <p:ph type="dt" sz="half" idx="10"/>
          </p:nvPr>
        </p:nvSpPr>
        <p:spPr/>
        <p:txBody>
          <a:bodyPr/>
          <a:lstStyle/>
          <a:p>
            <a:fld id="{1323F117-CB1C-45A3-B3FB-C1C698BBCB40}" type="datetimeFigureOut">
              <a:rPr lang="en-IN" smtClean="0"/>
              <a:t>12-06-2024</a:t>
            </a:fld>
            <a:endParaRPr lang="en-IN"/>
          </a:p>
        </p:txBody>
      </p:sp>
      <p:sp>
        <p:nvSpPr>
          <p:cNvPr id="6" name="Footer Placeholder 5">
            <a:extLst>
              <a:ext uri="{FF2B5EF4-FFF2-40B4-BE49-F238E27FC236}">
                <a16:creationId xmlns:a16="http://schemas.microsoft.com/office/drawing/2014/main" id="{20CD6BE7-4063-5D53-C7A2-89DE5D6E7E4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84C1DC7-175D-1C3C-A297-168DDD4062B3}"/>
              </a:ext>
            </a:extLst>
          </p:cNvPr>
          <p:cNvSpPr>
            <a:spLocks noGrp="1"/>
          </p:cNvSpPr>
          <p:nvPr>
            <p:ph type="sldNum" sz="quarter" idx="12"/>
          </p:nvPr>
        </p:nvSpPr>
        <p:spPr/>
        <p:txBody>
          <a:bodyPr/>
          <a:lstStyle/>
          <a:p>
            <a:fld id="{BBFE229A-237F-47CF-A7B9-B4780CA35CA6}" type="slidenum">
              <a:rPr lang="en-IN" smtClean="0"/>
              <a:t>‹#›</a:t>
            </a:fld>
            <a:endParaRPr lang="en-IN"/>
          </a:p>
        </p:txBody>
      </p:sp>
    </p:spTree>
    <p:extLst>
      <p:ext uri="{BB962C8B-B14F-4D97-AF65-F5344CB8AC3E}">
        <p14:creationId xmlns:p14="http://schemas.microsoft.com/office/powerpoint/2010/main" val="13258877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80B5D3E-7D42-C1A9-46CE-6E6F4CE14A4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76840DE-FFD2-4CD7-08C2-236E87CD9F2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D8E178F-0BDB-E92B-49C3-3429DF0DA90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23F117-CB1C-45A3-B3FB-C1C698BBCB40}" type="datetimeFigureOut">
              <a:rPr lang="en-IN" smtClean="0"/>
              <a:t>12-06-2024</a:t>
            </a:fld>
            <a:endParaRPr lang="en-IN"/>
          </a:p>
        </p:txBody>
      </p:sp>
      <p:sp>
        <p:nvSpPr>
          <p:cNvPr id="5" name="Footer Placeholder 4">
            <a:extLst>
              <a:ext uri="{FF2B5EF4-FFF2-40B4-BE49-F238E27FC236}">
                <a16:creationId xmlns:a16="http://schemas.microsoft.com/office/drawing/2014/main" id="{C7109B84-F962-5E48-3061-396B0087E20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59CFDE0-B264-90B9-7683-CCDC24E5405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FE229A-237F-47CF-A7B9-B4780CA35CA6}" type="slidenum">
              <a:rPr lang="en-IN" smtClean="0"/>
              <a:t>‹#›</a:t>
            </a:fld>
            <a:endParaRPr lang="en-IN"/>
          </a:p>
        </p:txBody>
      </p:sp>
    </p:spTree>
    <p:extLst>
      <p:ext uri="{BB962C8B-B14F-4D97-AF65-F5344CB8AC3E}">
        <p14:creationId xmlns:p14="http://schemas.microsoft.com/office/powerpoint/2010/main" val="39490973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A6427-1102-EE0B-E05B-67568F3404D1}"/>
              </a:ext>
            </a:extLst>
          </p:cNvPr>
          <p:cNvSpPr>
            <a:spLocks noGrp="1"/>
          </p:cNvSpPr>
          <p:nvPr>
            <p:ph type="title"/>
          </p:nvPr>
        </p:nvSpPr>
        <p:spPr/>
        <p:txBody>
          <a:bodyPr>
            <a:normAutofit/>
          </a:bodyPr>
          <a:lstStyle/>
          <a:p>
            <a:r>
              <a:rPr lang="en-IN" dirty="0">
                <a:solidFill>
                  <a:srgbClr val="00B050"/>
                </a:solidFill>
              </a:rPr>
              <a:t>Project on </a:t>
            </a:r>
            <a:r>
              <a:rPr lang="en-US" dirty="0">
                <a:solidFill>
                  <a:srgbClr val="00B050"/>
                </a:solidFill>
              </a:rPr>
              <a:t>Salary Predictions of Data Professions</a:t>
            </a:r>
            <a:r>
              <a:rPr lang="en-IN" dirty="0" smtClean="0">
                <a:solidFill>
                  <a:srgbClr val="00B050"/>
                </a:solidFill>
              </a:rPr>
              <a:t> </a:t>
            </a:r>
            <a:endParaRPr lang="en-IN" dirty="0">
              <a:solidFill>
                <a:srgbClr val="00B050"/>
              </a:solidFill>
            </a:endParaRPr>
          </a:p>
        </p:txBody>
      </p:sp>
      <p:sp>
        <p:nvSpPr>
          <p:cNvPr id="5" name="Rectangle 4"/>
          <p:cNvSpPr/>
          <p:nvPr/>
        </p:nvSpPr>
        <p:spPr>
          <a:xfrm>
            <a:off x="838200" y="1690688"/>
            <a:ext cx="10843846" cy="4154984"/>
          </a:xfrm>
          <a:prstGeom prst="rect">
            <a:avLst/>
          </a:prstGeom>
        </p:spPr>
        <p:txBody>
          <a:bodyPr wrap="square">
            <a:spAutoFit/>
          </a:bodyPr>
          <a:lstStyle/>
          <a:p>
            <a:r>
              <a:rPr lang="en-US" sz="4400" dirty="0">
                <a:solidFill>
                  <a:srgbClr val="FF0000"/>
                </a:solidFill>
              </a:rPr>
              <a:t>Problem Statement:</a:t>
            </a:r>
          </a:p>
          <a:p>
            <a:r>
              <a:rPr lang="en-US" sz="4400" dirty="0"/>
              <a:t>Salaries in the field of data professions vary widely based on factors such as experience, job role, and performance. Accurately predicting salaries for data professionals is essential for both job seekers and employees</a:t>
            </a:r>
          </a:p>
        </p:txBody>
      </p:sp>
    </p:spTree>
    <p:extLst>
      <p:ext uri="{BB962C8B-B14F-4D97-AF65-F5344CB8AC3E}">
        <p14:creationId xmlns:p14="http://schemas.microsoft.com/office/powerpoint/2010/main" val="1316659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E3D28-BA8A-F19D-82B3-B31C02AD2D08}"/>
              </a:ext>
            </a:extLst>
          </p:cNvPr>
          <p:cNvSpPr>
            <a:spLocks noGrp="1"/>
          </p:cNvSpPr>
          <p:nvPr>
            <p:ph type="title"/>
          </p:nvPr>
        </p:nvSpPr>
        <p:spPr>
          <a:xfrm>
            <a:off x="4314" y="5691"/>
            <a:ext cx="12183372" cy="1325563"/>
          </a:xfrm>
        </p:spPr>
        <p:txBody>
          <a:bodyPr/>
          <a:lstStyle/>
          <a:p>
            <a:r>
              <a:rPr lang="en-US" sz="2800" b="1" dirty="0" smtClean="0">
                <a:solidFill>
                  <a:srgbClr val="FF0000"/>
                </a:solidFill>
                <a:cs typeface="Calibri Light"/>
              </a:rPr>
              <a:t>Describe the data:</a:t>
            </a:r>
            <a:endParaRPr lang="en-US" sz="2800" b="1" dirty="0">
              <a:solidFill>
                <a:srgbClr val="FF0000"/>
              </a:solidFill>
            </a:endParaRPr>
          </a:p>
        </p:txBody>
      </p:sp>
      <p:sp>
        <p:nvSpPr>
          <p:cNvPr id="8" name="TextBox 7">
            <a:extLst>
              <a:ext uri="{FF2B5EF4-FFF2-40B4-BE49-F238E27FC236}">
                <a16:creationId xmlns:a16="http://schemas.microsoft.com/office/drawing/2014/main" id="{3D76D4D1-7BEF-4ABF-C9E4-B4C1C867BD4B}"/>
              </a:ext>
            </a:extLst>
          </p:cNvPr>
          <p:cNvSpPr txBox="1"/>
          <p:nvPr/>
        </p:nvSpPr>
        <p:spPr>
          <a:xfrm>
            <a:off x="564523" y="4246492"/>
            <a:ext cx="7415841" cy="221599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latin typeface="Calibri"/>
                <a:cs typeface="Courier New"/>
              </a:rPr>
              <a:t> </a:t>
            </a:r>
            <a:r>
              <a:rPr lang="en-US" sz="2000" dirty="0" smtClean="0">
                <a:latin typeface="Calibri"/>
                <a:cs typeface="Courier New"/>
              </a:rPr>
              <a:t>Insights :</a:t>
            </a:r>
          </a:p>
          <a:p>
            <a:pPr marL="457200" indent="-457200">
              <a:buAutoNum type="arabicPeriod"/>
            </a:pPr>
            <a:r>
              <a:rPr lang="en-US" sz="2000" dirty="0" smtClean="0">
                <a:latin typeface="Calibri"/>
                <a:cs typeface="Courier New"/>
              </a:rPr>
              <a:t>The minimum age in this data set is 21 with zero work experience but his salary is 40000 dollars</a:t>
            </a:r>
          </a:p>
          <a:p>
            <a:pPr marL="457200" indent="-457200">
              <a:buAutoNum type="arabicPeriod"/>
            </a:pPr>
            <a:r>
              <a:rPr lang="en-US" sz="2000" dirty="0" smtClean="0">
                <a:latin typeface="Calibri"/>
                <a:cs typeface="Courier New"/>
              </a:rPr>
              <a:t>There is a employee with 23 years of past experience and his performance score is also the highest at 30 and his salary is the highest </a:t>
            </a:r>
            <a:r>
              <a:rPr lang="en-US" sz="2000" dirty="0" err="1" smtClean="0">
                <a:latin typeface="Calibri"/>
                <a:cs typeface="Courier New"/>
              </a:rPr>
              <a:t>amnong</a:t>
            </a:r>
            <a:r>
              <a:rPr lang="en-US" sz="2000" dirty="0" smtClean="0">
                <a:latin typeface="Calibri"/>
                <a:cs typeface="Courier New"/>
              </a:rPr>
              <a:t> all</a:t>
            </a:r>
            <a:endParaRPr lang="en-US" sz="2000" dirty="0">
              <a:latin typeface="Calibri"/>
              <a:cs typeface="Courier New"/>
            </a:endParaRPr>
          </a:p>
          <a:p>
            <a:endParaRPr lang="en-US" dirty="0">
              <a:latin typeface="Courier New"/>
              <a:cs typeface="Courier New"/>
            </a:endParaRPr>
          </a:p>
        </p:txBody>
      </p:sp>
      <p:sp>
        <p:nvSpPr>
          <p:cNvPr id="9" name="TextBox 8">
            <a:extLst>
              <a:ext uri="{FF2B5EF4-FFF2-40B4-BE49-F238E27FC236}">
                <a16:creationId xmlns:a16="http://schemas.microsoft.com/office/drawing/2014/main" id="{D85A7576-E650-313B-D6E7-B22D3DDC607E}"/>
              </a:ext>
            </a:extLst>
          </p:cNvPr>
          <p:cNvSpPr txBox="1"/>
          <p:nvPr/>
        </p:nvSpPr>
        <p:spPr>
          <a:xfrm>
            <a:off x="4724400" y="3372928"/>
            <a:ext cx="7070784" cy="19680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latin typeface="Courier New"/>
              <a:cs typeface="Courier New"/>
            </a:endParaRPr>
          </a:p>
        </p:txBody>
      </p:sp>
      <p:pic>
        <p:nvPicPr>
          <p:cNvPr id="4" name="Picture 3"/>
          <p:cNvPicPr>
            <a:picLocks noChangeAspect="1"/>
          </p:cNvPicPr>
          <p:nvPr/>
        </p:nvPicPr>
        <p:blipFill>
          <a:blip r:embed="rId2"/>
          <a:stretch>
            <a:fillRect/>
          </a:stretch>
        </p:blipFill>
        <p:spPr>
          <a:xfrm>
            <a:off x="564523" y="1178528"/>
            <a:ext cx="8104691" cy="2716463"/>
          </a:xfrm>
          <a:prstGeom prst="rect">
            <a:avLst/>
          </a:prstGeom>
        </p:spPr>
      </p:pic>
    </p:spTree>
    <p:extLst>
      <p:ext uri="{BB962C8B-B14F-4D97-AF65-F5344CB8AC3E}">
        <p14:creationId xmlns:p14="http://schemas.microsoft.com/office/powerpoint/2010/main" val="30440251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262365" y="360100"/>
            <a:ext cx="5319221" cy="2110923"/>
          </a:xfrm>
          <a:prstGeom prst="rect">
            <a:avLst/>
          </a:prstGeom>
        </p:spPr>
      </p:pic>
      <p:pic>
        <p:nvPicPr>
          <p:cNvPr id="7" name="Picture 6"/>
          <p:cNvPicPr>
            <a:picLocks noChangeAspect="1"/>
          </p:cNvPicPr>
          <p:nvPr/>
        </p:nvPicPr>
        <p:blipFill>
          <a:blip r:embed="rId3"/>
          <a:stretch>
            <a:fillRect/>
          </a:stretch>
        </p:blipFill>
        <p:spPr>
          <a:xfrm>
            <a:off x="6891205" y="630810"/>
            <a:ext cx="4740051" cy="2149026"/>
          </a:xfrm>
          <a:prstGeom prst="rect">
            <a:avLst/>
          </a:prstGeom>
        </p:spPr>
      </p:pic>
      <p:pic>
        <p:nvPicPr>
          <p:cNvPr id="8" name="Picture 7"/>
          <p:cNvPicPr>
            <a:picLocks noChangeAspect="1"/>
          </p:cNvPicPr>
          <p:nvPr/>
        </p:nvPicPr>
        <p:blipFill>
          <a:blip r:embed="rId4"/>
          <a:stretch>
            <a:fillRect/>
          </a:stretch>
        </p:blipFill>
        <p:spPr>
          <a:xfrm>
            <a:off x="2029494" y="3008868"/>
            <a:ext cx="7104184" cy="3513124"/>
          </a:xfrm>
          <a:prstGeom prst="rect">
            <a:avLst/>
          </a:prstGeom>
        </p:spPr>
      </p:pic>
    </p:spTree>
    <p:extLst>
      <p:ext uri="{BB962C8B-B14F-4D97-AF65-F5344CB8AC3E}">
        <p14:creationId xmlns:p14="http://schemas.microsoft.com/office/powerpoint/2010/main" val="18479900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B994B-325F-1814-38FE-298DD7BBC347}"/>
              </a:ext>
            </a:extLst>
          </p:cNvPr>
          <p:cNvSpPr>
            <a:spLocks noGrp="1"/>
          </p:cNvSpPr>
          <p:nvPr>
            <p:ph type="title"/>
          </p:nvPr>
        </p:nvSpPr>
        <p:spPr>
          <a:xfrm>
            <a:off x="838200" y="365125"/>
            <a:ext cx="10515600" cy="656851"/>
          </a:xfrm>
        </p:spPr>
        <p:txBody>
          <a:bodyPr>
            <a:normAutofit fontScale="90000"/>
          </a:bodyPr>
          <a:lstStyle/>
          <a:p>
            <a:r>
              <a:rPr lang="en-IN" sz="3600" dirty="0">
                <a:solidFill>
                  <a:srgbClr val="FF0000"/>
                </a:solidFill>
              </a:rPr>
              <a:t>Model Building </a:t>
            </a:r>
            <a:br>
              <a:rPr lang="en-IN" sz="3600" dirty="0">
                <a:solidFill>
                  <a:srgbClr val="FF0000"/>
                </a:solidFill>
              </a:rPr>
            </a:br>
            <a:r>
              <a:rPr lang="en-IN" sz="3600" dirty="0">
                <a:solidFill>
                  <a:srgbClr val="FF0000"/>
                </a:solidFill>
              </a:rPr>
              <a:t> Linear Regression </a:t>
            </a:r>
            <a:r>
              <a:rPr lang="en-IN" sz="3600" dirty="0" smtClean="0">
                <a:solidFill>
                  <a:srgbClr val="FF0000"/>
                </a:solidFill>
              </a:rPr>
              <a:t>Model and Ridge Regression model:</a:t>
            </a:r>
            <a:r>
              <a:rPr lang="en-IN" sz="3600" dirty="0" smtClean="0"/>
              <a:t> </a:t>
            </a:r>
            <a:endParaRPr lang="en-IN" sz="3600" dirty="0"/>
          </a:p>
        </p:txBody>
      </p:sp>
      <p:pic>
        <p:nvPicPr>
          <p:cNvPr id="4" name="Picture 3"/>
          <p:cNvPicPr>
            <a:picLocks noChangeAspect="1"/>
          </p:cNvPicPr>
          <p:nvPr/>
        </p:nvPicPr>
        <p:blipFill>
          <a:blip r:embed="rId2"/>
          <a:stretch>
            <a:fillRect/>
          </a:stretch>
        </p:blipFill>
        <p:spPr>
          <a:xfrm>
            <a:off x="562708" y="1470854"/>
            <a:ext cx="4914900" cy="4129846"/>
          </a:xfrm>
          <a:prstGeom prst="rect">
            <a:avLst/>
          </a:prstGeom>
        </p:spPr>
      </p:pic>
      <p:pic>
        <p:nvPicPr>
          <p:cNvPr id="6" name="Picture 5"/>
          <p:cNvPicPr>
            <a:picLocks noChangeAspect="1"/>
          </p:cNvPicPr>
          <p:nvPr/>
        </p:nvPicPr>
        <p:blipFill>
          <a:blip r:embed="rId3"/>
          <a:stretch>
            <a:fillRect/>
          </a:stretch>
        </p:blipFill>
        <p:spPr>
          <a:xfrm>
            <a:off x="6200423" y="1470854"/>
            <a:ext cx="4732430" cy="3980377"/>
          </a:xfrm>
          <a:prstGeom prst="rect">
            <a:avLst/>
          </a:prstGeom>
        </p:spPr>
      </p:pic>
    </p:spTree>
    <p:extLst>
      <p:ext uri="{BB962C8B-B14F-4D97-AF65-F5344CB8AC3E}">
        <p14:creationId xmlns:p14="http://schemas.microsoft.com/office/powerpoint/2010/main" val="15176292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ABC56-BE40-7A89-5895-D86480A9E142}"/>
              </a:ext>
            </a:extLst>
          </p:cNvPr>
          <p:cNvSpPr>
            <a:spLocks noGrp="1"/>
          </p:cNvSpPr>
          <p:nvPr>
            <p:ph type="title"/>
          </p:nvPr>
        </p:nvSpPr>
        <p:spPr>
          <a:xfrm>
            <a:off x="838200" y="136526"/>
            <a:ext cx="10515600" cy="912346"/>
          </a:xfrm>
        </p:spPr>
        <p:txBody>
          <a:bodyPr/>
          <a:lstStyle/>
          <a:p>
            <a:r>
              <a:rPr lang="en-IN" sz="3200" dirty="0">
                <a:solidFill>
                  <a:srgbClr val="FF0000"/>
                </a:solidFill>
              </a:rPr>
              <a:t>Decision Tree </a:t>
            </a:r>
            <a:r>
              <a:rPr lang="en-IN" sz="3200" dirty="0" smtClean="0">
                <a:solidFill>
                  <a:srgbClr val="FF0000"/>
                </a:solidFill>
              </a:rPr>
              <a:t>Model and Support Vector machine:</a:t>
            </a:r>
            <a:endParaRPr lang="en-IN" dirty="0">
              <a:solidFill>
                <a:srgbClr val="FF0000"/>
              </a:solidFill>
            </a:endParaRPr>
          </a:p>
        </p:txBody>
      </p:sp>
      <p:pic>
        <p:nvPicPr>
          <p:cNvPr id="4" name="Picture 3"/>
          <p:cNvPicPr>
            <a:picLocks noChangeAspect="1"/>
          </p:cNvPicPr>
          <p:nvPr/>
        </p:nvPicPr>
        <p:blipFill>
          <a:blip r:embed="rId2"/>
          <a:stretch>
            <a:fillRect/>
          </a:stretch>
        </p:blipFill>
        <p:spPr>
          <a:xfrm>
            <a:off x="6752492" y="1266093"/>
            <a:ext cx="4601308" cy="4800598"/>
          </a:xfrm>
          <a:prstGeom prst="rect">
            <a:avLst/>
          </a:prstGeom>
        </p:spPr>
      </p:pic>
      <p:pic>
        <p:nvPicPr>
          <p:cNvPr id="6" name="Picture 5"/>
          <p:cNvPicPr>
            <a:picLocks noChangeAspect="1"/>
          </p:cNvPicPr>
          <p:nvPr/>
        </p:nvPicPr>
        <p:blipFill>
          <a:blip r:embed="rId3"/>
          <a:stretch>
            <a:fillRect/>
          </a:stretch>
        </p:blipFill>
        <p:spPr>
          <a:xfrm>
            <a:off x="923192" y="1266092"/>
            <a:ext cx="4941277" cy="4800599"/>
          </a:xfrm>
          <a:prstGeom prst="rect">
            <a:avLst/>
          </a:prstGeom>
        </p:spPr>
      </p:pic>
    </p:spTree>
    <p:extLst>
      <p:ext uri="{BB962C8B-B14F-4D97-AF65-F5344CB8AC3E}">
        <p14:creationId xmlns:p14="http://schemas.microsoft.com/office/powerpoint/2010/main" val="28179308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A2169-F689-706D-DB2B-C2F7EDE53EF6}"/>
              </a:ext>
            </a:extLst>
          </p:cNvPr>
          <p:cNvSpPr>
            <a:spLocks noGrp="1"/>
          </p:cNvSpPr>
          <p:nvPr>
            <p:ph type="title"/>
          </p:nvPr>
        </p:nvSpPr>
        <p:spPr>
          <a:xfrm>
            <a:off x="838200" y="365126"/>
            <a:ext cx="10515600" cy="912346"/>
          </a:xfrm>
        </p:spPr>
        <p:txBody>
          <a:bodyPr/>
          <a:lstStyle/>
          <a:p>
            <a:r>
              <a:rPr lang="en-IN" sz="3200" dirty="0" smtClean="0">
                <a:solidFill>
                  <a:srgbClr val="FF0000"/>
                </a:solidFill>
              </a:rPr>
              <a:t>Random Forest </a:t>
            </a:r>
            <a:r>
              <a:rPr lang="en-IN" sz="3200" dirty="0" err="1" smtClean="0">
                <a:solidFill>
                  <a:srgbClr val="FF0000"/>
                </a:solidFill>
              </a:rPr>
              <a:t>Regressor</a:t>
            </a:r>
            <a:r>
              <a:rPr lang="en-IN" sz="3200" dirty="0" smtClean="0">
                <a:solidFill>
                  <a:srgbClr val="FF0000"/>
                </a:solidFill>
              </a:rPr>
              <a:t> Model:</a:t>
            </a:r>
            <a:endParaRPr lang="en-IN" dirty="0"/>
          </a:p>
        </p:txBody>
      </p:sp>
      <p:pic>
        <p:nvPicPr>
          <p:cNvPr id="4" name="Picture 3"/>
          <p:cNvPicPr>
            <a:picLocks noChangeAspect="1"/>
          </p:cNvPicPr>
          <p:nvPr/>
        </p:nvPicPr>
        <p:blipFill>
          <a:blip r:embed="rId2"/>
          <a:stretch>
            <a:fillRect/>
          </a:stretch>
        </p:blipFill>
        <p:spPr>
          <a:xfrm>
            <a:off x="838200" y="1453318"/>
            <a:ext cx="8510953" cy="4622166"/>
          </a:xfrm>
          <a:prstGeom prst="rect">
            <a:avLst/>
          </a:prstGeom>
        </p:spPr>
      </p:pic>
    </p:spTree>
    <p:extLst>
      <p:ext uri="{BB962C8B-B14F-4D97-AF65-F5344CB8AC3E}">
        <p14:creationId xmlns:p14="http://schemas.microsoft.com/office/powerpoint/2010/main" val="31274983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67233-C742-C9FD-FEEF-9DEE6A17EFD0}"/>
              </a:ext>
            </a:extLst>
          </p:cNvPr>
          <p:cNvSpPr>
            <a:spLocks noGrp="1"/>
          </p:cNvSpPr>
          <p:nvPr>
            <p:ph type="title"/>
          </p:nvPr>
        </p:nvSpPr>
        <p:spPr>
          <a:xfrm>
            <a:off x="838200" y="5207576"/>
            <a:ext cx="10515600" cy="858557"/>
          </a:xfrm>
        </p:spPr>
        <p:txBody>
          <a:bodyPr>
            <a:normAutofit fontScale="90000"/>
          </a:bodyPr>
          <a:lstStyle/>
          <a:p>
            <a:r>
              <a:rPr lang="en-IN" sz="3200" dirty="0">
                <a:solidFill>
                  <a:srgbClr val="FF0000"/>
                </a:solidFill>
              </a:rPr>
              <a:t>Random forest Regressor model has the lowest root mean square error, lowest  mean absolute error and high accuracy so we will select this model for Model deployment.</a:t>
            </a:r>
          </a:p>
        </p:txBody>
      </p:sp>
      <p:sp>
        <p:nvSpPr>
          <p:cNvPr id="6" name="Title 1">
            <a:extLst>
              <a:ext uri="{FF2B5EF4-FFF2-40B4-BE49-F238E27FC236}">
                <a16:creationId xmlns:a16="http://schemas.microsoft.com/office/drawing/2014/main" id="{8C8E5264-305E-4D8A-6716-D158222936DE}"/>
              </a:ext>
            </a:extLst>
          </p:cNvPr>
          <p:cNvSpPr txBox="1">
            <a:spLocks/>
          </p:cNvSpPr>
          <p:nvPr/>
        </p:nvSpPr>
        <p:spPr>
          <a:xfrm>
            <a:off x="990600" y="517525"/>
            <a:ext cx="10515600" cy="85855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3200">
                <a:solidFill>
                  <a:srgbClr val="FF0000"/>
                </a:solidFill>
              </a:rPr>
              <a:t>All Models Performance Metrics Comparison :</a:t>
            </a:r>
            <a:endParaRPr lang="en-IN" sz="3200" dirty="0">
              <a:solidFill>
                <a:srgbClr val="FF0000"/>
              </a:solidFill>
            </a:endParaRPr>
          </a:p>
        </p:txBody>
      </p:sp>
      <p:pic>
        <p:nvPicPr>
          <p:cNvPr id="4" name="Picture 3"/>
          <p:cNvPicPr>
            <a:picLocks noChangeAspect="1"/>
          </p:cNvPicPr>
          <p:nvPr/>
        </p:nvPicPr>
        <p:blipFill>
          <a:blip r:embed="rId2"/>
          <a:stretch>
            <a:fillRect/>
          </a:stretch>
        </p:blipFill>
        <p:spPr>
          <a:xfrm>
            <a:off x="1872761" y="1477107"/>
            <a:ext cx="7060467" cy="3068515"/>
          </a:xfrm>
          <a:prstGeom prst="rect">
            <a:avLst/>
          </a:prstGeom>
        </p:spPr>
      </p:pic>
    </p:spTree>
    <p:extLst>
      <p:ext uri="{BB962C8B-B14F-4D97-AF65-F5344CB8AC3E}">
        <p14:creationId xmlns:p14="http://schemas.microsoft.com/office/powerpoint/2010/main" val="41464771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8C8E5264-305E-4D8A-6716-D158222936DE}"/>
              </a:ext>
            </a:extLst>
          </p:cNvPr>
          <p:cNvSpPr txBox="1">
            <a:spLocks/>
          </p:cNvSpPr>
          <p:nvPr/>
        </p:nvSpPr>
        <p:spPr>
          <a:xfrm>
            <a:off x="990600" y="517525"/>
            <a:ext cx="10515600" cy="85855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400" dirty="0" smtClean="0">
                <a:solidFill>
                  <a:srgbClr val="FF0000"/>
                </a:solidFill>
              </a:rPr>
              <a:t>Random forest </a:t>
            </a:r>
            <a:r>
              <a:rPr lang="en-US" sz="5400" dirty="0" err="1">
                <a:solidFill>
                  <a:srgbClr val="FF0000"/>
                </a:solidFill>
              </a:rPr>
              <a:t>r</a:t>
            </a:r>
            <a:r>
              <a:rPr lang="en-US" sz="5400" dirty="0" err="1" smtClean="0">
                <a:solidFill>
                  <a:srgbClr val="FF0000"/>
                </a:solidFill>
              </a:rPr>
              <a:t>egressor</a:t>
            </a:r>
            <a:r>
              <a:rPr lang="en-US" sz="5400" dirty="0" smtClean="0">
                <a:solidFill>
                  <a:srgbClr val="FF0000"/>
                </a:solidFill>
              </a:rPr>
              <a:t> model with hyper tuning for best results:</a:t>
            </a:r>
            <a:endParaRPr lang="en-IN" sz="5400" dirty="0">
              <a:solidFill>
                <a:srgbClr val="FF0000"/>
              </a:solidFill>
            </a:endParaRPr>
          </a:p>
        </p:txBody>
      </p:sp>
      <p:pic>
        <p:nvPicPr>
          <p:cNvPr id="5" name="Picture 4"/>
          <p:cNvPicPr>
            <a:picLocks noChangeAspect="1"/>
          </p:cNvPicPr>
          <p:nvPr/>
        </p:nvPicPr>
        <p:blipFill>
          <a:blip r:embed="rId2"/>
          <a:stretch>
            <a:fillRect/>
          </a:stretch>
        </p:blipFill>
        <p:spPr>
          <a:xfrm>
            <a:off x="1424354" y="2145323"/>
            <a:ext cx="8484577" cy="4290646"/>
          </a:xfrm>
          <a:prstGeom prst="rect">
            <a:avLst/>
          </a:prstGeom>
        </p:spPr>
      </p:pic>
    </p:spTree>
    <p:extLst>
      <p:ext uri="{BB962C8B-B14F-4D97-AF65-F5344CB8AC3E}">
        <p14:creationId xmlns:p14="http://schemas.microsoft.com/office/powerpoint/2010/main" val="30530900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8C8E5264-305E-4D8A-6716-D158222936DE}"/>
              </a:ext>
            </a:extLst>
          </p:cNvPr>
          <p:cNvSpPr txBox="1">
            <a:spLocks/>
          </p:cNvSpPr>
          <p:nvPr/>
        </p:nvSpPr>
        <p:spPr>
          <a:xfrm>
            <a:off x="885093" y="113079"/>
            <a:ext cx="10515600" cy="85855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400" dirty="0" smtClean="0">
                <a:solidFill>
                  <a:srgbClr val="FF0000"/>
                </a:solidFill>
              </a:rPr>
              <a:t>Deployment using </a:t>
            </a:r>
            <a:r>
              <a:rPr lang="en-US" sz="5400" dirty="0" err="1" smtClean="0">
                <a:solidFill>
                  <a:srgbClr val="FF0000"/>
                </a:solidFill>
              </a:rPr>
              <a:t>Streamlit</a:t>
            </a:r>
            <a:endParaRPr lang="en-IN" sz="5400" dirty="0">
              <a:solidFill>
                <a:srgbClr val="FF0000"/>
              </a:solidFill>
            </a:endParaRPr>
          </a:p>
        </p:txBody>
      </p:sp>
      <p:pic>
        <p:nvPicPr>
          <p:cNvPr id="2" name="Picture 1"/>
          <p:cNvPicPr>
            <a:picLocks noChangeAspect="1"/>
          </p:cNvPicPr>
          <p:nvPr/>
        </p:nvPicPr>
        <p:blipFill>
          <a:blip r:embed="rId2"/>
          <a:stretch>
            <a:fillRect/>
          </a:stretch>
        </p:blipFill>
        <p:spPr>
          <a:xfrm>
            <a:off x="1090247" y="1172586"/>
            <a:ext cx="8027376" cy="480367"/>
          </a:xfrm>
          <a:prstGeom prst="rect">
            <a:avLst/>
          </a:prstGeom>
        </p:spPr>
      </p:pic>
      <p:pic>
        <p:nvPicPr>
          <p:cNvPr id="3" name="Picture 2"/>
          <p:cNvPicPr>
            <a:picLocks noChangeAspect="1"/>
          </p:cNvPicPr>
          <p:nvPr/>
        </p:nvPicPr>
        <p:blipFill>
          <a:blip r:embed="rId3"/>
          <a:stretch>
            <a:fillRect/>
          </a:stretch>
        </p:blipFill>
        <p:spPr>
          <a:xfrm>
            <a:off x="509954" y="1853903"/>
            <a:ext cx="10890739" cy="4508270"/>
          </a:xfrm>
          <a:prstGeom prst="rect">
            <a:avLst/>
          </a:prstGeom>
        </p:spPr>
      </p:pic>
    </p:spTree>
    <p:extLst>
      <p:ext uri="{BB962C8B-B14F-4D97-AF65-F5344CB8AC3E}">
        <p14:creationId xmlns:p14="http://schemas.microsoft.com/office/powerpoint/2010/main" val="18070446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384F7-172E-7087-9660-6ADA410C07E9}"/>
              </a:ext>
            </a:extLst>
          </p:cNvPr>
          <p:cNvSpPr>
            <a:spLocks noGrp="1"/>
          </p:cNvSpPr>
          <p:nvPr>
            <p:ph type="title"/>
          </p:nvPr>
        </p:nvSpPr>
        <p:spPr>
          <a:xfrm>
            <a:off x="16883330" y="2377956"/>
            <a:ext cx="897151" cy="74734"/>
          </a:xfrm>
        </p:spPr>
        <p:txBody>
          <a:bodyPr>
            <a:normAutofit fontScale="90000"/>
          </a:bodyPr>
          <a:lstStyle/>
          <a:p>
            <a:endParaRPr lang="en-US">
              <a:ea typeface="Calibri Light"/>
              <a:cs typeface="Calibri Light"/>
            </a:endParaRPr>
          </a:p>
        </p:txBody>
      </p:sp>
      <p:sp>
        <p:nvSpPr>
          <p:cNvPr id="3" name="Content Placeholder 2">
            <a:extLst>
              <a:ext uri="{FF2B5EF4-FFF2-40B4-BE49-F238E27FC236}">
                <a16:creationId xmlns:a16="http://schemas.microsoft.com/office/drawing/2014/main" id="{5B2ACC00-E84C-0479-EE5A-D2BD8C49A0E8}"/>
              </a:ext>
            </a:extLst>
          </p:cNvPr>
          <p:cNvSpPr>
            <a:spLocks noGrp="1"/>
          </p:cNvSpPr>
          <p:nvPr>
            <p:ph idx="1"/>
          </p:nvPr>
        </p:nvSpPr>
        <p:spPr>
          <a:xfrm>
            <a:off x="3181710" y="2717020"/>
            <a:ext cx="6231148" cy="1490246"/>
          </a:xfrm>
        </p:spPr>
        <p:txBody>
          <a:bodyPr vert="horz" lIns="91440" tIns="45720" rIns="91440" bIns="45720" rtlCol="0" anchor="t">
            <a:normAutofit/>
          </a:bodyPr>
          <a:lstStyle/>
          <a:p>
            <a:pPr marL="0" indent="0">
              <a:buNone/>
            </a:pPr>
            <a:r>
              <a:rPr lang="en-US" sz="8800">
                <a:solidFill>
                  <a:srgbClr val="FF0000"/>
                </a:solidFill>
                <a:ea typeface="Calibri"/>
                <a:cs typeface="Calibri"/>
              </a:rPr>
              <a:t>THANK YOU</a:t>
            </a:r>
          </a:p>
        </p:txBody>
      </p:sp>
    </p:spTree>
    <p:extLst>
      <p:ext uri="{BB962C8B-B14F-4D97-AF65-F5344CB8AC3E}">
        <p14:creationId xmlns:p14="http://schemas.microsoft.com/office/powerpoint/2010/main" val="19629419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0E23D674-DE67-F256-1E7A-DAB70658A5A8}"/>
              </a:ext>
            </a:extLst>
          </p:cNvPr>
          <p:cNvSpPr>
            <a:spLocks noGrp="1"/>
          </p:cNvSpPr>
          <p:nvPr>
            <p:ph type="title"/>
          </p:nvPr>
        </p:nvSpPr>
        <p:spPr>
          <a:xfrm>
            <a:off x="179294" y="162845"/>
            <a:ext cx="10515600" cy="616510"/>
          </a:xfrm>
        </p:spPr>
        <p:txBody>
          <a:bodyPr>
            <a:normAutofit fontScale="90000"/>
          </a:bodyPr>
          <a:lstStyle/>
          <a:p>
            <a:r>
              <a:rPr lang="en-IN" dirty="0">
                <a:solidFill>
                  <a:srgbClr val="FF0000"/>
                </a:solidFill>
              </a:rPr>
              <a:t>Details about the Dataset :</a:t>
            </a:r>
          </a:p>
        </p:txBody>
      </p:sp>
      <p:pic>
        <p:nvPicPr>
          <p:cNvPr id="4" name="Picture 3"/>
          <p:cNvPicPr>
            <a:picLocks noChangeAspect="1"/>
          </p:cNvPicPr>
          <p:nvPr/>
        </p:nvPicPr>
        <p:blipFill>
          <a:blip r:embed="rId2"/>
          <a:stretch>
            <a:fillRect/>
          </a:stretch>
        </p:blipFill>
        <p:spPr>
          <a:xfrm>
            <a:off x="240840" y="713270"/>
            <a:ext cx="11227776" cy="2284908"/>
          </a:xfrm>
          <a:prstGeom prst="rect">
            <a:avLst/>
          </a:prstGeom>
        </p:spPr>
      </p:pic>
      <p:pic>
        <p:nvPicPr>
          <p:cNvPr id="5" name="Picture 4"/>
          <p:cNvPicPr>
            <a:picLocks noChangeAspect="1"/>
          </p:cNvPicPr>
          <p:nvPr/>
        </p:nvPicPr>
        <p:blipFill>
          <a:blip r:embed="rId3"/>
          <a:stretch>
            <a:fillRect/>
          </a:stretch>
        </p:blipFill>
        <p:spPr>
          <a:xfrm>
            <a:off x="316522" y="2998178"/>
            <a:ext cx="6690947" cy="3859822"/>
          </a:xfrm>
          <a:prstGeom prst="rect">
            <a:avLst/>
          </a:prstGeom>
        </p:spPr>
      </p:pic>
    </p:spTree>
    <p:extLst>
      <p:ext uri="{BB962C8B-B14F-4D97-AF65-F5344CB8AC3E}">
        <p14:creationId xmlns:p14="http://schemas.microsoft.com/office/powerpoint/2010/main" val="39743125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A40D767-BFDC-BAAC-2826-DA526893C68C}"/>
              </a:ext>
            </a:extLst>
          </p:cNvPr>
          <p:cNvSpPr>
            <a:spLocks noGrp="1"/>
          </p:cNvSpPr>
          <p:nvPr>
            <p:ph type="title"/>
          </p:nvPr>
        </p:nvSpPr>
        <p:spPr>
          <a:xfrm>
            <a:off x="451885" y="127423"/>
            <a:ext cx="10515600" cy="662782"/>
          </a:xfrm>
        </p:spPr>
        <p:txBody>
          <a:bodyPr>
            <a:normAutofit fontScale="90000"/>
          </a:bodyPr>
          <a:lstStyle/>
          <a:p>
            <a:r>
              <a:rPr lang="en-IN" sz="3200" dirty="0">
                <a:solidFill>
                  <a:srgbClr val="FF0000"/>
                </a:solidFill>
              </a:rPr>
              <a:t>Info  </a:t>
            </a:r>
            <a:r>
              <a:rPr lang="en-IN" sz="3200" dirty="0" smtClean="0">
                <a:solidFill>
                  <a:srgbClr val="FF0000"/>
                </a:solidFill>
              </a:rPr>
              <a:t>and null values and duplicate values:</a:t>
            </a:r>
            <a:br>
              <a:rPr lang="en-IN" sz="3200" dirty="0" smtClean="0">
                <a:solidFill>
                  <a:srgbClr val="FF0000"/>
                </a:solidFill>
              </a:rPr>
            </a:br>
            <a:endParaRPr lang="en-IN" sz="3200" dirty="0">
              <a:solidFill>
                <a:srgbClr val="FF0000"/>
              </a:solidFill>
            </a:endParaRPr>
          </a:p>
        </p:txBody>
      </p:sp>
      <p:sp>
        <p:nvSpPr>
          <p:cNvPr id="7" name="TextBox 6">
            <a:extLst>
              <a:ext uri="{FF2B5EF4-FFF2-40B4-BE49-F238E27FC236}">
                <a16:creationId xmlns:a16="http://schemas.microsoft.com/office/drawing/2014/main" id="{8C945FF2-1A8B-A7A6-20B1-02A447136F4F}"/>
              </a:ext>
            </a:extLst>
          </p:cNvPr>
          <p:cNvSpPr txBox="1"/>
          <p:nvPr/>
        </p:nvSpPr>
        <p:spPr>
          <a:xfrm>
            <a:off x="124747" y="4940917"/>
            <a:ext cx="12147533" cy="2246769"/>
          </a:xfrm>
          <a:prstGeom prst="rect">
            <a:avLst/>
          </a:prstGeom>
          <a:noFill/>
        </p:spPr>
        <p:txBody>
          <a:bodyPr wrap="square" lIns="91440" tIns="45720" rIns="91440" bIns="45720" anchor="t">
            <a:spAutoFit/>
          </a:bodyPr>
          <a:lstStyle/>
          <a:p>
            <a:r>
              <a:rPr lang="en-US" sz="2000" b="0" i="0" dirty="0">
                <a:solidFill>
                  <a:srgbClr val="212121"/>
                </a:solidFill>
                <a:effectLst/>
                <a:latin typeface="Roboto"/>
                <a:ea typeface="Roboto"/>
                <a:cs typeface="Roboto"/>
              </a:rPr>
              <a:t>The dataset </a:t>
            </a:r>
            <a:r>
              <a:rPr lang="en-US" sz="2000" b="0" i="0" dirty="0" smtClean="0">
                <a:solidFill>
                  <a:srgbClr val="212121"/>
                </a:solidFill>
                <a:effectLst/>
                <a:latin typeface="Roboto"/>
                <a:ea typeface="Roboto"/>
                <a:cs typeface="Roboto"/>
              </a:rPr>
              <a:t>contains 2639 rows and 13 columns and it contains 7 object columns 2 integer columns and 4 float columns and it contains some null values which have been dropped and it contains 161 duplicate rows which have been removed and the now the data set has 2470 rows and 13 columns</a:t>
            </a:r>
          </a:p>
          <a:p>
            <a:endParaRPr lang="en-US" sz="2000" dirty="0">
              <a:solidFill>
                <a:srgbClr val="212121"/>
              </a:solidFill>
              <a:latin typeface="Roboto" panose="02000000000000000000" pitchFamily="2" charset="0"/>
              <a:ea typeface="Roboto"/>
              <a:cs typeface="Roboto"/>
            </a:endParaRPr>
          </a:p>
          <a:p>
            <a:endParaRPr lang="en-US" sz="2000" dirty="0">
              <a:solidFill>
                <a:srgbClr val="212121"/>
              </a:solidFill>
              <a:latin typeface="Roboto" panose="02000000000000000000" pitchFamily="2" charset="0"/>
              <a:ea typeface="Roboto" panose="02000000000000000000" pitchFamily="2" charset="0"/>
              <a:cs typeface="Roboto" panose="02000000000000000000" pitchFamily="2" charset="0"/>
            </a:endParaRPr>
          </a:p>
          <a:p>
            <a:endParaRPr lang="en-US" sz="2000" dirty="0">
              <a:solidFill>
                <a:srgbClr val="212121"/>
              </a:solidFill>
              <a:latin typeface="Roboto" panose="02000000000000000000" pitchFamily="2" charset="0"/>
              <a:ea typeface="Roboto" panose="02000000000000000000" pitchFamily="2" charset="0"/>
              <a:cs typeface="Roboto" panose="02000000000000000000" pitchFamily="2" charset="0"/>
            </a:endParaRPr>
          </a:p>
          <a:p>
            <a:endParaRPr lang="en-US" sz="2000" dirty="0">
              <a:ea typeface="Calibri" panose="020F0502020204030204"/>
              <a:cs typeface="Calibri" panose="020F0502020204030204"/>
            </a:endParaRPr>
          </a:p>
        </p:txBody>
      </p:sp>
      <p:pic>
        <p:nvPicPr>
          <p:cNvPr id="2" name="Picture 1"/>
          <p:cNvPicPr>
            <a:picLocks noChangeAspect="1"/>
          </p:cNvPicPr>
          <p:nvPr/>
        </p:nvPicPr>
        <p:blipFill>
          <a:blip r:embed="rId2"/>
          <a:stretch>
            <a:fillRect/>
          </a:stretch>
        </p:blipFill>
        <p:spPr>
          <a:xfrm>
            <a:off x="4478668" y="790205"/>
            <a:ext cx="3093988" cy="3025402"/>
          </a:xfrm>
          <a:prstGeom prst="rect">
            <a:avLst/>
          </a:prstGeom>
        </p:spPr>
      </p:pic>
      <p:pic>
        <p:nvPicPr>
          <p:cNvPr id="8" name="Picture 7"/>
          <p:cNvPicPr>
            <a:picLocks noChangeAspect="1"/>
          </p:cNvPicPr>
          <p:nvPr/>
        </p:nvPicPr>
        <p:blipFill>
          <a:blip r:embed="rId3"/>
          <a:stretch>
            <a:fillRect/>
          </a:stretch>
        </p:blipFill>
        <p:spPr>
          <a:xfrm>
            <a:off x="7939454" y="677008"/>
            <a:ext cx="3428701" cy="3138599"/>
          </a:xfrm>
          <a:prstGeom prst="rect">
            <a:avLst/>
          </a:prstGeom>
        </p:spPr>
      </p:pic>
      <p:pic>
        <p:nvPicPr>
          <p:cNvPr id="11" name="Picture 10"/>
          <p:cNvPicPr>
            <a:picLocks noChangeAspect="1"/>
          </p:cNvPicPr>
          <p:nvPr/>
        </p:nvPicPr>
        <p:blipFill>
          <a:blip r:embed="rId4"/>
          <a:stretch>
            <a:fillRect/>
          </a:stretch>
        </p:blipFill>
        <p:spPr>
          <a:xfrm>
            <a:off x="903544" y="790205"/>
            <a:ext cx="3292125" cy="3025402"/>
          </a:xfrm>
          <a:prstGeom prst="rect">
            <a:avLst/>
          </a:prstGeom>
        </p:spPr>
      </p:pic>
    </p:spTree>
    <p:extLst>
      <p:ext uri="{BB962C8B-B14F-4D97-AF65-F5344CB8AC3E}">
        <p14:creationId xmlns:p14="http://schemas.microsoft.com/office/powerpoint/2010/main" val="1821348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8BA93-1D19-C8BB-776E-90C70CD73068}"/>
              </a:ext>
            </a:extLst>
          </p:cNvPr>
          <p:cNvSpPr>
            <a:spLocks noGrp="1"/>
          </p:cNvSpPr>
          <p:nvPr>
            <p:ph type="title"/>
          </p:nvPr>
        </p:nvSpPr>
        <p:spPr>
          <a:xfrm>
            <a:off x="6854" y="167055"/>
            <a:ext cx="12192000" cy="914399"/>
          </a:xfrm>
        </p:spPr>
        <p:txBody>
          <a:bodyPr>
            <a:normAutofit/>
          </a:bodyPr>
          <a:lstStyle/>
          <a:p>
            <a:r>
              <a:rPr lang="en-US" sz="2800" b="1" dirty="0"/>
              <a:t> </a:t>
            </a:r>
            <a:r>
              <a:rPr lang="en-US" sz="2800" b="1" dirty="0">
                <a:solidFill>
                  <a:srgbClr val="FF0000"/>
                </a:solidFill>
              </a:rPr>
              <a:t>EXPLORATORY DATA ANALYSIS</a:t>
            </a:r>
            <a:br>
              <a:rPr lang="en-US" sz="2800" b="1" dirty="0">
                <a:solidFill>
                  <a:srgbClr val="FF0000"/>
                </a:solidFill>
              </a:rPr>
            </a:br>
            <a:r>
              <a:rPr lang="en-US" sz="2800" b="1" dirty="0">
                <a:solidFill>
                  <a:srgbClr val="FF0000"/>
                </a:solidFill>
              </a:rPr>
              <a:t> </a:t>
            </a:r>
            <a:r>
              <a:rPr lang="en-US" sz="2800" b="1" dirty="0" err="1" smtClean="0">
                <a:solidFill>
                  <a:srgbClr val="FF0000"/>
                </a:solidFill>
              </a:rPr>
              <a:t>Corelation</a:t>
            </a:r>
            <a:r>
              <a:rPr lang="en-US" sz="2800" b="1" dirty="0" smtClean="0">
                <a:solidFill>
                  <a:srgbClr val="FF0000"/>
                </a:solidFill>
              </a:rPr>
              <a:t> Matrix</a:t>
            </a:r>
            <a:endParaRPr lang="en-US" sz="2800" b="1" dirty="0">
              <a:solidFill>
                <a:srgbClr val="FF0000"/>
              </a:solidFill>
            </a:endParaRPr>
          </a:p>
        </p:txBody>
      </p:sp>
      <p:sp>
        <p:nvSpPr>
          <p:cNvPr id="13" name="TextBox 12">
            <a:extLst>
              <a:ext uri="{FF2B5EF4-FFF2-40B4-BE49-F238E27FC236}">
                <a16:creationId xmlns:a16="http://schemas.microsoft.com/office/drawing/2014/main" id="{95A411C8-6D98-10B1-F2BC-A6BBC1EB39ED}"/>
              </a:ext>
            </a:extLst>
          </p:cNvPr>
          <p:cNvSpPr txBox="1"/>
          <p:nvPr/>
        </p:nvSpPr>
        <p:spPr>
          <a:xfrm>
            <a:off x="516808" y="5132623"/>
            <a:ext cx="3694707" cy="1477328"/>
          </a:xfrm>
          <a:prstGeom prst="rect">
            <a:avLst/>
          </a:prstGeom>
          <a:noFill/>
        </p:spPr>
        <p:txBody>
          <a:bodyPr wrap="square" lIns="91440" tIns="45720" rIns="91440" bIns="45720" anchor="t">
            <a:spAutoFit/>
          </a:bodyPr>
          <a:lstStyle/>
          <a:p>
            <a:r>
              <a:rPr lang="en-US" dirty="0" smtClean="0"/>
              <a:t>AS you can see the correlation between salary and past experience is high and the correlation between age and salary is also high </a:t>
            </a:r>
          </a:p>
          <a:p>
            <a:r>
              <a:rPr lang="en-US" dirty="0" smtClean="0"/>
              <a:t> </a:t>
            </a:r>
            <a:endParaRPr lang="en-US" dirty="0"/>
          </a:p>
        </p:txBody>
      </p:sp>
      <p:pic>
        <p:nvPicPr>
          <p:cNvPr id="4" name="Picture 3"/>
          <p:cNvPicPr>
            <a:picLocks noChangeAspect="1"/>
          </p:cNvPicPr>
          <p:nvPr/>
        </p:nvPicPr>
        <p:blipFill>
          <a:blip r:embed="rId2"/>
          <a:stretch>
            <a:fillRect/>
          </a:stretch>
        </p:blipFill>
        <p:spPr>
          <a:xfrm>
            <a:off x="4396154" y="413237"/>
            <a:ext cx="7349983" cy="6348047"/>
          </a:xfrm>
          <a:prstGeom prst="rect">
            <a:avLst/>
          </a:prstGeom>
        </p:spPr>
      </p:pic>
    </p:spTree>
    <p:extLst>
      <p:ext uri="{BB962C8B-B14F-4D97-AF65-F5344CB8AC3E}">
        <p14:creationId xmlns:p14="http://schemas.microsoft.com/office/powerpoint/2010/main" val="35649580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34178" y="2075958"/>
            <a:ext cx="5627643" cy="4572396"/>
          </a:xfrm>
          <a:prstGeom prst="rect">
            <a:avLst/>
          </a:prstGeom>
        </p:spPr>
      </p:pic>
      <p:pic>
        <p:nvPicPr>
          <p:cNvPr id="5" name="Picture 4"/>
          <p:cNvPicPr>
            <a:picLocks noChangeAspect="1"/>
          </p:cNvPicPr>
          <p:nvPr/>
        </p:nvPicPr>
        <p:blipFill>
          <a:blip r:embed="rId3"/>
          <a:stretch>
            <a:fillRect/>
          </a:stretch>
        </p:blipFill>
        <p:spPr>
          <a:xfrm>
            <a:off x="6370047" y="2060716"/>
            <a:ext cx="4813770" cy="4587638"/>
          </a:xfrm>
          <a:prstGeom prst="rect">
            <a:avLst/>
          </a:prstGeom>
        </p:spPr>
      </p:pic>
      <p:sp>
        <p:nvSpPr>
          <p:cNvPr id="6" name="Rectangle 5"/>
          <p:cNvSpPr/>
          <p:nvPr/>
        </p:nvSpPr>
        <p:spPr>
          <a:xfrm>
            <a:off x="454269" y="556066"/>
            <a:ext cx="6096000" cy="923330"/>
          </a:xfrm>
          <a:prstGeom prst="rect">
            <a:avLst/>
          </a:prstGeom>
        </p:spPr>
        <p:txBody>
          <a:bodyPr>
            <a:spAutoFit/>
          </a:bodyPr>
          <a:lstStyle/>
          <a:p>
            <a:r>
              <a:rPr lang="en-US" b="1" dirty="0" smtClean="0">
                <a:solidFill>
                  <a:srgbClr val="FF0000"/>
                </a:solidFill>
                <a:latin typeface="Roboto"/>
                <a:ea typeface="Roboto"/>
                <a:cs typeface="Roboto"/>
              </a:rPr>
              <a:t>Scatterplot between past experience and salary and age and salary</a:t>
            </a:r>
          </a:p>
          <a:p>
            <a:r>
              <a:rPr lang="en-US" b="1" dirty="0" smtClean="0">
                <a:solidFill>
                  <a:srgbClr val="FF0000"/>
                </a:solidFill>
                <a:latin typeface="Roboto"/>
                <a:ea typeface="Roboto"/>
                <a:cs typeface="Roboto"/>
              </a:rPr>
              <a:t> </a:t>
            </a:r>
            <a:r>
              <a:rPr lang="en-US" b="1" dirty="0">
                <a:solidFill>
                  <a:srgbClr val="FF0000"/>
                </a:solidFill>
                <a:latin typeface="Roboto"/>
                <a:ea typeface="Roboto"/>
                <a:cs typeface="Roboto"/>
              </a:rPr>
              <a:t>:</a:t>
            </a:r>
            <a:r>
              <a:rPr lang="en-US" sz="1600" b="1" dirty="0">
                <a:solidFill>
                  <a:srgbClr val="212121"/>
                </a:solidFill>
                <a:latin typeface="Roboto"/>
                <a:ea typeface="Roboto"/>
                <a:cs typeface="Roboto"/>
              </a:rPr>
              <a:t>-</a:t>
            </a:r>
            <a:endParaRPr lang="en-IN" dirty="0"/>
          </a:p>
        </p:txBody>
      </p:sp>
    </p:spTree>
    <p:extLst>
      <p:ext uri="{BB962C8B-B14F-4D97-AF65-F5344CB8AC3E}">
        <p14:creationId xmlns:p14="http://schemas.microsoft.com/office/powerpoint/2010/main" val="16035669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D49E9-62DE-1625-28BF-D470B08A149C}"/>
              </a:ext>
            </a:extLst>
          </p:cNvPr>
          <p:cNvSpPr>
            <a:spLocks noGrp="1"/>
          </p:cNvSpPr>
          <p:nvPr>
            <p:ph type="title"/>
          </p:nvPr>
        </p:nvSpPr>
        <p:spPr>
          <a:xfrm>
            <a:off x="0" y="135086"/>
            <a:ext cx="11768846" cy="1325563"/>
          </a:xfrm>
        </p:spPr>
        <p:txBody>
          <a:bodyPr>
            <a:normAutofit/>
          </a:bodyPr>
          <a:lstStyle/>
          <a:p>
            <a:r>
              <a:rPr lang="en-US" sz="2400" b="1" dirty="0" smtClean="0">
                <a:solidFill>
                  <a:srgbClr val="FF0000"/>
                </a:solidFill>
                <a:latin typeface="Roboto"/>
                <a:ea typeface="Roboto"/>
                <a:cs typeface="Roboto"/>
              </a:rPr>
              <a:t>Creating New features</a:t>
            </a:r>
            <a:br>
              <a:rPr lang="en-US" sz="2400" b="1" dirty="0" smtClean="0">
                <a:solidFill>
                  <a:srgbClr val="FF0000"/>
                </a:solidFill>
                <a:latin typeface="Roboto"/>
                <a:ea typeface="Roboto"/>
                <a:cs typeface="Roboto"/>
              </a:rPr>
            </a:br>
            <a:endParaRPr lang="en-US" sz="2000" b="1" dirty="0">
              <a:latin typeface="Roboto"/>
              <a:ea typeface="Roboto"/>
              <a:cs typeface="Roboto"/>
            </a:endParaRPr>
          </a:p>
        </p:txBody>
      </p:sp>
      <p:sp>
        <p:nvSpPr>
          <p:cNvPr id="9" name="TextBox 8">
            <a:extLst>
              <a:ext uri="{FF2B5EF4-FFF2-40B4-BE49-F238E27FC236}">
                <a16:creationId xmlns:a16="http://schemas.microsoft.com/office/drawing/2014/main" id="{EE485737-EBED-4E78-EF60-B313BE876AD2}"/>
              </a:ext>
            </a:extLst>
          </p:cNvPr>
          <p:cNvSpPr txBox="1"/>
          <p:nvPr/>
        </p:nvSpPr>
        <p:spPr>
          <a:xfrm>
            <a:off x="159005" y="4805020"/>
            <a:ext cx="11436365" cy="2246769"/>
          </a:xfrm>
          <a:prstGeom prst="rect">
            <a:avLst/>
          </a:prstGeom>
          <a:noFill/>
        </p:spPr>
        <p:txBody>
          <a:bodyPr wrap="square">
            <a:spAutoFit/>
          </a:bodyPr>
          <a:lstStyle/>
          <a:p>
            <a:r>
              <a:rPr lang="en-US" sz="2000" dirty="0" smtClean="0">
                <a:solidFill>
                  <a:srgbClr val="212121"/>
                </a:solidFill>
                <a:latin typeface="Roboto" panose="02000000000000000000" pitchFamily="2" charset="0"/>
              </a:rPr>
              <a:t>Creating new features </a:t>
            </a:r>
          </a:p>
          <a:p>
            <a:pPr marL="457200" indent="-457200">
              <a:buAutoNum type="arabicPeriod"/>
            </a:pPr>
            <a:r>
              <a:rPr lang="en-US" sz="2000" dirty="0" smtClean="0">
                <a:solidFill>
                  <a:srgbClr val="212121"/>
                </a:solidFill>
                <a:latin typeface="Roboto" panose="02000000000000000000" pitchFamily="2" charset="0"/>
              </a:rPr>
              <a:t>Experience – the experience or tenure in the company which is calculated current date – date of joining in term of years  </a:t>
            </a:r>
          </a:p>
          <a:p>
            <a:pPr marL="457200" indent="-457200">
              <a:buAutoNum type="arabicPeriod"/>
            </a:pPr>
            <a:r>
              <a:rPr lang="en-US" sz="2000" dirty="0" smtClean="0">
                <a:solidFill>
                  <a:srgbClr val="212121"/>
                </a:solidFill>
                <a:latin typeface="Roboto" panose="02000000000000000000" pitchFamily="2" charset="0"/>
              </a:rPr>
              <a:t>Total experience – experience + past experience </a:t>
            </a:r>
          </a:p>
          <a:p>
            <a:pPr marL="457200" indent="-457200">
              <a:buAutoNum type="arabicPeriod"/>
            </a:pPr>
            <a:r>
              <a:rPr lang="en-US" sz="2000" dirty="0" smtClean="0">
                <a:solidFill>
                  <a:srgbClr val="212121"/>
                </a:solidFill>
                <a:latin typeface="Roboto" panose="02000000000000000000" pitchFamily="2" charset="0"/>
              </a:rPr>
              <a:t>Performance score – rating * experience</a:t>
            </a:r>
          </a:p>
          <a:p>
            <a:pPr marL="457200" indent="-457200">
              <a:buAutoNum type="arabicPeriod"/>
            </a:pPr>
            <a:endParaRPr lang="en-US" sz="2000" dirty="0" smtClean="0">
              <a:solidFill>
                <a:srgbClr val="212121"/>
              </a:solidFill>
              <a:latin typeface="Roboto" panose="02000000000000000000" pitchFamily="2" charset="0"/>
            </a:endParaRPr>
          </a:p>
          <a:p>
            <a:endParaRPr lang="en-US" sz="2000" b="0" i="0" dirty="0">
              <a:solidFill>
                <a:srgbClr val="212121"/>
              </a:solidFill>
              <a:effectLst/>
              <a:latin typeface="Roboto" panose="02000000000000000000" pitchFamily="2" charset="0"/>
            </a:endParaRPr>
          </a:p>
        </p:txBody>
      </p:sp>
      <p:pic>
        <p:nvPicPr>
          <p:cNvPr id="6" name="Picture 5"/>
          <p:cNvPicPr>
            <a:picLocks noChangeAspect="1"/>
          </p:cNvPicPr>
          <p:nvPr/>
        </p:nvPicPr>
        <p:blipFill>
          <a:blip r:embed="rId2"/>
          <a:stretch>
            <a:fillRect/>
          </a:stretch>
        </p:blipFill>
        <p:spPr>
          <a:xfrm>
            <a:off x="4340501" y="1608992"/>
            <a:ext cx="7254869" cy="2532185"/>
          </a:xfrm>
          <a:prstGeom prst="rect">
            <a:avLst/>
          </a:prstGeom>
        </p:spPr>
      </p:pic>
      <p:pic>
        <p:nvPicPr>
          <p:cNvPr id="8" name="Picture 7"/>
          <p:cNvPicPr>
            <a:picLocks noChangeAspect="1"/>
          </p:cNvPicPr>
          <p:nvPr/>
        </p:nvPicPr>
        <p:blipFill>
          <a:blip r:embed="rId3"/>
          <a:stretch>
            <a:fillRect/>
          </a:stretch>
        </p:blipFill>
        <p:spPr>
          <a:xfrm>
            <a:off x="246013" y="1460649"/>
            <a:ext cx="3962743" cy="2680528"/>
          </a:xfrm>
          <a:prstGeom prst="rect">
            <a:avLst/>
          </a:prstGeom>
        </p:spPr>
      </p:pic>
    </p:spTree>
    <p:extLst>
      <p:ext uri="{BB962C8B-B14F-4D97-AF65-F5344CB8AC3E}">
        <p14:creationId xmlns:p14="http://schemas.microsoft.com/office/powerpoint/2010/main" val="20308115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2DE3C-7FCF-5C55-3585-C8931490B74A}"/>
              </a:ext>
            </a:extLst>
          </p:cNvPr>
          <p:cNvSpPr>
            <a:spLocks noGrp="1"/>
          </p:cNvSpPr>
          <p:nvPr>
            <p:ph type="title"/>
          </p:nvPr>
        </p:nvSpPr>
        <p:spPr>
          <a:xfrm>
            <a:off x="0" y="1"/>
            <a:ext cx="11353800" cy="778212"/>
          </a:xfrm>
        </p:spPr>
        <p:txBody>
          <a:bodyPr>
            <a:normAutofit/>
          </a:bodyPr>
          <a:lstStyle/>
          <a:p>
            <a:r>
              <a:rPr lang="en-US" sz="2400" b="1" dirty="0" err="1" smtClean="0">
                <a:solidFill>
                  <a:srgbClr val="FF0000"/>
                </a:solidFill>
              </a:rPr>
              <a:t>Barplot</a:t>
            </a:r>
            <a:r>
              <a:rPr lang="en-US" sz="2400" b="1" dirty="0" smtClean="0">
                <a:solidFill>
                  <a:srgbClr val="FF0000"/>
                </a:solidFill>
              </a:rPr>
              <a:t> for Average salary by Designation</a:t>
            </a:r>
            <a:br>
              <a:rPr lang="en-US" sz="2400" b="1" dirty="0" smtClean="0">
                <a:solidFill>
                  <a:srgbClr val="FF0000"/>
                </a:solidFill>
              </a:rPr>
            </a:br>
            <a:endParaRPr lang="en-US" sz="2400" b="1" dirty="0">
              <a:solidFill>
                <a:srgbClr val="FF0000"/>
              </a:solidFill>
            </a:endParaRPr>
          </a:p>
        </p:txBody>
      </p:sp>
      <p:sp>
        <p:nvSpPr>
          <p:cNvPr id="7" name="TextBox 6">
            <a:extLst>
              <a:ext uri="{FF2B5EF4-FFF2-40B4-BE49-F238E27FC236}">
                <a16:creationId xmlns:a16="http://schemas.microsoft.com/office/drawing/2014/main" id="{75010531-F98E-D536-2D46-73BA167D527B}"/>
              </a:ext>
            </a:extLst>
          </p:cNvPr>
          <p:cNvSpPr txBox="1"/>
          <p:nvPr/>
        </p:nvSpPr>
        <p:spPr>
          <a:xfrm>
            <a:off x="1075593" y="5031258"/>
            <a:ext cx="3670569" cy="1200329"/>
          </a:xfrm>
          <a:prstGeom prst="rect">
            <a:avLst/>
          </a:prstGeom>
          <a:noFill/>
        </p:spPr>
        <p:txBody>
          <a:bodyPr wrap="square">
            <a:spAutoFit/>
          </a:bodyPr>
          <a:lstStyle/>
          <a:p>
            <a:r>
              <a:rPr lang="en-US" dirty="0" smtClean="0">
                <a:solidFill>
                  <a:srgbClr val="212121"/>
                </a:solidFill>
                <a:latin typeface="Roboto" panose="02000000000000000000" pitchFamily="2" charset="0"/>
              </a:rPr>
              <a:t>This </a:t>
            </a:r>
            <a:r>
              <a:rPr lang="en-US" dirty="0" err="1" smtClean="0">
                <a:solidFill>
                  <a:srgbClr val="212121"/>
                </a:solidFill>
                <a:latin typeface="Roboto" panose="02000000000000000000" pitchFamily="2" charset="0"/>
              </a:rPr>
              <a:t>barplot</a:t>
            </a:r>
            <a:r>
              <a:rPr lang="en-US" dirty="0" smtClean="0">
                <a:solidFill>
                  <a:srgbClr val="212121"/>
                </a:solidFill>
                <a:latin typeface="Roboto" panose="02000000000000000000" pitchFamily="2" charset="0"/>
              </a:rPr>
              <a:t> shows the average salaries of the employees by there designation </a:t>
            </a:r>
          </a:p>
          <a:p>
            <a:pPr marL="342900" indent="-342900">
              <a:buAutoNum type="arabicPeriod"/>
            </a:pPr>
            <a:endParaRPr lang="en-US" dirty="0"/>
          </a:p>
        </p:txBody>
      </p:sp>
      <p:pic>
        <p:nvPicPr>
          <p:cNvPr id="4" name="Picture 3"/>
          <p:cNvPicPr>
            <a:picLocks noChangeAspect="1"/>
          </p:cNvPicPr>
          <p:nvPr/>
        </p:nvPicPr>
        <p:blipFill>
          <a:blip r:embed="rId2"/>
          <a:stretch>
            <a:fillRect/>
          </a:stretch>
        </p:blipFill>
        <p:spPr>
          <a:xfrm>
            <a:off x="362045" y="1116624"/>
            <a:ext cx="4557155" cy="2584938"/>
          </a:xfrm>
          <a:prstGeom prst="rect">
            <a:avLst/>
          </a:prstGeom>
        </p:spPr>
      </p:pic>
      <p:pic>
        <p:nvPicPr>
          <p:cNvPr id="6" name="Picture 5"/>
          <p:cNvPicPr>
            <a:picLocks noChangeAspect="1"/>
          </p:cNvPicPr>
          <p:nvPr/>
        </p:nvPicPr>
        <p:blipFill>
          <a:blip r:embed="rId3"/>
          <a:stretch>
            <a:fillRect/>
          </a:stretch>
        </p:blipFill>
        <p:spPr>
          <a:xfrm>
            <a:off x="4994912" y="389107"/>
            <a:ext cx="6721422" cy="5006774"/>
          </a:xfrm>
          <a:prstGeom prst="rect">
            <a:avLst/>
          </a:prstGeom>
        </p:spPr>
      </p:pic>
    </p:spTree>
    <p:extLst>
      <p:ext uri="{BB962C8B-B14F-4D97-AF65-F5344CB8AC3E}">
        <p14:creationId xmlns:p14="http://schemas.microsoft.com/office/powerpoint/2010/main" val="37343208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2DE3C-7FCF-5C55-3585-C8931490B74A}"/>
              </a:ext>
            </a:extLst>
          </p:cNvPr>
          <p:cNvSpPr>
            <a:spLocks noGrp="1"/>
          </p:cNvSpPr>
          <p:nvPr>
            <p:ph type="title"/>
          </p:nvPr>
        </p:nvSpPr>
        <p:spPr>
          <a:xfrm>
            <a:off x="0" y="1"/>
            <a:ext cx="11353800" cy="778212"/>
          </a:xfrm>
        </p:spPr>
        <p:txBody>
          <a:bodyPr>
            <a:normAutofit/>
          </a:bodyPr>
          <a:lstStyle/>
          <a:p>
            <a:r>
              <a:rPr lang="en-US" sz="2400" b="1" dirty="0" err="1" smtClean="0">
                <a:solidFill>
                  <a:srgbClr val="FF0000"/>
                </a:solidFill>
              </a:rPr>
              <a:t>Lineplot</a:t>
            </a:r>
            <a:r>
              <a:rPr lang="en-US" sz="2400" b="1" dirty="0" smtClean="0">
                <a:solidFill>
                  <a:srgbClr val="FF0000"/>
                </a:solidFill>
              </a:rPr>
              <a:t> for salaries of employees for total experience for all designations:</a:t>
            </a:r>
            <a:br>
              <a:rPr lang="en-US" sz="2400" b="1" dirty="0" smtClean="0">
                <a:solidFill>
                  <a:srgbClr val="FF0000"/>
                </a:solidFill>
              </a:rPr>
            </a:br>
            <a:endParaRPr lang="en-US" sz="2400" b="1" dirty="0">
              <a:solidFill>
                <a:srgbClr val="FF0000"/>
              </a:solidFill>
            </a:endParaRPr>
          </a:p>
        </p:txBody>
      </p:sp>
      <p:sp>
        <p:nvSpPr>
          <p:cNvPr id="7" name="TextBox 6">
            <a:extLst>
              <a:ext uri="{FF2B5EF4-FFF2-40B4-BE49-F238E27FC236}">
                <a16:creationId xmlns:a16="http://schemas.microsoft.com/office/drawing/2014/main" id="{75010531-F98E-D536-2D46-73BA167D527B}"/>
              </a:ext>
            </a:extLst>
          </p:cNvPr>
          <p:cNvSpPr txBox="1"/>
          <p:nvPr/>
        </p:nvSpPr>
        <p:spPr>
          <a:xfrm>
            <a:off x="1075593" y="5031258"/>
            <a:ext cx="3670569" cy="2031325"/>
          </a:xfrm>
          <a:prstGeom prst="rect">
            <a:avLst/>
          </a:prstGeom>
          <a:noFill/>
        </p:spPr>
        <p:txBody>
          <a:bodyPr wrap="square">
            <a:spAutoFit/>
          </a:bodyPr>
          <a:lstStyle/>
          <a:p>
            <a:r>
              <a:rPr lang="en-US" dirty="0" smtClean="0">
                <a:solidFill>
                  <a:srgbClr val="212121"/>
                </a:solidFill>
                <a:latin typeface="Roboto" panose="02000000000000000000" pitchFamily="2" charset="0"/>
              </a:rPr>
              <a:t>This line plot shows the salaries of employees based on their work experience for all designations</a:t>
            </a:r>
          </a:p>
          <a:p>
            <a:endParaRPr lang="en-US" dirty="0" smtClean="0">
              <a:solidFill>
                <a:srgbClr val="212121"/>
              </a:solidFill>
              <a:latin typeface="Roboto" panose="02000000000000000000" pitchFamily="2" charset="0"/>
            </a:endParaRPr>
          </a:p>
          <a:p>
            <a:pPr marL="342900" indent="-342900">
              <a:buAutoNum type="arabicPeriod"/>
            </a:pPr>
            <a:endParaRPr lang="en-US" dirty="0"/>
          </a:p>
        </p:txBody>
      </p:sp>
      <p:pic>
        <p:nvPicPr>
          <p:cNvPr id="3" name="Picture 2"/>
          <p:cNvPicPr>
            <a:picLocks noChangeAspect="1"/>
          </p:cNvPicPr>
          <p:nvPr/>
        </p:nvPicPr>
        <p:blipFill>
          <a:blip r:embed="rId2"/>
          <a:stretch>
            <a:fillRect/>
          </a:stretch>
        </p:blipFill>
        <p:spPr>
          <a:xfrm>
            <a:off x="425248" y="1632926"/>
            <a:ext cx="4320914" cy="2255715"/>
          </a:xfrm>
          <a:prstGeom prst="rect">
            <a:avLst/>
          </a:prstGeom>
        </p:spPr>
      </p:pic>
      <p:pic>
        <p:nvPicPr>
          <p:cNvPr id="5" name="Picture 4"/>
          <p:cNvPicPr>
            <a:picLocks noChangeAspect="1"/>
          </p:cNvPicPr>
          <p:nvPr/>
        </p:nvPicPr>
        <p:blipFill>
          <a:blip r:embed="rId3"/>
          <a:stretch>
            <a:fillRect/>
          </a:stretch>
        </p:blipFill>
        <p:spPr>
          <a:xfrm>
            <a:off x="5676900" y="778213"/>
            <a:ext cx="6340389" cy="5258256"/>
          </a:xfrm>
          <a:prstGeom prst="rect">
            <a:avLst/>
          </a:prstGeom>
        </p:spPr>
      </p:pic>
    </p:spTree>
    <p:extLst>
      <p:ext uri="{BB962C8B-B14F-4D97-AF65-F5344CB8AC3E}">
        <p14:creationId xmlns:p14="http://schemas.microsoft.com/office/powerpoint/2010/main" val="6114463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63BEB-9E79-31B2-F2BA-883E403DF2E1}"/>
              </a:ext>
            </a:extLst>
          </p:cNvPr>
          <p:cNvSpPr>
            <a:spLocks noGrp="1"/>
          </p:cNvSpPr>
          <p:nvPr>
            <p:ph type="title"/>
          </p:nvPr>
        </p:nvSpPr>
        <p:spPr>
          <a:xfrm>
            <a:off x="873370" y="0"/>
            <a:ext cx="10515600" cy="1325563"/>
          </a:xfrm>
        </p:spPr>
        <p:txBody>
          <a:bodyPr>
            <a:normAutofit fontScale="90000"/>
          </a:bodyPr>
          <a:lstStyle/>
          <a:p>
            <a:r>
              <a:rPr lang="en-US" sz="3200" dirty="0" smtClean="0">
                <a:solidFill>
                  <a:srgbClr val="FF0000"/>
                </a:solidFill>
              </a:rPr>
              <a:t>Dropping unnecessary features and converting categorical features to numbers:</a:t>
            </a:r>
            <a:br>
              <a:rPr lang="en-US" sz="3200" dirty="0" smtClean="0">
                <a:solidFill>
                  <a:srgbClr val="FF0000"/>
                </a:solidFill>
              </a:rPr>
            </a:br>
            <a:endParaRPr lang="en-IN" sz="3200" dirty="0">
              <a:solidFill>
                <a:srgbClr val="FF0000"/>
              </a:solidFill>
            </a:endParaRPr>
          </a:p>
        </p:txBody>
      </p:sp>
      <p:pic>
        <p:nvPicPr>
          <p:cNvPr id="4" name="Picture 3"/>
          <p:cNvPicPr>
            <a:picLocks noChangeAspect="1"/>
          </p:cNvPicPr>
          <p:nvPr/>
        </p:nvPicPr>
        <p:blipFill>
          <a:blip r:embed="rId2"/>
          <a:stretch>
            <a:fillRect/>
          </a:stretch>
        </p:blipFill>
        <p:spPr>
          <a:xfrm>
            <a:off x="1246444" y="1195754"/>
            <a:ext cx="8908671" cy="5311191"/>
          </a:xfrm>
          <a:prstGeom prst="rect">
            <a:avLst/>
          </a:prstGeom>
        </p:spPr>
      </p:pic>
    </p:spTree>
    <p:extLst>
      <p:ext uri="{BB962C8B-B14F-4D97-AF65-F5344CB8AC3E}">
        <p14:creationId xmlns:p14="http://schemas.microsoft.com/office/powerpoint/2010/main" val="42644694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381</TotalTime>
  <Words>365</Words>
  <Application>Microsoft Office PowerPoint</Application>
  <PresentationFormat>Widescreen</PresentationFormat>
  <Paragraphs>35</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Calibri Light</vt:lpstr>
      <vt:lpstr>Courier New</vt:lpstr>
      <vt:lpstr>Roboto</vt:lpstr>
      <vt:lpstr>Office Theme</vt:lpstr>
      <vt:lpstr>Project on Salary Predictions of Data Professions </vt:lpstr>
      <vt:lpstr>Details about the Dataset :</vt:lpstr>
      <vt:lpstr>Info  and null values and duplicate values: </vt:lpstr>
      <vt:lpstr> EXPLORATORY DATA ANALYSIS  Corelation Matrix</vt:lpstr>
      <vt:lpstr>PowerPoint Presentation</vt:lpstr>
      <vt:lpstr>Creating New features </vt:lpstr>
      <vt:lpstr>Barplot for Average salary by Designation </vt:lpstr>
      <vt:lpstr>Lineplot for salaries of employees for total experience for all designations: </vt:lpstr>
      <vt:lpstr>Dropping unnecessary features and converting categorical features to numbers: </vt:lpstr>
      <vt:lpstr>Describe the data:</vt:lpstr>
      <vt:lpstr>PowerPoint Presentation</vt:lpstr>
      <vt:lpstr>Model Building   Linear Regression Model and Ridge Regression model: </vt:lpstr>
      <vt:lpstr>Decision Tree Model and Support Vector machine:</vt:lpstr>
      <vt:lpstr>Random Forest Regressor Model:</vt:lpstr>
      <vt:lpstr>Random forest Regressor model has the lowest root mean square error, lowest  mean absolute error and high accuracy so we will select this model for Model deployment.</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CO2 EMISSION</dc:title>
  <dc:creator>priya alladi</dc:creator>
  <cp:lastModifiedBy>Medidi Jayanth Rama Krishna</cp:lastModifiedBy>
  <cp:revision>19</cp:revision>
  <dcterms:created xsi:type="dcterms:W3CDTF">2023-07-21T13:21:44Z</dcterms:created>
  <dcterms:modified xsi:type="dcterms:W3CDTF">2024-06-12T16:26:34Z</dcterms:modified>
</cp:coreProperties>
</file>