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310" r:id="rId3"/>
    <p:sldId id="265" r:id="rId4"/>
    <p:sldId id="268" r:id="rId5"/>
    <p:sldId id="272" r:id="rId6"/>
    <p:sldId id="274" r:id="rId7"/>
    <p:sldId id="282" r:id="rId8"/>
    <p:sldId id="283" r:id="rId9"/>
    <p:sldId id="284" r:id="rId10"/>
    <p:sldId id="286" r:id="rId11"/>
    <p:sldId id="288" r:id="rId12"/>
    <p:sldId id="291" r:id="rId13"/>
    <p:sldId id="295" r:id="rId14"/>
    <p:sldId id="296" r:id="rId15"/>
    <p:sldId id="300" r:id="rId16"/>
    <p:sldId id="304" r:id="rId17"/>
    <p:sldId id="307" r:id="rId18"/>
    <p:sldId id="308" r:id="rId19"/>
    <p:sldId id="3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2738" autoAdjust="0"/>
    <p:restoredTop sz="94660"/>
  </p:normalViewPr>
  <p:slideViewPr>
    <p:cSldViewPr snapToGrid="0">
      <p:cViewPr varScale="1">
        <p:scale>
          <a:sx n="74" d="100"/>
          <a:sy n="74" d="100"/>
        </p:scale>
        <p:origin x="130"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897377C-9489-428D-A737-9C07CDC172B6}" type="datetimeFigureOut">
              <a:rPr lang="en-GB" smtClean="0"/>
              <a:t>07/07/2024</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3149652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7377C-9489-428D-A737-9C07CDC172B6}" type="datetimeFigureOut">
              <a:rPr lang="en-GB" smtClean="0"/>
              <a:t>07/07/2024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2135397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7377C-9489-428D-A737-9C07CDC172B6}" type="datetimeFigureOut">
              <a:rPr lang="en-GB" smtClean="0"/>
              <a:t>07/07/2024</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41601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7377C-9489-428D-A737-9C07CDC172B6}" type="datetimeFigureOut">
              <a:rPr lang="en-GB" smtClean="0"/>
              <a:t>07/07/2024</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2831037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7377C-9489-428D-A737-9C07CDC172B6}" type="datetimeFigureOut">
              <a:rPr lang="en-GB" smtClean="0"/>
              <a:t>07/07/2024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984399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97377C-9489-428D-A737-9C07CDC172B6}" type="datetimeFigureOut">
              <a:rPr lang="en-GB" smtClean="0"/>
              <a:t>07/07/2024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3084689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97377C-9489-428D-A737-9C07CDC172B6}" type="datetimeFigureOut">
              <a:rPr lang="en-GB" smtClean="0"/>
              <a:t>07/07/2024</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403383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897377C-9489-428D-A737-9C07CDC172B6}" type="datetimeFigureOut">
              <a:rPr lang="en-GB" smtClean="0"/>
              <a:t>07/07/2024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1903397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897377C-9489-428D-A737-9C07CDC172B6}" type="datetimeFigureOut">
              <a:rPr lang="en-GB" smtClean="0"/>
              <a:t>07/07/2024</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217920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97377C-9489-428D-A737-9C07CDC172B6}" type="datetimeFigureOut">
              <a:rPr lang="en-GB" smtClean="0"/>
              <a:t>07/07/2024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213874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97377C-9489-428D-A737-9C07CDC172B6}" type="datetimeFigureOut">
              <a:rPr lang="en-GB" smtClean="0"/>
              <a:t>07/07/2024</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333533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97377C-9489-428D-A737-9C07CDC172B6}" type="datetimeFigureOut">
              <a:rPr lang="en-GB" smtClean="0"/>
              <a:t>07/07/2024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3385506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97377C-9489-428D-A737-9C07CDC172B6}" type="datetimeFigureOut">
              <a:rPr lang="en-GB" smtClean="0"/>
              <a:t>07/07/2024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1875808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97377C-9489-428D-A737-9C07CDC172B6}" type="datetimeFigureOut">
              <a:rPr lang="en-GB" smtClean="0"/>
              <a:t>07/07/2024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18238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7377C-9489-428D-A737-9C07CDC172B6}" type="datetimeFigureOut">
              <a:rPr lang="en-GB" smtClean="0"/>
              <a:t>07/07/2024</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1174629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7377C-9489-428D-A737-9C07CDC172B6}" type="datetimeFigureOut">
              <a:rPr lang="en-GB" smtClean="0"/>
              <a:t>07/07/2024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1126828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97377C-9489-428D-A737-9C07CDC172B6}" type="datetimeFigureOut">
              <a:rPr lang="en-GB" smtClean="0"/>
              <a:t>07/07/2024</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3560A5-DD2E-4507-8D16-04CC1430E4EE}" type="slidenum">
              <a:rPr lang="en-GB" smtClean="0"/>
              <a:t>‹#›</a:t>
            </a:fld>
            <a:endParaRPr lang="en-GB"/>
          </a:p>
        </p:txBody>
      </p:sp>
    </p:spTree>
    <p:extLst>
      <p:ext uri="{BB962C8B-B14F-4D97-AF65-F5344CB8AC3E}">
        <p14:creationId xmlns:p14="http://schemas.microsoft.com/office/powerpoint/2010/main" val="56944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897377C-9489-428D-A737-9C07CDC172B6}" type="datetimeFigureOut">
              <a:rPr lang="en-GB" smtClean="0"/>
              <a:t>07/07/2024</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13560A5-DD2E-4507-8D16-04CC1430E4EE}" type="slidenum">
              <a:rPr lang="en-GB" smtClean="0"/>
              <a:t>‹#›</a:t>
            </a:fld>
            <a:endParaRPr lang="en-GB"/>
          </a:p>
        </p:txBody>
      </p:sp>
    </p:spTree>
    <p:extLst>
      <p:ext uri="{BB962C8B-B14F-4D97-AF65-F5344CB8AC3E}">
        <p14:creationId xmlns:p14="http://schemas.microsoft.com/office/powerpoint/2010/main" val="412203533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3500" y="1706274"/>
            <a:ext cx="8761413" cy="1062037"/>
          </a:xfrm>
        </p:spPr>
        <p:txBody>
          <a:bodyPr/>
          <a:lstStyle/>
          <a:p>
            <a:r>
              <a:rPr lang="en-GB" b="1" dirty="0" smtClean="0"/>
              <a:t/>
            </a:r>
            <a:br>
              <a:rPr lang="en-GB" b="1" dirty="0" smtClean="0"/>
            </a:br>
            <a:r>
              <a:rPr lang="en-GB" sz="2800" b="1" dirty="0" smtClean="0">
                <a:solidFill>
                  <a:srgbClr val="FF0000"/>
                </a:solidFill>
              </a:rPr>
              <a:t>Project </a:t>
            </a:r>
            <a:r>
              <a:rPr lang="en-GB" sz="2800" b="1" dirty="0" smtClean="0">
                <a:solidFill>
                  <a:srgbClr val="FF0000"/>
                </a:solidFill>
                <a:latin typeface="Times New Roman" panose="02020603050405020304" pitchFamily="18" charset="0"/>
                <a:cs typeface="Times New Roman" panose="02020603050405020304" pitchFamily="18" charset="0"/>
              </a:rPr>
              <a:t>Objective</a:t>
            </a:r>
            <a:r>
              <a:rPr lang="en-GB" sz="2800" b="1"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2603500"/>
            <a:ext cx="8824913" cy="3416300"/>
          </a:xfrm>
        </p:spPr>
        <p:txBody>
          <a:bodyPr>
            <a:normAutofit lnSpcReduction="10000"/>
          </a:bodyPr>
          <a:lstStyle/>
          <a:p>
            <a:endParaRPr lang="en-GB" dirty="0"/>
          </a:p>
          <a:p>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objective of this internship project is to perform entity-level sentiment analysis on YouTube comments using provided training and validation datasets. Given a comment and a specified entity (e.g., video ID or creator name), the task is to classify the sentiment of the comment as Positive, Negative, or Neutral, with messages irrelevant to the entity also categorized as Neutral. </a:t>
            </a:r>
            <a:endParaRPr lang="en-GB"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63499" y="497717"/>
            <a:ext cx="9776691" cy="523220"/>
          </a:xfrm>
          <a:prstGeom prst="rect">
            <a:avLst/>
          </a:prstGeom>
        </p:spPr>
        <p:txBody>
          <a:bodyPr wrap="square">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SENTIMENT ANALYSIS ON YOUTUBE COMMENTS </a:t>
            </a:r>
            <a:endParaRPr lang="en-IN" sz="2800" dirty="0"/>
          </a:p>
        </p:txBody>
      </p:sp>
    </p:spTree>
    <p:extLst>
      <p:ext uri="{BB962C8B-B14F-4D97-AF65-F5344CB8AC3E}">
        <p14:creationId xmlns:p14="http://schemas.microsoft.com/office/powerpoint/2010/main" val="1259041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38175"/>
            <a:ext cx="8761413" cy="706438"/>
          </a:xfrm>
        </p:spPr>
        <p:txBody>
          <a:bodyPr/>
          <a:lstStyle/>
          <a:p>
            <a:r>
              <a:rPr lang="en-GB" dirty="0">
                <a:solidFill>
                  <a:srgbClr val="FF0000"/>
                </a:solidFill>
                <a:latin typeface="Times New Roman" panose="02020603050405020304" pitchFamily="18" charset="0"/>
                <a:cs typeface="Times New Roman" panose="02020603050405020304" pitchFamily="18" charset="0"/>
              </a:rPr>
              <a:t>Sentiment Class </a:t>
            </a:r>
            <a:r>
              <a:rPr lang="en-GB" dirty="0" smtClean="0">
                <a:solidFill>
                  <a:srgbClr val="FF0000"/>
                </a:solidFill>
                <a:latin typeface="Times New Roman" panose="02020603050405020304" pitchFamily="18" charset="0"/>
                <a:cs typeface="Times New Roman" panose="02020603050405020304" pitchFamily="18" charset="0"/>
              </a:rPr>
              <a:t>Distribution cont’d</a:t>
            </a:r>
            <a:endParaRPr lang="en-GB" dirty="0"/>
          </a:p>
        </p:txBody>
      </p:sp>
      <p:pic>
        <p:nvPicPr>
          <p:cNvPr id="4" name="Content Placeholder 3"/>
          <p:cNvPicPr>
            <a:picLocks noGrp="1" noChangeAspect="1"/>
          </p:cNvPicPr>
          <p:nvPr>
            <p:ph idx="4294967295"/>
          </p:nvPr>
        </p:nvPicPr>
        <p:blipFill>
          <a:blip r:embed="rId2"/>
          <a:stretch>
            <a:fillRect/>
          </a:stretch>
        </p:blipFill>
        <p:spPr>
          <a:xfrm>
            <a:off x="704129" y="1846385"/>
            <a:ext cx="5062826" cy="4409953"/>
          </a:xfrm>
          <a:prstGeom prst="rect">
            <a:avLst/>
          </a:prstGeom>
        </p:spPr>
      </p:pic>
      <p:pic>
        <p:nvPicPr>
          <p:cNvPr id="5" name="Content Placeholder 3"/>
          <p:cNvPicPr>
            <a:picLocks noChangeAspect="1"/>
          </p:cNvPicPr>
          <p:nvPr/>
        </p:nvPicPr>
        <p:blipFill>
          <a:blip r:embed="rId3"/>
          <a:stretch>
            <a:fillRect/>
          </a:stretch>
        </p:blipFill>
        <p:spPr>
          <a:xfrm>
            <a:off x="6347267" y="1846385"/>
            <a:ext cx="5082733" cy="4409953"/>
          </a:xfrm>
          <a:prstGeom prst="rect">
            <a:avLst/>
          </a:prstGeom>
        </p:spPr>
      </p:pic>
    </p:spTree>
    <p:extLst>
      <p:ext uri="{BB962C8B-B14F-4D97-AF65-F5344CB8AC3E}">
        <p14:creationId xmlns:p14="http://schemas.microsoft.com/office/powerpoint/2010/main" val="2261381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41363"/>
            <a:ext cx="8761413" cy="1157287"/>
          </a:xfrm>
        </p:spPr>
        <p:txBody>
          <a:bodyPr/>
          <a:lstStyle/>
          <a:p>
            <a:r>
              <a:rPr lang="en-GB" dirty="0">
                <a:solidFill>
                  <a:srgbClr val="FF0000"/>
                </a:solidFill>
                <a:latin typeface="Times New Roman" panose="02020603050405020304" pitchFamily="18" charset="0"/>
                <a:cs typeface="Times New Roman" panose="02020603050405020304" pitchFamily="18" charset="0"/>
              </a:rPr>
              <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VISUALIZATION 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Sentiment Distribution by Entity:</a:t>
            </a:r>
            <a:r>
              <a:rPr lang="en-GB" b="1" dirty="0"/>
              <a:t/>
            </a:r>
            <a:br>
              <a:rPr lang="en-GB" b="1" dirty="0"/>
            </a:br>
            <a:endParaRPr lang="en-GB" dirty="0"/>
          </a:p>
        </p:txBody>
      </p:sp>
      <p:pic>
        <p:nvPicPr>
          <p:cNvPr id="4" name="Content Placeholder 3"/>
          <p:cNvPicPr>
            <a:picLocks noGrp="1" noChangeAspect="1"/>
          </p:cNvPicPr>
          <p:nvPr>
            <p:ph idx="4294967295"/>
          </p:nvPr>
        </p:nvPicPr>
        <p:blipFill>
          <a:blip r:embed="rId2"/>
          <a:stretch>
            <a:fillRect/>
          </a:stretch>
        </p:blipFill>
        <p:spPr>
          <a:xfrm>
            <a:off x="0" y="2395538"/>
            <a:ext cx="10602913" cy="4462462"/>
          </a:xfrm>
          <a:prstGeom prst="rect">
            <a:avLst/>
          </a:prstGeom>
        </p:spPr>
      </p:pic>
    </p:spTree>
    <p:extLst>
      <p:ext uri="{BB962C8B-B14F-4D97-AF65-F5344CB8AC3E}">
        <p14:creationId xmlns:p14="http://schemas.microsoft.com/office/powerpoint/2010/main" val="263761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5775"/>
            <a:ext cx="8761413" cy="1195388"/>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Comparison of Sentiment Analysis Methods:</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pic>
        <p:nvPicPr>
          <p:cNvPr id="4" name="Content Placeholder 3"/>
          <p:cNvPicPr>
            <a:picLocks noGrp="1" noChangeAspect="1"/>
          </p:cNvPicPr>
          <p:nvPr>
            <p:ph idx="4294967295"/>
          </p:nvPr>
        </p:nvPicPr>
        <p:blipFill>
          <a:blip r:embed="rId2"/>
          <a:stretch>
            <a:fillRect/>
          </a:stretch>
        </p:blipFill>
        <p:spPr>
          <a:xfrm>
            <a:off x="0" y="2327275"/>
            <a:ext cx="9318625" cy="4530725"/>
          </a:xfrm>
          <a:prstGeom prst="rect">
            <a:avLst/>
          </a:prstGeom>
        </p:spPr>
      </p:pic>
    </p:spTree>
    <p:extLst>
      <p:ext uri="{BB962C8B-B14F-4D97-AF65-F5344CB8AC3E}">
        <p14:creationId xmlns:p14="http://schemas.microsoft.com/office/powerpoint/2010/main" val="546103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15925"/>
            <a:ext cx="8761413" cy="1679575"/>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Word Clouds cont’d</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pic>
        <p:nvPicPr>
          <p:cNvPr id="4" name="Content Placeholder 3"/>
          <p:cNvPicPr>
            <a:picLocks noGrp="1" noChangeAspect="1"/>
          </p:cNvPicPr>
          <p:nvPr>
            <p:ph idx="4294967295"/>
          </p:nvPr>
        </p:nvPicPr>
        <p:blipFill>
          <a:blip r:embed="rId2"/>
          <a:stretch>
            <a:fillRect/>
          </a:stretch>
        </p:blipFill>
        <p:spPr>
          <a:xfrm>
            <a:off x="0" y="2349500"/>
            <a:ext cx="12192000" cy="4508500"/>
          </a:xfrm>
          <a:prstGeom prst="rect">
            <a:avLst/>
          </a:prstGeom>
        </p:spPr>
      </p:pic>
    </p:spTree>
    <p:extLst>
      <p:ext uri="{BB962C8B-B14F-4D97-AF65-F5344CB8AC3E}">
        <p14:creationId xmlns:p14="http://schemas.microsoft.com/office/powerpoint/2010/main" val="893640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15925"/>
            <a:ext cx="9502775" cy="1504950"/>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Word Clouds cont’d</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pic>
        <p:nvPicPr>
          <p:cNvPr id="4" name="Content Placeholder 3"/>
          <p:cNvPicPr>
            <a:picLocks noGrp="1" noChangeAspect="1"/>
          </p:cNvPicPr>
          <p:nvPr>
            <p:ph idx="4294967295"/>
          </p:nvPr>
        </p:nvPicPr>
        <p:blipFill>
          <a:blip r:embed="rId2"/>
          <a:stretch>
            <a:fillRect/>
          </a:stretch>
        </p:blipFill>
        <p:spPr>
          <a:xfrm>
            <a:off x="0" y="2268538"/>
            <a:ext cx="12192000" cy="4589462"/>
          </a:xfrm>
          <a:prstGeom prst="rect">
            <a:avLst/>
          </a:prstGeom>
        </p:spPr>
      </p:pic>
    </p:spTree>
    <p:extLst>
      <p:ext uri="{BB962C8B-B14F-4D97-AF65-F5344CB8AC3E}">
        <p14:creationId xmlns:p14="http://schemas.microsoft.com/office/powerpoint/2010/main" val="891753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1663"/>
            <a:ext cx="8761413" cy="1216025"/>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Confusion Matrix cont’d</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pic>
        <p:nvPicPr>
          <p:cNvPr id="4" name="Content Placeholder 3"/>
          <p:cNvPicPr>
            <a:picLocks noGrp="1" noChangeAspect="1"/>
          </p:cNvPicPr>
          <p:nvPr>
            <p:ph idx="4294967295"/>
          </p:nvPr>
        </p:nvPicPr>
        <p:blipFill>
          <a:blip r:embed="rId2"/>
          <a:stretch>
            <a:fillRect/>
          </a:stretch>
        </p:blipFill>
        <p:spPr>
          <a:xfrm>
            <a:off x="0" y="2603500"/>
            <a:ext cx="5137150" cy="4387850"/>
          </a:xfrm>
          <a:prstGeom prst="rect">
            <a:avLst/>
          </a:prstGeom>
        </p:spPr>
      </p:pic>
      <p:pic>
        <p:nvPicPr>
          <p:cNvPr id="5" name="Content Placeholder 3"/>
          <p:cNvPicPr>
            <a:picLocks noChangeAspect="1"/>
          </p:cNvPicPr>
          <p:nvPr/>
        </p:nvPicPr>
        <p:blipFill>
          <a:blip r:embed="rId3"/>
          <a:stretch>
            <a:fillRect/>
          </a:stretch>
        </p:blipFill>
        <p:spPr>
          <a:xfrm>
            <a:off x="6146419" y="2603498"/>
            <a:ext cx="5013417" cy="3786911"/>
          </a:xfrm>
          <a:prstGeom prst="rect">
            <a:avLst/>
          </a:prstGeom>
        </p:spPr>
      </p:pic>
    </p:spTree>
    <p:extLst>
      <p:ext uri="{BB962C8B-B14F-4D97-AF65-F5344CB8AC3E}">
        <p14:creationId xmlns:p14="http://schemas.microsoft.com/office/powerpoint/2010/main" val="2003752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47700"/>
            <a:ext cx="8761413" cy="1033463"/>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Distribution of Text Length</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pic>
        <p:nvPicPr>
          <p:cNvPr id="4" name="Content Placeholder 3"/>
          <p:cNvPicPr>
            <a:picLocks noGrp="1" noChangeAspect="1"/>
          </p:cNvPicPr>
          <p:nvPr>
            <p:ph idx="4294967295"/>
          </p:nvPr>
        </p:nvPicPr>
        <p:blipFill>
          <a:blip r:embed="rId2"/>
          <a:stretch>
            <a:fillRect/>
          </a:stretch>
        </p:blipFill>
        <p:spPr>
          <a:xfrm>
            <a:off x="0" y="2603500"/>
            <a:ext cx="8658225" cy="4098925"/>
          </a:xfrm>
          <a:prstGeom prst="rect">
            <a:avLst/>
          </a:prstGeom>
        </p:spPr>
      </p:pic>
    </p:spTree>
    <p:extLst>
      <p:ext uri="{BB962C8B-B14F-4D97-AF65-F5344CB8AC3E}">
        <p14:creationId xmlns:p14="http://schemas.microsoft.com/office/powerpoint/2010/main" val="3340228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66738"/>
            <a:ext cx="8761413" cy="1423987"/>
          </a:xfrm>
        </p:spPr>
        <p:txBody>
          <a:bodyPr/>
          <a:lstStyle/>
          <a:p>
            <a:r>
              <a:rPr lang="en-GB" dirty="0" smtClean="0">
                <a:solidFill>
                  <a:srgbClr val="FF0000"/>
                </a:solidFill>
                <a:latin typeface="Times New Roman" panose="02020603050405020304" pitchFamily="18" charset="0"/>
                <a:cs typeface="Times New Roman" panose="02020603050405020304" pitchFamily="18" charset="0"/>
              </a:rPr>
              <a:t/>
            </a:r>
            <a:br>
              <a:rPr lang="en-GB" dirty="0" smtClean="0">
                <a:solidFill>
                  <a:srgbClr val="FF0000"/>
                </a:solidFill>
                <a:latin typeface="Times New Roman" panose="02020603050405020304" pitchFamily="18" charset="0"/>
                <a:cs typeface="Times New Roman" panose="02020603050405020304" pitchFamily="18" charset="0"/>
              </a:rPr>
            </a:br>
            <a:r>
              <a:rPr lang="en-GB" dirty="0" smtClean="0">
                <a:solidFill>
                  <a:srgbClr val="FF0000"/>
                </a:solidFill>
                <a:latin typeface="Times New Roman" panose="02020603050405020304" pitchFamily="18" charset="0"/>
                <a:cs typeface="Times New Roman" panose="02020603050405020304" pitchFamily="18" charset="0"/>
              </a:rPr>
              <a:t>VISUALIZATION </a:t>
            </a:r>
            <a:r>
              <a:rPr lang="en-GB" dirty="0">
                <a:solidFill>
                  <a:srgbClr val="FF0000"/>
                </a:solidFill>
                <a:latin typeface="Times New Roman" panose="02020603050405020304" pitchFamily="18" charset="0"/>
                <a:cs typeface="Times New Roman" panose="02020603050405020304" pitchFamily="18" charset="0"/>
              </a:rPr>
              <a:t>DASHBOARD</a:t>
            </a:r>
            <a:br>
              <a:rPr lang="en-GB" dirty="0">
                <a:solidFill>
                  <a:srgbClr val="FF0000"/>
                </a:solidFill>
                <a:latin typeface="Times New Roman" panose="02020603050405020304" pitchFamily="18" charset="0"/>
                <a:cs typeface="Times New Roman" panose="02020603050405020304" pitchFamily="18" charset="0"/>
              </a:rPr>
            </a:br>
            <a:r>
              <a:rPr lang="en-GB" dirty="0">
                <a:solidFill>
                  <a:srgbClr val="FF0000"/>
                </a:solidFill>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Distribution of Text Length</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GB" dirty="0"/>
          </a:p>
        </p:txBody>
      </p:sp>
      <p:pic>
        <p:nvPicPr>
          <p:cNvPr id="4" name="Content Placeholder 3"/>
          <p:cNvPicPr>
            <a:picLocks noGrp="1" noChangeAspect="1"/>
          </p:cNvPicPr>
          <p:nvPr>
            <p:ph idx="4294967295"/>
          </p:nvPr>
        </p:nvPicPr>
        <p:blipFill>
          <a:blip r:embed="rId2"/>
          <a:stretch>
            <a:fillRect/>
          </a:stretch>
        </p:blipFill>
        <p:spPr>
          <a:xfrm>
            <a:off x="0" y="2314575"/>
            <a:ext cx="11712575" cy="4543425"/>
          </a:xfrm>
          <a:prstGeom prst="rect">
            <a:avLst/>
          </a:prstGeom>
        </p:spPr>
      </p:pic>
    </p:spTree>
    <p:extLst>
      <p:ext uri="{BB962C8B-B14F-4D97-AF65-F5344CB8AC3E}">
        <p14:creationId xmlns:p14="http://schemas.microsoft.com/office/powerpoint/2010/main" val="3568783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2625"/>
            <a:ext cx="8761413" cy="998538"/>
          </a:xfrm>
        </p:spPr>
        <p:txBody>
          <a:bodyPr/>
          <a:lstStyle/>
          <a:p>
            <a:r>
              <a:rPr lang="en-GB" b="1" dirty="0" smtClean="0"/>
              <a:t/>
            </a:r>
            <a:br>
              <a:rPr lang="en-GB" b="1" dirty="0" smtClean="0"/>
            </a:br>
            <a:r>
              <a:rPr lang="en-GB" dirty="0" smtClean="0">
                <a:solidFill>
                  <a:srgbClr val="FF0000"/>
                </a:solidFill>
                <a:latin typeface="Times New Roman" panose="02020603050405020304" pitchFamily="18" charset="0"/>
                <a:cs typeface="Times New Roman" panose="02020603050405020304" pitchFamily="18" charset="0"/>
              </a:rPr>
              <a:t>Recommendations</a:t>
            </a:r>
            <a:r>
              <a:rPr lang="en-GB" dirty="0">
                <a:solidFill>
                  <a:srgbClr val="FF0000"/>
                </a:solidFill>
                <a:latin typeface="Times New Roman" panose="02020603050405020304" pitchFamily="18" charset="0"/>
                <a:cs typeface="Times New Roman" panose="02020603050405020304" pitchFamily="18" charset="0"/>
              </a:rPr>
              <a:t>:</a:t>
            </a:r>
            <a:br>
              <a:rPr lang="en-GB" dirty="0">
                <a:solidFill>
                  <a:srgbClr val="FF0000"/>
                </a:solidFill>
                <a:latin typeface="Times New Roman" panose="02020603050405020304" pitchFamily="18" charset="0"/>
                <a:cs typeface="Times New Roman" panose="02020603050405020304" pitchFamily="18" charset="0"/>
              </a:rPr>
            </a:b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2303463"/>
            <a:ext cx="12192000" cy="4554537"/>
          </a:xfrm>
        </p:spPr>
        <p:txBody>
          <a:bodyPr>
            <a:normAutofit/>
          </a:bodyPr>
          <a:lstStyle/>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Based </a:t>
            </a:r>
            <a:r>
              <a:rPr lang="en-US" b="1" dirty="0">
                <a:latin typeface="Times New Roman" panose="02020603050405020304" pitchFamily="18" charset="0"/>
                <a:cs typeface="Times New Roman" panose="02020603050405020304" pitchFamily="18" charset="0"/>
              </a:rPr>
              <a:t>on the analysis findings, we can offer actionable recommendations to content creators or marketers to </a:t>
            </a:r>
            <a:r>
              <a:rPr lang="en-US" b="1" dirty="0" smtClean="0">
                <a:latin typeface="Times New Roman" panose="02020603050405020304" pitchFamily="18" charset="0"/>
                <a:cs typeface="Times New Roman" panose="02020603050405020304" pitchFamily="18" charset="0"/>
              </a:rPr>
              <a:t>enhance </a:t>
            </a:r>
            <a:r>
              <a:rPr lang="en-US" b="1" dirty="0">
                <a:latin typeface="Times New Roman" panose="02020603050405020304" pitchFamily="18" charset="0"/>
                <a:cs typeface="Times New Roman" panose="02020603050405020304" pitchFamily="18" charset="0"/>
              </a:rPr>
              <a:t>engagement and satisfaction on YouTube. These recommendations could include</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1. Identifying popular topics or themes that generate positive sentiment and creating more content around them</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 Content creators and marketers can use the TfidfVectorizer-based model(because of its higher Top-1 Classification </a:t>
            </a:r>
            <a:r>
              <a:rPr lang="en-US" b="1" dirty="0" smtClean="0">
                <a:latin typeface="Times New Roman" panose="02020603050405020304" pitchFamily="18" charset="0"/>
                <a:cs typeface="Times New Roman" panose="02020603050405020304" pitchFamily="18" charset="0"/>
              </a:rPr>
              <a:t>Accuracy) to </a:t>
            </a:r>
            <a:r>
              <a:rPr lang="en-US" b="1" dirty="0">
                <a:latin typeface="Times New Roman" panose="02020603050405020304" pitchFamily="18" charset="0"/>
                <a:cs typeface="Times New Roman" panose="02020603050405020304" pitchFamily="18" charset="0"/>
              </a:rPr>
              <a:t>gain valuable insights into audience sentiment and tailor their strategies accordingly to enhance </a:t>
            </a:r>
            <a:r>
              <a:rPr lang="en-US" b="1" dirty="0" smtClean="0">
                <a:latin typeface="Times New Roman" panose="02020603050405020304" pitchFamily="18" charset="0"/>
                <a:cs typeface="Times New Roman" panose="02020603050405020304" pitchFamily="18" charset="0"/>
              </a:rPr>
              <a:t>engagement and </a:t>
            </a:r>
            <a:r>
              <a:rPr lang="en-US" b="1" dirty="0">
                <a:latin typeface="Times New Roman" panose="02020603050405020304" pitchFamily="18" charset="0"/>
                <a:cs typeface="Times New Roman" panose="02020603050405020304" pitchFamily="18" charset="0"/>
              </a:rPr>
              <a:t>satisfaction on the platform</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3. Addressing common issues or concerns highlighted in negative sentiment comments to improve audience satisfaction</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4. Engaging with the audience by responding to comments, addressing feedback, and fostering a sense of community</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5. Experimenting with different content formats, styles, or delivery methods to better resonate with the audience</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  6</a:t>
            </a:r>
            <a:r>
              <a:rPr lang="en-US" b="1" dirty="0">
                <a:latin typeface="Times New Roman" panose="02020603050405020304" pitchFamily="18" charset="0"/>
                <a:cs typeface="Times New Roman" panose="02020603050405020304" pitchFamily="18" charset="0"/>
              </a:rPr>
              <a:t>. Leveraging insights from sentiment analysis to tailor marketing strategies and promotional campaigns effectively.</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556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73138"/>
            <a:ext cx="8761413" cy="3946525"/>
          </a:xfrm>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                    </a:t>
            </a:r>
            <a:br>
              <a:rPr lang="en-US" b="1" dirty="0" smtClean="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
            </a:r>
            <a:br>
              <a:rPr lang="en-US" b="1" dirty="0">
                <a:solidFill>
                  <a:srgbClr val="FF0000"/>
                </a:solidFill>
                <a:latin typeface="Times New Roman" panose="02020603050405020304" pitchFamily="18" charset="0"/>
                <a:cs typeface="Times New Roman" panose="02020603050405020304" pitchFamily="18" charset="0"/>
              </a:rPr>
            </a:br>
            <a:r>
              <a:rPr lang="en-US" b="1" dirty="0" smtClean="0">
                <a:solidFill>
                  <a:srgbClr val="FF0000"/>
                </a:solidFill>
                <a:latin typeface="Times New Roman" panose="02020603050405020304" pitchFamily="18" charset="0"/>
                <a:cs typeface="Times New Roman" panose="02020603050405020304" pitchFamily="18" charset="0"/>
              </a:rPr>
              <a:t/>
            </a:r>
            <a:br>
              <a:rPr lang="en-US" b="1" dirty="0" smtClean="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                               </a:t>
            </a:r>
            <a:r>
              <a:rPr lang="en-US" sz="4400" b="1" dirty="0" smtClean="0">
                <a:solidFill>
                  <a:srgbClr val="FF0000"/>
                </a:solidFill>
                <a:latin typeface="Times New Roman" panose="02020603050405020304" pitchFamily="18" charset="0"/>
                <a:cs typeface="Times New Roman" panose="02020603050405020304" pitchFamily="18" charset="0"/>
              </a:rPr>
              <a:t>Thank You</a:t>
            </a:r>
            <a:endParaRPr lang="en-GB" sz="4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657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019" y="1937720"/>
            <a:ext cx="5355246" cy="2629267"/>
          </a:xfrm>
          <a:prstGeom prst="rect">
            <a:avLst/>
          </a:prstGeom>
        </p:spPr>
      </p:pic>
      <p:pic>
        <p:nvPicPr>
          <p:cNvPr id="3" name="Picture 2"/>
          <p:cNvPicPr>
            <a:picLocks noChangeAspect="1"/>
          </p:cNvPicPr>
          <p:nvPr/>
        </p:nvPicPr>
        <p:blipFill>
          <a:blip r:embed="rId3"/>
          <a:stretch>
            <a:fillRect/>
          </a:stretch>
        </p:blipFill>
        <p:spPr>
          <a:xfrm>
            <a:off x="6504708" y="1966298"/>
            <a:ext cx="5143501" cy="2572109"/>
          </a:xfrm>
          <a:prstGeom prst="rect">
            <a:avLst/>
          </a:prstGeom>
        </p:spPr>
      </p:pic>
      <p:sp>
        <p:nvSpPr>
          <p:cNvPr id="4" name="Rectangle 3"/>
          <p:cNvSpPr/>
          <p:nvPr/>
        </p:nvSpPr>
        <p:spPr>
          <a:xfrm>
            <a:off x="468819" y="688170"/>
            <a:ext cx="3501792" cy="369332"/>
          </a:xfrm>
          <a:prstGeom prst="rect">
            <a:avLst/>
          </a:prstGeom>
        </p:spPr>
        <p:txBody>
          <a:bodyPr wrap="none">
            <a:spAutoFit/>
          </a:bodyPr>
          <a:lstStyle/>
          <a:p>
            <a:r>
              <a:rPr lang="en-US" b="1" dirty="0" smtClean="0">
                <a:solidFill>
                  <a:srgbClr val="FF0000"/>
                </a:solidFill>
                <a:latin typeface="Times New Roman" panose="02020603050405020304" pitchFamily="18" charset="0"/>
                <a:cs typeface="Times New Roman" panose="02020603050405020304" pitchFamily="18" charset="0"/>
              </a:rPr>
              <a:t>Training and validation datasets: </a:t>
            </a:r>
            <a:endParaRPr lang="en-IN" dirty="0"/>
          </a:p>
        </p:txBody>
      </p:sp>
    </p:spTree>
    <p:extLst>
      <p:ext uri="{BB962C8B-B14F-4D97-AF65-F5344CB8AC3E}">
        <p14:creationId xmlns:p14="http://schemas.microsoft.com/office/powerpoint/2010/main" val="105509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5383"/>
            <a:ext cx="8761413" cy="708025"/>
          </a:xfrm>
        </p:spPr>
        <p:txBody>
          <a:bodyPr/>
          <a:lstStyle/>
          <a:p>
            <a:r>
              <a:rPr lang="en-US" sz="2400" b="1" dirty="0" smtClean="0">
                <a:solidFill>
                  <a:srgbClr val="FF0000"/>
                </a:solidFill>
                <a:latin typeface="Times New Roman" panose="02020603050405020304" pitchFamily="18" charset="0"/>
                <a:cs typeface="Times New Roman" panose="02020603050405020304" pitchFamily="18" charset="0"/>
              </a:rPr>
              <a:t>Data Preprocessing:</a:t>
            </a:r>
            <a:endParaRPr lang="en-GB"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1017154"/>
            <a:ext cx="9798050" cy="2203450"/>
          </a:xfrm>
        </p:spPr>
        <p:txBody>
          <a:bodyPr>
            <a:normAutofit fontScale="62500" lnSpcReduction="20000"/>
          </a:bodyPr>
          <a:lstStyle/>
          <a:p>
            <a:pPr marL="0" indent="0">
              <a:buNone/>
            </a:pPr>
            <a:r>
              <a:rPr lang="en-US" b="1" dirty="0" smtClean="0">
                <a:latin typeface="Times New Roman" panose="02020603050405020304" pitchFamily="18" charset="0"/>
                <a:cs typeface="Times New Roman" panose="02020603050405020304" pitchFamily="18" charset="0"/>
              </a:rPr>
              <a:t>This is a step to </a:t>
            </a:r>
            <a:r>
              <a:rPr lang="en-US" b="1" dirty="0">
                <a:latin typeface="Times New Roman" panose="02020603050405020304" pitchFamily="18" charset="0"/>
                <a:cs typeface="Times New Roman" panose="02020603050405020304" pitchFamily="18" charset="0"/>
              </a:rPr>
              <a:t>clean the text data to handle noise, such as special characters, URLs, emojis, and missing or erroneous data, while retaining relevant textual information</a:t>
            </a:r>
            <a:r>
              <a:rPr lang="en-US" b="1" dirty="0" smtClean="0">
                <a:latin typeface="Times New Roman" panose="02020603050405020304" pitchFamily="18" charset="0"/>
                <a:cs typeface="Times New Roman" panose="02020603050405020304" pitchFamily="18" charset="0"/>
              </a:rPr>
              <a:t>.</a:t>
            </a:r>
          </a:p>
          <a:p>
            <a:pPr lvl="0"/>
            <a:r>
              <a:rPr lang="en-GB" b="1" dirty="0">
                <a:latin typeface="Times New Roman" panose="02020603050405020304" pitchFamily="18" charset="0"/>
                <a:cs typeface="Times New Roman" panose="02020603050405020304" pitchFamily="18" charset="0"/>
              </a:rPr>
              <a:t>Load the training dataset with custom column names</a:t>
            </a:r>
          </a:p>
          <a:p>
            <a:pPr lvl="0"/>
            <a:r>
              <a:rPr lang="en-GB" b="1" dirty="0">
                <a:latin typeface="Times New Roman" panose="02020603050405020304" pitchFamily="18" charset="0"/>
                <a:cs typeface="Times New Roman" panose="02020603050405020304" pitchFamily="18" charset="0"/>
              </a:rPr>
              <a:t>Drop duplicate rows</a:t>
            </a:r>
          </a:p>
          <a:p>
            <a:pPr lvl="0"/>
            <a:r>
              <a:rPr lang="en-GB" b="1" dirty="0">
                <a:latin typeface="Times New Roman" panose="02020603050405020304" pitchFamily="18" charset="0"/>
                <a:cs typeface="Times New Roman" panose="02020603050405020304" pitchFamily="18" charset="0"/>
              </a:rPr>
              <a:t>Handle missing values/Drop rows with any missing values</a:t>
            </a:r>
          </a:p>
          <a:p>
            <a:pPr lvl="0"/>
            <a:r>
              <a:rPr lang="en-GB" b="1" dirty="0">
                <a:latin typeface="Times New Roman" panose="02020603050405020304" pitchFamily="18" charset="0"/>
                <a:cs typeface="Times New Roman" panose="02020603050405020304" pitchFamily="18" charset="0"/>
              </a:rPr>
              <a:t>Drop rows with duplicate values</a:t>
            </a:r>
          </a:p>
          <a:p>
            <a:pPr lvl="0"/>
            <a:r>
              <a:rPr lang="en-GB" b="1" dirty="0">
                <a:latin typeface="Times New Roman" panose="02020603050405020304" pitchFamily="18" charset="0"/>
                <a:cs typeface="Times New Roman" panose="02020603050405020304" pitchFamily="18" charset="0"/>
              </a:rPr>
              <a:t>Clean text data (Remove special characters, URLs, and emojis) </a:t>
            </a:r>
          </a:p>
          <a:p>
            <a:pPr lvl="0"/>
            <a:r>
              <a:rPr lang="en-GB" b="1" dirty="0">
                <a:latin typeface="Times New Roman" panose="02020603050405020304" pitchFamily="18" charset="0"/>
                <a:cs typeface="Times New Roman" panose="02020603050405020304" pitchFamily="18" charset="0"/>
              </a:rPr>
              <a:t>Display the first few rows of the cleaned dataset</a:t>
            </a:r>
          </a:p>
          <a:p>
            <a:pPr lvl="0"/>
            <a:r>
              <a:rPr lang="en-GB" b="1" dirty="0">
                <a:latin typeface="Times New Roman" panose="02020603050405020304" pitchFamily="18" charset="0"/>
                <a:cs typeface="Times New Roman" panose="02020603050405020304" pitchFamily="18" charset="0"/>
              </a:rPr>
              <a:t>Print pre-process data (training_data.head</a:t>
            </a:r>
            <a:r>
              <a:rPr lang="en-GB" b="1"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endParaRPr lang="en-GB" dirty="0"/>
          </a:p>
        </p:txBody>
      </p:sp>
      <p:sp>
        <p:nvSpPr>
          <p:cNvPr id="4" name="Rectangle 3"/>
          <p:cNvSpPr/>
          <p:nvPr/>
        </p:nvSpPr>
        <p:spPr>
          <a:xfrm>
            <a:off x="150341" y="3294350"/>
            <a:ext cx="3490123" cy="461665"/>
          </a:xfrm>
          <a:prstGeom prst="rect">
            <a:avLst/>
          </a:prstGeom>
        </p:spPr>
        <p:txBody>
          <a:bodyPr wrap="none">
            <a:spAutoFit/>
          </a:bodyPr>
          <a:lstStyle/>
          <a:p>
            <a:r>
              <a:rPr lang="en-US" sz="2400" b="1" dirty="0">
                <a:solidFill>
                  <a:srgbClr val="FF0000"/>
                </a:solidFill>
                <a:latin typeface="Times New Roman" panose="02020603050405020304" pitchFamily="18" charset="0"/>
                <a:cs typeface="Times New Roman" panose="02020603050405020304" pitchFamily="18" charset="0"/>
              </a:rPr>
              <a:t>Output of Preprocessing:</a:t>
            </a:r>
            <a:endParaRPr lang="en-IN" sz="2400" dirty="0"/>
          </a:p>
        </p:txBody>
      </p:sp>
      <p:pic>
        <p:nvPicPr>
          <p:cNvPr id="5" name="Picture 4"/>
          <p:cNvPicPr>
            <a:picLocks noChangeAspect="1"/>
          </p:cNvPicPr>
          <p:nvPr/>
        </p:nvPicPr>
        <p:blipFill>
          <a:blip r:embed="rId2"/>
          <a:stretch>
            <a:fillRect/>
          </a:stretch>
        </p:blipFill>
        <p:spPr>
          <a:xfrm>
            <a:off x="150341" y="3829761"/>
            <a:ext cx="4844399" cy="2748953"/>
          </a:xfrm>
          <a:prstGeom prst="rect">
            <a:avLst/>
          </a:prstGeom>
        </p:spPr>
      </p:pic>
      <p:pic>
        <p:nvPicPr>
          <p:cNvPr id="6" name="Picture 5"/>
          <p:cNvPicPr>
            <a:picLocks noChangeAspect="1"/>
          </p:cNvPicPr>
          <p:nvPr/>
        </p:nvPicPr>
        <p:blipFill>
          <a:blip r:embed="rId3"/>
          <a:stretch>
            <a:fillRect/>
          </a:stretch>
        </p:blipFill>
        <p:spPr>
          <a:xfrm>
            <a:off x="6075393" y="3829761"/>
            <a:ext cx="4803889" cy="2748953"/>
          </a:xfrm>
          <a:prstGeom prst="rect">
            <a:avLst/>
          </a:prstGeom>
        </p:spPr>
      </p:pic>
    </p:spTree>
    <p:extLst>
      <p:ext uri="{BB962C8B-B14F-4D97-AF65-F5344CB8AC3E}">
        <p14:creationId xmlns:p14="http://schemas.microsoft.com/office/powerpoint/2010/main" val="2886849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2888" y="173038"/>
            <a:ext cx="8761413" cy="708025"/>
          </a:xfrm>
        </p:spPr>
        <p:txBody>
          <a:bodyPr/>
          <a:lstStyle/>
          <a:p>
            <a:r>
              <a:rPr lang="en-US" sz="2000" b="1" dirty="0" smtClean="0">
                <a:solidFill>
                  <a:srgbClr val="FF0000"/>
                </a:solidFill>
                <a:latin typeface="Times New Roman" panose="02020603050405020304" pitchFamily="18" charset="0"/>
                <a:cs typeface="Times New Roman" panose="02020603050405020304" pitchFamily="18" charset="0"/>
              </a:rPr>
              <a:t>Model Development:</a:t>
            </a:r>
            <a:endParaRPr lang="en-GB" sz="2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242888" y="881063"/>
            <a:ext cx="11949112" cy="3348037"/>
          </a:xfrm>
        </p:spPr>
        <p:txBody>
          <a:bodyPr>
            <a:normAutofit fontScale="92500"/>
          </a:bodyPr>
          <a:lstStyle/>
          <a:p>
            <a:pPr marL="0" indent="0">
              <a:buNone/>
            </a:pPr>
            <a:r>
              <a:rPr lang="en-GB" sz="1400" b="1" dirty="0">
                <a:latin typeface="Times New Roman" panose="02020603050405020304" pitchFamily="18" charset="0"/>
                <a:cs typeface="Times New Roman" panose="02020603050405020304" pitchFamily="18" charset="0"/>
              </a:rPr>
              <a:t>To perform sentiment classification using TF-IDF (Term Frequency-Inverse Document Frequency), we need to vectorize the preprocessed text data. We'll use the TfidfVectorizer from scikit-learn to convert the text into numerical features. </a:t>
            </a:r>
            <a:r>
              <a:rPr lang="en-GB" sz="1400" b="1" dirty="0" smtClean="0">
                <a:latin typeface="Times New Roman" panose="02020603050405020304" pitchFamily="18" charset="0"/>
                <a:cs typeface="Times New Roman" panose="02020603050405020304" pitchFamily="18" charset="0"/>
              </a:rPr>
              <a:t>Here are the steps to </a:t>
            </a:r>
            <a:r>
              <a:rPr lang="en-GB" sz="1400" b="1" dirty="0">
                <a:latin typeface="Times New Roman" panose="02020603050405020304" pitchFamily="18" charset="0"/>
                <a:cs typeface="Times New Roman" panose="02020603050405020304" pitchFamily="18" charset="0"/>
              </a:rPr>
              <a:t>do it:</a:t>
            </a:r>
          </a:p>
          <a:p>
            <a:pPr lvl="0"/>
            <a:r>
              <a:rPr lang="en-GB" sz="1400" b="1" dirty="0" smtClean="0">
                <a:latin typeface="Times New Roman" panose="02020603050405020304" pitchFamily="18" charset="0"/>
                <a:cs typeface="Times New Roman" panose="02020603050405020304" pitchFamily="18" charset="0"/>
              </a:rPr>
              <a:t> </a:t>
            </a:r>
            <a:r>
              <a:rPr lang="en-GB" sz="1400" b="1" dirty="0">
                <a:latin typeface="Times New Roman" panose="02020603050405020304" pitchFamily="18" charset="0"/>
                <a:cs typeface="Times New Roman" panose="02020603050405020304" pitchFamily="18" charset="0"/>
              </a:rPr>
              <a:t>P</a:t>
            </a:r>
            <a:r>
              <a:rPr lang="en-GB" sz="1400" b="1" dirty="0" smtClean="0">
                <a:latin typeface="Times New Roman" panose="02020603050405020304" pitchFamily="18" charset="0"/>
                <a:cs typeface="Times New Roman" panose="02020603050405020304" pitchFamily="18" charset="0"/>
              </a:rPr>
              <a:t>erform </a:t>
            </a:r>
            <a:r>
              <a:rPr lang="en-GB" sz="1400" b="1" dirty="0">
                <a:latin typeface="Times New Roman" panose="02020603050405020304" pitchFamily="18" charset="0"/>
                <a:cs typeface="Times New Roman" panose="02020603050405020304" pitchFamily="18" charset="0"/>
              </a:rPr>
              <a:t>sentiment classification using TF-IDF (Term Frequency-Inverse Document Frequency), we need to vectorize the preprocessed text data. We'll use the TfidfVectorizer from scikit-learn to convert the text into numerical features. Here's how you can do it:</a:t>
            </a:r>
          </a:p>
          <a:p>
            <a:pPr lvl="0"/>
            <a:r>
              <a:rPr lang="en-GB" sz="1400" b="1" dirty="0">
                <a:latin typeface="Times New Roman" panose="02020603050405020304" pitchFamily="18" charset="0"/>
                <a:cs typeface="Times New Roman" panose="02020603050405020304" pitchFamily="18" charset="0"/>
              </a:rPr>
              <a:t>Initialize a </a:t>
            </a:r>
            <a:r>
              <a:rPr lang="en-GB" sz="1400" b="1" i="1" dirty="0">
                <a:latin typeface="Times New Roman" panose="02020603050405020304" pitchFamily="18" charset="0"/>
                <a:cs typeface="Times New Roman" panose="02020603050405020304" pitchFamily="18" charset="0"/>
              </a:rPr>
              <a:t>TfidfVectorizer</a:t>
            </a:r>
            <a:r>
              <a:rPr lang="en-GB" sz="1400" b="1" dirty="0">
                <a:latin typeface="Times New Roman" panose="02020603050405020304" pitchFamily="18" charset="0"/>
                <a:cs typeface="Times New Roman" panose="02020603050405020304" pitchFamily="18" charset="0"/>
              </a:rPr>
              <a:t> with a maximum of 5000 features. (This can be adjusted based on the size of the dataset and the complexity of the text)</a:t>
            </a:r>
          </a:p>
          <a:p>
            <a:pPr lvl="0"/>
            <a:r>
              <a:rPr lang="en-GB" sz="1400" b="1" dirty="0">
                <a:latin typeface="Times New Roman" panose="02020603050405020304" pitchFamily="18" charset="0"/>
                <a:cs typeface="Times New Roman" panose="02020603050405020304" pitchFamily="18" charset="0"/>
              </a:rPr>
              <a:t>Fit and transform the training data using </a:t>
            </a:r>
            <a:r>
              <a:rPr lang="en-GB" sz="1400" b="1" i="1" dirty="0">
                <a:latin typeface="Times New Roman" panose="02020603050405020304" pitchFamily="18" charset="0"/>
                <a:cs typeface="Times New Roman" panose="02020603050405020304" pitchFamily="18" charset="0"/>
              </a:rPr>
              <a:t>fit_transform</a:t>
            </a:r>
            <a:r>
              <a:rPr lang="en-GB" sz="1400" b="1" dirty="0">
                <a:latin typeface="Times New Roman" panose="02020603050405020304" pitchFamily="18" charset="0"/>
                <a:cs typeface="Times New Roman" panose="02020603050405020304" pitchFamily="18" charset="0"/>
              </a:rPr>
              <a:t>.</a:t>
            </a:r>
          </a:p>
          <a:p>
            <a:pPr lvl="0"/>
            <a:r>
              <a:rPr lang="en-GB" sz="1400" b="1" dirty="0">
                <a:latin typeface="Times New Roman" panose="02020603050405020304" pitchFamily="18" charset="0"/>
                <a:cs typeface="Times New Roman" panose="02020603050405020304" pitchFamily="18" charset="0"/>
              </a:rPr>
              <a:t>Transform the validation data using </a:t>
            </a:r>
            <a:r>
              <a:rPr lang="en-GB" sz="1400" b="1" i="1" dirty="0">
                <a:latin typeface="Times New Roman" panose="02020603050405020304" pitchFamily="18" charset="0"/>
                <a:cs typeface="Times New Roman" panose="02020603050405020304" pitchFamily="18" charset="0"/>
              </a:rPr>
              <a:t>transform</a:t>
            </a:r>
            <a:r>
              <a:rPr lang="en-GB" sz="1400" b="1" dirty="0">
                <a:latin typeface="Times New Roman" panose="02020603050405020304" pitchFamily="18" charset="0"/>
                <a:cs typeface="Times New Roman" panose="02020603050405020304" pitchFamily="18" charset="0"/>
              </a:rPr>
              <a:t>. It's important to note that same features learned from the training data are used to transform the validation data.</a:t>
            </a:r>
          </a:p>
          <a:p>
            <a:pPr lvl="0"/>
            <a:r>
              <a:rPr lang="en-GB" sz="1400" b="1" dirty="0">
                <a:latin typeface="Times New Roman" panose="02020603050405020304" pitchFamily="18" charset="0"/>
                <a:cs typeface="Times New Roman" panose="02020603050405020304" pitchFamily="18" charset="0"/>
              </a:rPr>
              <a:t>Finally, display the shape of the TF-IDF matrices to verify the dimensionality of the transformed data</a:t>
            </a:r>
            <a:r>
              <a:rPr lang="en-GB" sz="1400" b="1" dirty="0" smtClean="0">
                <a:latin typeface="Times New Roman" panose="02020603050405020304" pitchFamily="18" charset="0"/>
                <a:cs typeface="Times New Roman" panose="02020603050405020304" pitchFamily="18" charset="0"/>
              </a:rPr>
              <a:t>.</a:t>
            </a:r>
          </a:p>
          <a:p>
            <a:pPr lvl="0"/>
            <a:r>
              <a:rPr lang="en-GB" sz="1400" b="1" dirty="0">
                <a:latin typeface="Times New Roman" panose="02020603050405020304" pitchFamily="18" charset="0"/>
                <a:cs typeface="Times New Roman" panose="02020603050405020304" pitchFamily="18" charset="0"/>
              </a:rPr>
              <a:t>Display the shape of the TF-IDF matrices</a:t>
            </a:r>
          </a:p>
          <a:p>
            <a:pPr marL="0" indent="0">
              <a:buNone/>
            </a:pPr>
            <a:r>
              <a:rPr lang="en-GB" sz="1400" b="1" dirty="0">
                <a:latin typeface="Times New Roman" panose="02020603050405020304" pitchFamily="18" charset="0"/>
                <a:cs typeface="Times New Roman" panose="02020603050405020304" pitchFamily="18" charset="0"/>
              </a:rPr>
              <a:t>This process converts the textual data into a numerical representation suitable for training machine learning models.</a:t>
            </a:r>
          </a:p>
          <a:p>
            <a:pPr lvl="0"/>
            <a:r>
              <a:rPr lang="en-US" sz="1600" b="1" dirty="0">
                <a:solidFill>
                  <a:srgbClr val="FF0000"/>
                </a:solidFill>
                <a:latin typeface="Times New Roman" panose="02020603050405020304" pitchFamily="18" charset="0"/>
                <a:cs typeface="Times New Roman" panose="02020603050405020304" pitchFamily="18" charset="0"/>
              </a:rPr>
              <a:t>Output of Model Development:</a:t>
            </a:r>
            <a:endParaRPr lang="en-GB" sz="1600" b="1"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a:blip r:embed="rId2"/>
          <a:stretch>
            <a:fillRect/>
          </a:stretch>
        </p:blipFill>
        <p:spPr>
          <a:xfrm>
            <a:off x="315626" y="4583313"/>
            <a:ext cx="5129212" cy="2071868"/>
          </a:xfrm>
          <a:prstGeom prst="rect">
            <a:avLst/>
          </a:prstGeom>
        </p:spPr>
      </p:pic>
      <p:sp>
        <p:nvSpPr>
          <p:cNvPr id="6" name="Rectangle 5"/>
          <p:cNvSpPr/>
          <p:nvPr/>
        </p:nvSpPr>
        <p:spPr>
          <a:xfrm>
            <a:off x="5832764" y="4460071"/>
            <a:ext cx="6096000" cy="954107"/>
          </a:xfrm>
          <a:prstGeom prst="rect">
            <a:avLst/>
          </a:prstGeom>
        </p:spPr>
        <p:txBody>
          <a:bodyPr>
            <a:spAutoFit/>
          </a:bodyPr>
          <a:lstStyle/>
          <a:p>
            <a:r>
              <a:rPr lang="en-GB" sz="1400" b="1" dirty="0">
                <a:latin typeface="Times New Roman" panose="02020603050405020304" pitchFamily="18" charset="0"/>
                <a:cs typeface="Times New Roman" panose="02020603050405020304" pitchFamily="18" charset="0"/>
              </a:rPr>
              <a:t>The output indicates that the TF-IDF matrices have been successfully created for both the training and validation data, with a shape of (1000, 5000). This means that there are 1000 samples in each dataset, and each sample has been represented using a TF-IDF vector with 5000 features.</a:t>
            </a:r>
            <a:endParaRPr lang="en-GB" sz="1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5832764" y="5424075"/>
            <a:ext cx="6096000" cy="1231106"/>
          </a:xfrm>
          <a:prstGeom prst="rect">
            <a:avLst/>
          </a:prstGeom>
        </p:spPr>
        <p:txBody>
          <a:bodyPr>
            <a:spAutoFit/>
          </a:bodyPr>
          <a:lstStyle/>
          <a:p>
            <a:r>
              <a:rPr lang="en-GB" sz="1400" b="1" dirty="0">
                <a:latin typeface="Times New Roman" panose="02020603050405020304" pitchFamily="18" charset="0"/>
                <a:cs typeface="Times New Roman" panose="02020603050405020304" pitchFamily="18" charset="0"/>
              </a:rPr>
              <a:t>Note, the shape of the TF-IDF matrix (1000, 5000) represents the transformed representation of the text data after applying TF-IDF vectorization. It's different from the shape of the original datasets </a:t>
            </a:r>
            <a:r>
              <a:rPr lang="en-GB" sz="1400" b="1" dirty="0" err="1">
                <a:latin typeface="Times New Roman" panose="02020603050405020304" pitchFamily="18" charset="0"/>
                <a:cs typeface="Times New Roman" panose="02020603050405020304" pitchFamily="18" charset="0"/>
              </a:rPr>
              <a:t>training_data.shape</a:t>
            </a:r>
            <a:r>
              <a:rPr lang="en-GB" sz="1400" b="1" dirty="0">
                <a:latin typeface="Times New Roman" panose="02020603050405020304" pitchFamily="18" charset="0"/>
                <a:cs typeface="Times New Roman" panose="02020603050405020304" pitchFamily="18" charset="0"/>
              </a:rPr>
              <a:t> and </a:t>
            </a:r>
            <a:r>
              <a:rPr lang="en-GB" sz="1400" b="1" dirty="0" err="1">
                <a:latin typeface="Times New Roman" panose="02020603050405020304" pitchFamily="18" charset="0"/>
                <a:cs typeface="Times New Roman" panose="02020603050405020304" pitchFamily="18" charset="0"/>
              </a:rPr>
              <a:t>validation_data.shape</a:t>
            </a:r>
            <a:r>
              <a:rPr lang="en-GB" sz="1400" b="1" dirty="0">
                <a:latin typeface="Times New Roman" panose="02020603050405020304" pitchFamily="18" charset="0"/>
                <a:cs typeface="Times New Roman" panose="02020603050405020304" pitchFamily="18" charset="0"/>
              </a:rPr>
              <a:t>, which represent the number of rows and columns in the datasets before any </a:t>
            </a:r>
            <a:r>
              <a:rPr lang="en-GB" sz="1400" b="1" dirty="0" err="1">
                <a:latin typeface="Times New Roman" panose="02020603050405020304" pitchFamily="18" charset="0"/>
                <a:cs typeface="Times New Roman" panose="02020603050405020304" pitchFamily="18" charset="0"/>
              </a:rPr>
              <a:t>preprocessing</a:t>
            </a:r>
            <a:r>
              <a:rPr lang="en-GB" sz="1400" b="1" dirty="0">
                <a:latin typeface="Times New Roman" panose="02020603050405020304" pitchFamily="18" charset="0"/>
                <a:cs typeface="Times New Roman" panose="02020603050405020304" pitchFamily="18" charset="0"/>
              </a:rPr>
              <a:t> or feature extraction</a:t>
            </a:r>
            <a:r>
              <a:rPr lang="en-GB" b="1" dirty="0">
                <a:latin typeface="Times New Roman" panose="02020603050405020304" pitchFamily="18" charset="0"/>
                <a:cs typeface="Times New Roman" panose="02020603050405020304" pitchFamily="18" charset="0"/>
              </a:rPr>
              <a:t>.</a:t>
            </a: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447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73138"/>
            <a:ext cx="8761413" cy="1052512"/>
          </a:xfrm>
        </p:spPr>
        <p:txBody>
          <a:bodyPr/>
          <a:lstStyle/>
          <a:p>
            <a:r>
              <a:rPr lang="en-US" b="1" dirty="0">
                <a:solidFill>
                  <a:srgbClr val="FF0000"/>
                </a:solidFill>
                <a:latin typeface="Times New Roman" panose="02020603050405020304" pitchFamily="18" charset="0"/>
                <a:cs typeface="Times New Roman" panose="02020603050405020304" pitchFamily="18" charset="0"/>
              </a:rPr>
              <a:t>training machine learning models for sentiment analysis</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2279650"/>
            <a:ext cx="11261725" cy="4468813"/>
          </a:xfrm>
        </p:spPr>
        <p:txBody>
          <a:bodyPr>
            <a:normAutofit/>
          </a:bodyPr>
          <a:lstStyle/>
          <a:p>
            <a:r>
              <a:rPr lang="en-US" b="1" dirty="0">
                <a:latin typeface="Times New Roman" panose="02020603050405020304" pitchFamily="18" charset="0"/>
                <a:cs typeface="Times New Roman" panose="02020603050405020304" pitchFamily="18" charset="0"/>
              </a:rPr>
              <a:t>Now that the TF-IDF matrices are ready for both the training and validation data, we can proceed with training the sentiment classification </a:t>
            </a:r>
            <a:r>
              <a:rPr lang="en-US" b="1" dirty="0" smtClean="0">
                <a:latin typeface="Times New Roman" panose="02020603050405020304" pitchFamily="18" charset="0"/>
                <a:cs typeface="Times New Roman" panose="02020603050405020304" pitchFamily="18" charset="0"/>
              </a:rPr>
              <a:t>model with </a:t>
            </a:r>
            <a:r>
              <a:rPr lang="en-US" b="1" dirty="0">
                <a:latin typeface="Times New Roman" panose="02020603050405020304" pitchFamily="18" charset="0"/>
                <a:cs typeface="Times New Roman" panose="02020603050405020304" pitchFamily="18" charset="0"/>
              </a:rPr>
              <a:t>top-1 classification accuracy being the primary metric</a:t>
            </a:r>
            <a:r>
              <a:rPr lang="en-US" b="1" dirty="0" smtClean="0"/>
              <a:t>.</a:t>
            </a:r>
            <a:endParaRPr lang="en-US"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Two model selections are considered:</a:t>
            </a:r>
          </a:p>
          <a:p>
            <a:endParaRPr lang="en-US"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TF-IDF Vectorizer with ML Algorithm</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In this approach, we first convert text data into numerical vectors using techniques like TF-IDF (Term Frequency-Inverse Document Frequency).</a:t>
            </a:r>
          </a:p>
          <a:p>
            <a:pPr marL="0" indent="0">
              <a:buNone/>
            </a:pPr>
            <a:r>
              <a:rPr lang="en-US" b="1" dirty="0">
                <a:latin typeface="Times New Roman" panose="02020603050405020304" pitchFamily="18" charset="0"/>
                <a:cs typeface="Times New Roman" panose="02020603050405020304" pitchFamily="18" charset="0"/>
              </a:rPr>
              <a:t>These numerical vectors represent the features of the text data.</a:t>
            </a:r>
          </a:p>
          <a:p>
            <a:pPr marL="0" indent="0">
              <a:buNone/>
            </a:pPr>
            <a:r>
              <a:rPr lang="en-US" b="1" dirty="0">
                <a:latin typeface="Times New Roman" panose="02020603050405020304" pitchFamily="18" charset="0"/>
                <a:cs typeface="Times New Roman" panose="02020603050405020304" pitchFamily="18" charset="0"/>
              </a:rPr>
              <a:t>Then, we use traditional machine learning algorithms such as Logistic Regression, Random Forest, or Support Vector Machines to train a classifier using these numerical features.</a:t>
            </a:r>
          </a:p>
          <a:p>
            <a:pPr marL="0" indent="0">
              <a:buNone/>
            </a:pPr>
            <a:r>
              <a:rPr lang="en-US" b="1" dirty="0">
                <a:latin typeface="Times New Roman" panose="02020603050405020304" pitchFamily="18" charset="0"/>
                <a:cs typeface="Times New Roman" panose="02020603050405020304" pitchFamily="18" charset="0"/>
              </a:rPr>
              <a:t>The model learns patterns in the data and makes predictions based on these patterns</a:t>
            </a:r>
            <a:r>
              <a:rPr lang="en-US" dirty="0" smtClean="0"/>
              <a:t>.</a:t>
            </a:r>
            <a:endParaRPr lang="en-US" dirty="0"/>
          </a:p>
        </p:txBody>
      </p:sp>
    </p:spTree>
    <p:extLst>
      <p:ext uri="{BB962C8B-B14F-4D97-AF65-F5344CB8AC3E}">
        <p14:creationId xmlns:p14="http://schemas.microsoft.com/office/powerpoint/2010/main" val="1195041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73138"/>
            <a:ext cx="8761413" cy="708025"/>
          </a:xfrm>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Machine Learning Model cont’d</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2603500"/>
            <a:ext cx="8824913" cy="3416300"/>
          </a:xfrm>
        </p:spPr>
        <p:txBody>
          <a:bodyPr/>
          <a:lstStyle/>
          <a:p>
            <a:r>
              <a:rPr lang="en-US" sz="2000" b="1" dirty="0">
                <a:latin typeface="Times New Roman" panose="02020603050405020304" pitchFamily="18" charset="0"/>
                <a:cs typeface="Times New Roman" panose="02020603050405020304" pitchFamily="18" charset="0"/>
              </a:rPr>
              <a:t>LSTM with TensorFlow Keras API:</a:t>
            </a:r>
          </a:p>
          <a:p>
            <a:pPr marL="0" indent="0">
              <a:buNone/>
            </a:pPr>
            <a:r>
              <a:rPr lang="en-US" b="1" dirty="0">
                <a:latin typeface="Times New Roman" panose="02020603050405020304" pitchFamily="18" charset="0"/>
                <a:cs typeface="Times New Roman" panose="02020603050405020304" pitchFamily="18" charset="0"/>
              </a:rPr>
              <a:t>In this approach, we use deep learning techniques, specifically Long Short-Term Memory (LSTM) neural networks.</a:t>
            </a:r>
          </a:p>
          <a:p>
            <a:pPr marL="0" indent="0">
              <a:buNone/>
            </a:pPr>
            <a:r>
              <a:rPr lang="en-US" b="1" dirty="0">
                <a:latin typeface="Times New Roman" panose="02020603050405020304" pitchFamily="18" charset="0"/>
                <a:cs typeface="Times New Roman" panose="02020603050405020304" pitchFamily="18" charset="0"/>
              </a:rPr>
              <a:t>LSTM networks are a type of recurrent neural network (RNN) architecture designed to work well with sequence data like text.</a:t>
            </a:r>
          </a:p>
          <a:p>
            <a:pPr marL="0" indent="0">
              <a:buNone/>
            </a:pPr>
            <a:r>
              <a:rPr lang="en-US" b="1" dirty="0">
                <a:latin typeface="Times New Roman" panose="02020603050405020304" pitchFamily="18" charset="0"/>
                <a:cs typeface="Times New Roman" panose="02020603050405020304" pitchFamily="18" charset="0"/>
              </a:rPr>
              <a:t>Instead of manually engineering features like with TF-IDF, the model learns to extract relevant features from the text data during training.</a:t>
            </a:r>
          </a:p>
          <a:p>
            <a:pPr marL="0" indent="0">
              <a:buNone/>
            </a:pPr>
            <a:r>
              <a:rPr lang="en-US" b="1" dirty="0">
                <a:latin typeface="Times New Roman" panose="02020603050405020304" pitchFamily="18" charset="0"/>
                <a:cs typeface="Times New Roman" panose="02020603050405020304" pitchFamily="18" charset="0"/>
              </a:rPr>
              <a:t>The LSTM model can capture long-term dependencies in sequences, making it well-suited for tasks like sentiment analysis where the order of words matters</a:t>
            </a:r>
            <a:r>
              <a:rPr lang="en-US" b="1" dirty="0"/>
              <a:t>.</a:t>
            </a:r>
          </a:p>
          <a:p>
            <a:endParaRPr lang="en-GB" b="1" dirty="0"/>
          </a:p>
          <a:p>
            <a:endParaRPr lang="en-GB" dirty="0"/>
          </a:p>
        </p:txBody>
      </p:sp>
    </p:spTree>
    <p:extLst>
      <p:ext uri="{BB962C8B-B14F-4D97-AF65-F5344CB8AC3E}">
        <p14:creationId xmlns:p14="http://schemas.microsoft.com/office/powerpoint/2010/main" val="2443399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973138"/>
            <a:ext cx="8761413" cy="708025"/>
          </a:xfrm>
        </p:spPr>
        <p:txBody>
          <a:bodyPr/>
          <a:lstStyle/>
          <a:p>
            <a:r>
              <a:rPr lang="en-US" dirty="0">
                <a:solidFill>
                  <a:srgbClr val="FF0000"/>
                </a:solidFill>
                <a:latin typeface="Times New Roman" panose="02020603050405020304" pitchFamily="18" charset="0"/>
                <a:cs typeface="Times New Roman" panose="02020603050405020304" pitchFamily="18" charset="0"/>
              </a:rPr>
              <a:t>LSTM with TensorFlow Keras </a:t>
            </a:r>
            <a:r>
              <a:rPr lang="en-US" dirty="0" smtClean="0">
                <a:solidFill>
                  <a:srgbClr val="FF0000"/>
                </a:solidFill>
                <a:latin typeface="Times New Roman" panose="02020603050405020304" pitchFamily="18" charset="0"/>
                <a:cs typeface="Times New Roman" panose="02020603050405020304" pitchFamily="18" charset="0"/>
              </a:rPr>
              <a:t>API (Output) </a:t>
            </a:r>
            <a:endParaRPr lang="en-GB" dirty="0"/>
          </a:p>
        </p:txBody>
      </p:sp>
      <p:pic>
        <p:nvPicPr>
          <p:cNvPr id="4" name="Content Placeholder 3"/>
          <p:cNvPicPr>
            <a:picLocks noGrp="1" noChangeAspect="1"/>
          </p:cNvPicPr>
          <p:nvPr>
            <p:ph idx="4294967295"/>
          </p:nvPr>
        </p:nvPicPr>
        <p:blipFill>
          <a:blip r:embed="rId2"/>
          <a:stretch>
            <a:fillRect/>
          </a:stretch>
        </p:blipFill>
        <p:spPr>
          <a:xfrm>
            <a:off x="135082" y="2038638"/>
            <a:ext cx="11620500" cy="4224338"/>
          </a:xfrm>
          <a:prstGeom prst="rect">
            <a:avLst/>
          </a:prstGeom>
        </p:spPr>
      </p:pic>
    </p:spTree>
    <p:extLst>
      <p:ext uri="{BB962C8B-B14F-4D97-AF65-F5344CB8AC3E}">
        <p14:creationId xmlns:p14="http://schemas.microsoft.com/office/powerpoint/2010/main" val="783576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15925"/>
            <a:ext cx="11018838" cy="1736725"/>
          </a:xfrm>
        </p:spPr>
        <p:txBody>
          <a:bodyPr/>
          <a:lstStyle/>
          <a:p>
            <a:r>
              <a:rPr lang="en-US" dirty="0" smtClean="0"/>
              <a:t/>
            </a:r>
            <a:br>
              <a:rPr lang="en-US" dirty="0" smtClean="0"/>
            </a:br>
            <a:r>
              <a:rPr lang="en-US" b="1" dirty="0" smtClean="0">
                <a:solidFill>
                  <a:srgbClr val="FF0000"/>
                </a:solidFill>
                <a:latin typeface="Times New Roman" panose="02020603050405020304" pitchFamily="18" charset="0"/>
                <a:cs typeface="Times New Roman" panose="02020603050405020304" pitchFamily="18" charset="0"/>
              </a:rPr>
              <a:t>The performance of </a:t>
            </a:r>
            <a:r>
              <a:rPr lang="en-US" b="1" dirty="0">
                <a:solidFill>
                  <a:srgbClr val="FF0000"/>
                </a:solidFill>
                <a:latin typeface="Times New Roman" panose="02020603050405020304" pitchFamily="18" charset="0"/>
                <a:cs typeface="Times New Roman" panose="02020603050405020304" pitchFamily="18" charset="0"/>
              </a:rPr>
              <a:t>two different models for entity-level sentiment analysis on YouTube comments:</a:t>
            </a:r>
            <a:br>
              <a:rPr lang="en-US" b="1" dirty="0">
                <a:solidFill>
                  <a:srgbClr val="FF0000"/>
                </a:solidFill>
                <a:latin typeface="Times New Roman" panose="02020603050405020304" pitchFamily="18" charset="0"/>
                <a:cs typeface="Times New Roman" panose="02020603050405020304" pitchFamily="18" charset="0"/>
              </a:rPr>
            </a:b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0" y="2603500"/>
            <a:ext cx="8824913" cy="3416300"/>
          </a:xfrm>
        </p:spPr>
        <p:txBody>
          <a:bodyPr>
            <a:normAutofit fontScale="92500" lnSpcReduction="20000"/>
          </a:bodyPr>
          <a:lstStyle/>
          <a:p>
            <a:pPr marL="0" indent="0">
              <a:buNone/>
            </a:pPr>
            <a:r>
              <a:rPr lang="en-US" b="1" dirty="0" smtClean="0">
                <a:latin typeface="Times New Roman" panose="02020603050405020304" pitchFamily="18" charset="0"/>
                <a:cs typeface="Times New Roman" panose="02020603050405020304" pitchFamily="18" charset="0"/>
              </a:rPr>
              <a:t>     1) </a:t>
            </a:r>
            <a:r>
              <a:rPr lang="en-US" b="1" u="sng" dirty="0" smtClean="0">
                <a:latin typeface="Times New Roman" panose="02020603050405020304" pitchFamily="18" charset="0"/>
                <a:cs typeface="Times New Roman" panose="02020603050405020304" pitchFamily="18" charset="0"/>
              </a:rPr>
              <a:t>Model </a:t>
            </a:r>
            <a:r>
              <a:rPr lang="en-US" b="1" u="sng" dirty="0">
                <a:latin typeface="Times New Roman" panose="02020603050405020304" pitchFamily="18" charset="0"/>
                <a:cs typeface="Times New Roman" panose="02020603050405020304" pitchFamily="18" charset="0"/>
              </a:rPr>
              <a:t>Development with </a:t>
            </a:r>
            <a:r>
              <a:rPr lang="en-US" b="1" u="sng" dirty="0" smtClean="0">
                <a:latin typeface="Times New Roman" panose="02020603050405020304" pitchFamily="18" charset="0"/>
                <a:cs typeface="Times New Roman" panose="02020603050405020304" pitchFamily="18" charset="0"/>
              </a:rPr>
              <a:t>TfidfVectorizer</a:t>
            </a:r>
            <a:endParaRPr lang="en-US" b="1" u="sng"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Top-1 Classification Accuracy: 91.2%</a:t>
            </a:r>
          </a:p>
          <a:p>
            <a:pPr marL="0" indent="0">
              <a:buNone/>
            </a:pPr>
            <a:r>
              <a:rPr lang="en-US" b="1"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Interpretation/Application</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This model achieved a high accuracy of 91.2% in classifying YouTube comments' sentiment towards specified entities using TfidfVectorizer for feature extraction and logistic regression for classification.</a:t>
            </a:r>
          </a:p>
          <a:p>
            <a:r>
              <a:rPr lang="en-US" b="1" dirty="0">
                <a:latin typeface="Times New Roman" panose="02020603050405020304" pitchFamily="18" charset="0"/>
                <a:cs typeface="Times New Roman" panose="02020603050405020304" pitchFamily="18" charset="0"/>
              </a:rPr>
              <a:t>The high accuracy suggests that the model is effective in discerning sentiment in YouTube comments and can be utilized to analyze audience reception towards specific entities on the platform.</a:t>
            </a:r>
          </a:p>
          <a:p>
            <a:r>
              <a:rPr lang="en-US" b="1" dirty="0">
                <a:latin typeface="Times New Roman" panose="02020603050405020304" pitchFamily="18" charset="0"/>
                <a:cs typeface="Times New Roman" panose="02020603050405020304" pitchFamily="18" charset="0"/>
              </a:rPr>
              <a:t>Content creators and marketers can leverage this model to gain insights into audience sentiment, helping them tailor their content strategies to enhance engagement and satisfaction</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341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6" y="405114"/>
            <a:ext cx="11100122" cy="1643605"/>
          </a:xfrm>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
            </a:r>
            <a:br>
              <a:rPr lang="en-US" b="1" dirty="0" smtClean="0">
                <a:solidFill>
                  <a:srgbClr val="FF0000"/>
                </a:solidFill>
                <a:latin typeface="Times New Roman" panose="02020603050405020304" pitchFamily="18" charset="0"/>
                <a:cs typeface="Times New Roman" panose="02020603050405020304" pitchFamily="18" charset="0"/>
              </a:rPr>
            </a:br>
            <a:r>
              <a:rPr lang="en-US" b="1" dirty="0" smtClean="0">
                <a:solidFill>
                  <a:srgbClr val="FF0000"/>
                </a:solidFill>
                <a:latin typeface="Times New Roman" panose="02020603050405020304" pitchFamily="18" charset="0"/>
                <a:cs typeface="Times New Roman" panose="02020603050405020304" pitchFamily="18" charset="0"/>
              </a:rPr>
              <a:t>The </a:t>
            </a:r>
            <a:r>
              <a:rPr lang="en-US" b="1" dirty="0">
                <a:solidFill>
                  <a:srgbClr val="FF0000"/>
                </a:solidFill>
                <a:latin typeface="Times New Roman" panose="02020603050405020304" pitchFamily="18" charset="0"/>
                <a:cs typeface="Times New Roman" panose="02020603050405020304" pitchFamily="18" charset="0"/>
              </a:rPr>
              <a:t>performance of two different models for entity-level sentiment analysis on YouTube comments:</a:t>
            </a:r>
            <a:br>
              <a:rPr lang="en-US" b="1" dirty="0">
                <a:solidFill>
                  <a:srgbClr val="FF0000"/>
                </a:solidFill>
                <a:latin typeface="Times New Roman" panose="02020603050405020304" pitchFamily="18" charset="0"/>
                <a:cs typeface="Times New Roman" panose="02020603050405020304" pitchFamily="18" charset="0"/>
              </a:rPr>
            </a:br>
            <a:endParaRPr lang="en-GB" dirty="0"/>
          </a:p>
        </p:txBody>
      </p:sp>
      <p:sp>
        <p:nvSpPr>
          <p:cNvPr id="3" name="Content Placeholder 2"/>
          <p:cNvSpPr>
            <a:spLocks noGrp="1"/>
          </p:cNvSpPr>
          <p:nvPr>
            <p:ph idx="1"/>
          </p:nvPr>
        </p:nvSpPr>
        <p:spPr>
          <a:xfrm>
            <a:off x="0" y="2199190"/>
            <a:ext cx="12192000" cy="4572000"/>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2) </a:t>
            </a:r>
            <a:r>
              <a:rPr lang="en-US" b="1" u="sng" dirty="0" smtClean="0">
                <a:latin typeface="Times New Roman" panose="02020603050405020304" pitchFamily="18" charset="0"/>
                <a:cs typeface="Times New Roman" panose="02020603050405020304" pitchFamily="18" charset="0"/>
              </a:rPr>
              <a:t>Model </a:t>
            </a:r>
            <a:r>
              <a:rPr lang="en-US" b="1" u="sng" dirty="0">
                <a:latin typeface="Times New Roman" panose="02020603050405020304" pitchFamily="18" charset="0"/>
                <a:cs typeface="Times New Roman" panose="02020603050405020304" pitchFamily="18" charset="0"/>
              </a:rPr>
              <a:t>Development with LSTM (TensorFlow):</a:t>
            </a:r>
          </a:p>
          <a:p>
            <a:r>
              <a:rPr lang="en-US" b="1" dirty="0">
                <a:latin typeface="Times New Roman" panose="02020603050405020304" pitchFamily="18" charset="0"/>
                <a:cs typeface="Times New Roman" panose="02020603050405020304" pitchFamily="18" charset="0"/>
              </a:rPr>
              <a:t>Top-1 Classification Accuracy: 27.7%</a:t>
            </a:r>
          </a:p>
          <a:p>
            <a:pPr marL="0" indent="0">
              <a:buNone/>
            </a:pPr>
            <a:r>
              <a:rPr lang="en-US" b="1" i="1" dirty="0" smtClean="0">
                <a:latin typeface="Times New Roman" panose="02020603050405020304" pitchFamily="18" charset="0"/>
                <a:cs typeface="Times New Roman" panose="02020603050405020304" pitchFamily="18" charset="0"/>
              </a:rPr>
              <a:t>       Interpretation/Application</a:t>
            </a:r>
            <a:r>
              <a:rPr lang="en-US" b="1" i="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This model achieved a lower accuracy of 27.7% in classifying sentiment using LSTM neural networks, indicating that it may not perform as well as the TfidfVectorizer-based model for entity-level sentiment analysis on YouTube comments.</a:t>
            </a:r>
          </a:p>
          <a:p>
            <a:r>
              <a:rPr lang="en-US" b="1" dirty="0">
                <a:latin typeface="Times New Roman" panose="02020603050405020304" pitchFamily="18" charset="0"/>
                <a:cs typeface="Times New Roman" panose="02020603050405020304" pitchFamily="18" charset="0"/>
              </a:rPr>
              <a:t>The lower accuracy suggests that the LSTM model may not effectively capture the complex relationships and nuances present in YouTube comments compared to the TfidfVectorizer-based approach.</a:t>
            </a:r>
          </a:p>
          <a:p>
            <a:r>
              <a:rPr lang="en-US" b="1" dirty="0">
                <a:latin typeface="Times New Roman" panose="02020603050405020304" pitchFamily="18" charset="0"/>
                <a:cs typeface="Times New Roman" panose="02020603050405020304" pitchFamily="18" charset="0"/>
              </a:rPr>
              <a:t>While LSTM models are capable of capturing sequential dependencies in text data, their performance may vary depending on factors such as dataset size, complexity of language, and model hyperparameters</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In summary, the TfidfVectorizer-based model outperformed the LSTM model in terms of </a:t>
            </a:r>
            <a:r>
              <a:rPr lang="en-US" b="1" dirty="0" smtClean="0">
                <a:latin typeface="Times New Roman" panose="02020603050405020304" pitchFamily="18" charset="0"/>
                <a:cs typeface="Times New Roman" panose="02020603050405020304" pitchFamily="18" charset="0"/>
              </a:rPr>
              <a:t>classification accuracy </a:t>
            </a:r>
            <a:r>
              <a:rPr lang="en-US" b="1" dirty="0">
                <a:latin typeface="Times New Roman" panose="02020603050405020304" pitchFamily="18" charset="0"/>
                <a:cs typeface="Times New Roman" panose="02020603050405020304" pitchFamily="18" charset="0"/>
              </a:rPr>
              <a:t>for entity-level sentiment analysis on YouTube comments. Content creators and marketers can use the TfidfVectorizer-based model to gain valuable insights into audience sentiment and tailor their strategies accordingly to enhance engagement and satisfaction on the platform.</a:t>
            </a:r>
            <a:endParaRPr lang="en-GB" b="1"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642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1808</TotalTime>
  <Words>1161</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Times New Roman</vt:lpstr>
      <vt:lpstr>Wingdings 3</vt:lpstr>
      <vt:lpstr>Ion Boardroom</vt:lpstr>
      <vt:lpstr> Project Objective:  </vt:lpstr>
      <vt:lpstr>PowerPoint Presentation</vt:lpstr>
      <vt:lpstr>Data Preprocessing:</vt:lpstr>
      <vt:lpstr>Model Development:</vt:lpstr>
      <vt:lpstr>training machine learning models for sentiment analysis</vt:lpstr>
      <vt:lpstr>Machine Learning Model cont’d</vt:lpstr>
      <vt:lpstr>LSTM with TensorFlow Keras API (Output) </vt:lpstr>
      <vt:lpstr> The performance of two different models for entity-level sentiment analysis on YouTube comments: </vt:lpstr>
      <vt:lpstr> The performance of two different models for entity-level sentiment analysis on YouTube comments: </vt:lpstr>
      <vt:lpstr>Sentiment Class Distribution cont’d</vt:lpstr>
      <vt:lpstr> VISUALIZATION DASHBOARD  Sentiment Distribution by Entity: </vt:lpstr>
      <vt:lpstr> VISUALIZATION DASHBOARD  Comparison of Sentiment Analysis Methods: </vt:lpstr>
      <vt:lpstr> VISUALIZATION DASHBOARD  Word Clouds cont’d </vt:lpstr>
      <vt:lpstr> VISUALIZATION DASHBOARD  Word Clouds cont’d </vt:lpstr>
      <vt:lpstr> VISUALIZATION DASHBOARD  Confusion Matrix cont’d </vt:lpstr>
      <vt:lpstr> VISUALIZATION DASHBOARD  Distribution of Text Length </vt:lpstr>
      <vt:lpstr> VISUALIZATION DASHBOARD  Distribution of Text Length </vt:lpstr>
      <vt:lpstr> Recommendations: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ENTITY-LEVEL SENTIMENT ANALYSIS ON YOUTUBE COMMENTS</dc:title>
  <dc:creator>Microsoft account</dc:creator>
  <cp:lastModifiedBy>Medidi Jayanth Rama Krishna</cp:lastModifiedBy>
  <cp:revision>59</cp:revision>
  <dcterms:created xsi:type="dcterms:W3CDTF">2024-05-05T17:29:55Z</dcterms:created>
  <dcterms:modified xsi:type="dcterms:W3CDTF">2024-07-07T14:33:47Z</dcterms:modified>
</cp:coreProperties>
</file>