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97" r:id="rId2"/>
    <p:sldId id="302" r:id="rId3"/>
    <p:sldId id="274" r:id="rId4"/>
    <p:sldId id="257" r:id="rId5"/>
    <p:sldId id="258" r:id="rId6"/>
    <p:sldId id="278" r:id="rId7"/>
    <p:sldId id="267" r:id="rId8"/>
    <p:sldId id="263" r:id="rId9"/>
    <p:sldId id="283" r:id="rId10"/>
    <p:sldId id="264" r:id="rId11"/>
    <p:sldId id="262" r:id="rId12"/>
    <p:sldId id="284" r:id="rId13"/>
    <p:sldId id="265" r:id="rId14"/>
    <p:sldId id="291" r:id="rId15"/>
    <p:sldId id="292" r:id="rId16"/>
    <p:sldId id="301" r:id="rId17"/>
    <p:sldId id="260" r:id="rId18"/>
    <p:sldId id="304" r:id="rId19"/>
    <p:sldId id="269" r:id="rId20"/>
    <p:sldId id="261" r:id="rId21"/>
    <p:sldId id="270" r:id="rId22"/>
    <p:sldId id="271" r:id="rId23"/>
    <p:sldId id="272" r:id="rId24"/>
    <p:sldId id="300" r:id="rId25"/>
    <p:sldId id="286" r:id="rId26"/>
    <p:sldId id="287" r:id="rId27"/>
    <p:sldId id="288" r:id="rId28"/>
    <p:sldId id="289" r:id="rId29"/>
    <p:sldId id="290" r:id="rId30"/>
    <p:sldId id="30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741" autoAdjust="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ABF2C-85CB-4E06-9868-A3D82C155E75}" type="datetimeFigureOut">
              <a:rPr lang="en-IN" smtClean="0"/>
              <a:t>15-03-2023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4E45E-60A5-455F-924F-111525E28D18}" type="slidenum">
              <a:rPr lang="en-IN" smtClean="0"/>
              <a:t>‹#›</a:t>
            </a:fld>
            <a:endParaRPr lang="en-IN"/>
          </a:p>
        </p:txBody>
      </p:sp>
    </p:spTree>
    <p:extLst>
      <p:ext uri="{BB962C8B-B14F-4D97-AF65-F5344CB8AC3E}">
        <p14:creationId xmlns:p14="http://schemas.microsoft.com/office/powerpoint/2010/main" val="2496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E4E45E-60A5-455F-924F-111525E28D18}" type="slidenum">
              <a:rPr lang="en-IN" smtClean="0"/>
              <a:t>1</a:t>
            </a:fld>
            <a:endParaRPr lang="en-IN"/>
          </a:p>
        </p:txBody>
      </p:sp>
    </p:spTree>
    <p:extLst>
      <p:ext uri="{BB962C8B-B14F-4D97-AF65-F5344CB8AC3E}">
        <p14:creationId xmlns:p14="http://schemas.microsoft.com/office/powerpoint/2010/main" val="3964875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00" y="2029147"/>
            <a:ext cx="8727141" cy="2172913"/>
          </a:xfrm>
        </p:spPr>
        <p:txBody>
          <a:bodyPr/>
          <a:lstStyle/>
          <a:p>
            <a:r>
              <a:rPr lang="en-IN" sz="5000" b="1" dirty="0">
                <a:solidFill>
                  <a:schemeClr val="tx2">
                    <a:lumMod val="20000"/>
                    <a:lumOff val="80000"/>
                  </a:schemeClr>
                </a:solidFill>
              </a:rPr>
              <a:t>PROJECT ON RELIANCE STOCK DATA</a:t>
            </a:r>
          </a:p>
        </p:txBody>
      </p:sp>
    </p:spTree>
    <p:extLst>
      <p:ext uri="{BB962C8B-B14F-4D97-AF65-F5344CB8AC3E}">
        <p14:creationId xmlns:p14="http://schemas.microsoft.com/office/powerpoint/2010/main" val="1436634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7B9A-5ECA-AC85-72F4-2101C437C163}"/>
              </a:ext>
            </a:extLst>
          </p:cNvPr>
          <p:cNvSpPr>
            <a:spLocks noGrp="1"/>
          </p:cNvSpPr>
          <p:nvPr>
            <p:ph type="title"/>
          </p:nvPr>
        </p:nvSpPr>
        <p:spPr/>
        <p:txBody>
          <a:bodyPr/>
          <a:lstStyle/>
          <a:p>
            <a:r>
              <a:rPr lang="en-IN" b="1" i="1" dirty="0"/>
              <a:t>HISTOGRAM</a:t>
            </a:r>
          </a:p>
        </p:txBody>
      </p:sp>
      <p:pic>
        <p:nvPicPr>
          <p:cNvPr id="10242" name="Picture 2">
            <a:extLst>
              <a:ext uri="{FF2B5EF4-FFF2-40B4-BE49-F238E27FC236}">
                <a16:creationId xmlns:a16="http://schemas.microsoft.com/office/drawing/2014/main" id="{B5AC003F-B635-6265-3EC7-D146CB50DC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2068472"/>
            <a:ext cx="10134600" cy="4687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7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57A2-FB5B-57BA-1814-C560DE4ABD42}"/>
              </a:ext>
            </a:extLst>
          </p:cNvPr>
          <p:cNvSpPr>
            <a:spLocks noGrp="1"/>
          </p:cNvSpPr>
          <p:nvPr>
            <p:ph type="title"/>
          </p:nvPr>
        </p:nvSpPr>
        <p:spPr/>
        <p:txBody>
          <a:bodyPr/>
          <a:lstStyle/>
          <a:p>
            <a:r>
              <a:rPr lang="en-IN" b="1" i="1" dirty="0"/>
              <a:t>PAIR PLOT</a:t>
            </a:r>
          </a:p>
        </p:txBody>
      </p:sp>
      <p:sp>
        <p:nvSpPr>
          <p:cNvPr id="3" name="Content Placeholder 2">
            <a:extLst>
              <a:ext uri="{FF2B5EF4-FFF2-40B4-BE49-F238E27FC236}">
                <a16:creationId xmlns:a16="http://schemas.microsoft.com/office/drawing/2014/main" id="{42C3DDFF-54F2-6C61-071C-28774BEC4165}"/>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396C12D7-5147-9081-B7B0-2B5C07776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1973712"/>
            <a:ext cx="11468100" cy="488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81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6DB8701F-B591-28AD-F37C-E3F7D2A20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0"/>
            <a:ext cx="11480800" cy="54671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2F4DB7-682A-4148-97A4-D24E2A515EF5}"/>
              </a:ext>
            </a:extLst>
          </p:cNvPr>
          <p:cNvSpPr txBox="1"/>
          <p:nvPr/>
        </p:nvSpPr>
        <p:spPr>
          <a:xfrm>
            <a:off x="6882062" y="1828800"/>
            <a:ext cx="5132137" cy="523220"/>
          </a:xfrm>
          <a:prstGeom prst="rect">
            <a:avLst/>
          </a:prstGeom>
          <a:noFill/>
        </p:spPr>
        <p:txBody>
          <a:bodyPr wrap="square" rtlCol="0">
            <a:spAutoFit/>
          </a:bodyPr>
          <a:lstStyle/>
          <a:p>
            <a:r>
              <a:rPr lang="en-IN" sz="2800" b="1" i="1" dirty="0">
                <a:solidFill>
                  <a:schemeClr val="accent3"/>
                </a:solidFill>
              </a:rPr>
              <a:t>Skewness And Kurtosis</a:t>
            </a:r>
          </a:p>
        </p:txBody>
      </p:sp>
      <p:pic>
        <p:nvPicPr>
          <p:cNvPr id="4" name="Picture 3">
            <a:extLst>
              <a:ext uri="{FF2B5EF4-FFF2-40B4-BE49-F238E27FC236}">
                <a16:creationId xmlns:a16="http://schemas.microsoft.com/office/drawing/2014/main" id="{74A7148F-40CA-7CF7-62D8-587BD6C4C385}"/>
              </a:ext>
            </a:extLst>
          </p:cNvPr>
          <p:cNvPicPr>
            <a:picLocks noChangeAspect="1"/>
          </p:cNvPicPr>
          <p:nvPr/>
        </p:nvPicPr>
        <p:blipFill>
          <a:blip r:embed="rId3"/>
          <a:stretch>
            <a:fillRect/>
          </a:stretch>
        </p:blipFill>
        <p:spPr>
          <a:xfrm>
            <a:off x="1868896" y="5553777"/>
            <a:ext cx="8030696" cy="1304223"/>
          </a:xfrm>
          <a:prstGeom prst="rect">
            <a:avLst/>
          </a:prstGeom>
        </p:spPr>
      </p:pic>
    </p:spTree>
    <p:extLst>
      <p:ext uri="{BB962C8B-B14F-4D97-AF65-F5344CB8AC3E}">
        <p14:creationId xmlns:p14="http://schemas.microsoft.com/office/powerpoint/2010/main" val="268722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81AF-880D-A98D-338C-DF22EBB66E2B}"/>
              </a:ext>
            </a:extLst>
          </p:cNvPr>
          <p:cNvSpPr>
            <a:spLocks noGrp="1"/>
          </p:cNvSpPr>
          <p:nvPr>
            <p:ph type="title"/>
          </p:nvPr>
        </p:nvSpPr>
        <p:spPr/>
        <p:txBody>
          <a:bodyPr/>
          <a:lstStyle/>
          <a:p>
            <a:r>
              <a:rPr lang="en-IN" b="1" dirty="0"/>
              <a:t>AUTO EDA </a:t>
            </a:r>
          </a:p>
        </p:txBody>
      </p:sp>
      <p:sp>
        <p:nvSpPr>
          <p:cNvPr id="3" name="Content Placeholder 2">
            <a:extLst>
              <a:ext uri="{FF2B5EF4-FFF2-40B4-BE49-F238E27FC236}">
                <a16:creationId xmlns:a16="http://schemas.microsoft.com/office/drawing/2014/main" id="{593A1552-CAC2-1F35-9169-9CB5EBB65F0A}"/>
              </a:ext>
            </a:extLst>
          </p:cNvPr>
          <p:cNvSpPr>
            <a:spLocks noGrp="1"/>
          </p:cNvSpPr>
          <p:nvPr>
            <p:ph idx="1"/>
          </p:nvPr>
        </p:nvSpPr>
        <p:spPr>
          <a:xfrm>
            <a:off x="606391" y="2338940"/>
            <a:ext cx="11117179" cy="4206239"/>
          </a:xfrm>
        </p:spPr>
        <p:txBody>
          <a:bodyPr>
            <a:normAutofit/>
          </a:bodyPr>
          <a:lstStyle/>
          <a:p>
            <a:r>
              <a:rPr lang="en-IN" sz="1400" dirty="0">
                <a:latin typeface="Lucida Sans Unicode" panose="020B0602030504020204" pitchFamily="34" charset="0"/>
                <a:cs typeface="Lucida Sans Unicode" panose="020B0602030504020204" pitchFamily="34" charset="0"/>
              </a:rPr>
              <a:t>We have understood techniques used in EDA, which is manually done with the help of some libraries. For quick analysis </a:t>
            </a:r>
            <a:r>
              <a:rPr lang="en-IN" sz="1400" b="0" i="0" dirty="0">
                <a:solidFill>
                  <a:srgbClr val="292929"/>
                </a:solidFill>
                <a:effectLst/>
                <a:latin typeface="Lucida Sans Unicode" panose="020B0602030504020204" pitchFamily="34" charset="0"/>
                <a:cs typeface="Lucida Sans Unicode" panose="020B0602030504020204" pitchFamily="34" charset="0"/>
              </a:rPr>
              <a:t>with the help of these four excellent tools, you can quickly gain an understanding of your data, including a summary of all columns, the number of missing values, the skewness of your dataset, and much more.</a:t>
            </a:r>
          </a:p>
          <a:p>
            <a:r>
              <a:rPr lang="en-IN" sz="1400" b="1" i="0" dirty="0">
                <a:solidFill>
                  <a:srgbClr val="292929"/>
                </a:solidFill>
                <a:effectLst/>
                <a:latin typeface="Lucida Sans Unicode" panose="020B0602030504020204" pitchFamily="34" charset="0"/>
                <a:cs typeface="Lucida Sans Unicode" panose="020B0602030504020204" pitchFamily="34" charset="0"/>
              </a:rPr>
              <a:t>Pandas Profiling:</a:t>
            </a:r>
            <a:r>
              <a:rPr lang="en-IN" sz="1400" b="0" i="0" dirty="0">
                <a:solidFill>
                  <a:srgbClr val="292929"/>
                </a:solidFill>
                <a:effectLst/>
                <a:latin typeface="Lucida Sans Unicode" panose="020B0602030504020204" pitchFamily="34" charset="0"/>
                <a:cs typeface="Lucida Sans Unicode" panose="020B0602030504020204" pitchFamily="34" charset="0"/>
              </a:rPr>
              <a:t> Pandas Profiling is a simple-to-use open source Python package for exploratory data analysis. It produces a report of your </a:t>
            </a:r>
            <a:r>
              <a:rPr lang="en-IN" sz="1400" b="0" i="0" dirty="0" err="1">
                <a:solidFill>
                  <a:srgbClr val="292929"/>
                </a:solidFill>
                <a:effectLst/>
                <a:latin typeface="Lucida Sans Unicode" panose="020B0602030504020204" pitchFamily="34" charset="0"/>
                <a:cs typeface="Lucida Sans Unicode" panose="020B0602030504020204" pitchFamily="34" charset="0"/>
              </a:rPr>
              <a:t>dataframe</a:t>
            </a:r>
            <a:r>
              <a:rPr lang="en-IN" sz="1400" b="0" i="0" dirty="0">
                <a:solidFill>
                  <a:srgbClr val="292929"/>
                </a:solidFill>
                <a:effectLst/>
                <a:latin typeface="Lucida Sans Unicode" panose="020B0602030504020204" pitchFamily="34" charset="0"/>
                <a:cs typeface="Lucida Sans Unicode" panose="020B0602030504020204" pitchFamily="34" charset="0"/>
              </a:rPr>
              <a:t> in a variety of formats. While the pandas </a:t>
            </a:r>
            <a:r>
              <a:rPr lang="en-IN" sz="1400" b="0" i="0" dirty="0" err="1">
                <a:solidFill>
                  <a:srgbClr val="292929"/>
                </a:solidFill>
                <a:effectLst/>
                <a:latin typeface="Lucida Sans Unicode" panose="020B0602030504020204" pitchFamily="34" charset="0"/>
                <a:cs typeface="Lucida Sans Unicode" panose="020B0602030504020204" pitchFamily="34" charset="0"/>
              </a:rPr>
              <a:t>df.describe</a:t>
            </a:r>
            <a:r>
              <a:rPr lang="en-IN" sz="1400" b="0" i="0" dirty="0">
                <a:solidFill>
                  <a:srgbClr val="292929"/>
                </a:solidFill>
                <a:effectLst/>
                <a:latin typeface="Lucida Sans Unicode" panose="020B0602030504020204" pitchFamily="34" charset="0"/>
                <a:cs typeface="Lucida Sans Unicode" panose="020B0602030504020204" pitchFamily="34" charset="0"/>
              </a:rPr>
              <a:t> function is excellent, it does not provide a detailed report of your </a:t>
            </a:r>
            <a:r>
              <a:rPr lang="en-IN" sz="1400" b="0" i="0" dirty="0" err="1">
                <a:solidFill>
                  <a:srgbClr val="292929"/>
                </a:solidFill>
                <a:effectLst/>
                <a:latin typeface="Lucida Sans Unicode" panose="020B0602030504020204" pitchFamily="34" charset="0"/>
                <a:cs typeface="Lucida Sans Unicode" panose="020B0602030504020204" pitchFamily="34" charset="0"/>
              </a:rPr>
              <a:t>dataframe</a:t>
            </a:r>
            <a:r>
              <a:rPr lang="en-IN" sz="1400" b="0" i="0" dirty="0">
                <a:solidFill>
                  <a:srgbClr val="292929"/>
                </a:solidFill>
                <a:effectLst/>
                <a:latin typeface="Lucida Sans Unicode" panose="020B0602030504020204" pitchFamily="34" charset="0"/>
                <a:cs typeface="Lucida Sans Unicode" panose="020B0602030504020204" pitchFamily="34" charset="0"/>
              </a:rPr>
              <a:t>, you can perform a quick data analysis using Pandas profiling.</a:t>
            </a:r>
          </a:p>
          <a:p>
            <a:r>
              <a:rPr lang="en-IN" sz="1400" b="1" i="0" dirty="0" err="1">
                <a:solidFill>
                  <a:srgbClr val="292929"/>
                </a:solidFill>
                <a:effectLst/>
                <a:latin typeface="Lucida Sans Unicode" panose="020B0602030504020204" pitchFamily="34" charset="0"/>
                <a:cs typeface="Lucida Sans Unicode" panose="020B0602030504020204" pitchFamily="34" charset="0"/>
              </a:rPr>
              <a:t>Sweetviz</a:t>
            </a:r>
            <a:r>
              <a:rPr lang="en-IN" sz="1400" b="1" i="0" dirty="0">
                <a:solidFill>
                  <a:srgbClr val="292929"/>
                </a:solidFill>
                <a:effectLst/>
                <a:latin typeface="Lucida Sans Unicode" panose="020B0602030504020204" pitchFamily="34" charset="0"/>
                <a:cs typeface="Lucida Sans Unicode" panose="020B0602030504020204" pitchFamily="34" charset="0"/>
              </a:rPr>
              <a:t>:  </a:t>
            </a:r>
            <a:r>
              <a:rPr lang="en-IN" sz="1400" b="0" i="0" dirty="0" err="1">
                <a:solidFill>
                  <a:srgbClr val="292929"/>
                </a:solidFill>
                <a:effectLst/>
                <a:latin typeface="Lucida Sans Unicode" panose="020B0602030504020204" pitchFamily="34" charset="0"/>
                <a:cs typeface="Lucida Sans Unicode" panose="020B0602030504020204" pitchFamily="34" charset="0"/>
              </a:rPr>
              <a:t>Sweetviz</a:t>
            </a:r>
            <a:r>
              <a:rPr lang="en-IN" sz="1400" b="0" i="0" dirty="0">
                <a:solidFill>
                  <a:srgbClr val="292929"/>
                </a:solidFill>
                <a:effectLst/>
                <a:latin typeface="Lucida Sans Unicode" panose="020B0602030504020204" pitchFamily="34" charset="0"/>
                <a:cs typeface="Lucida Sans Unicode" panose="020B0602030504020204" pitchFamily="34" charset="0"/>
              </a:rPr>
              <a:t> is a free, open-source Python library that generates beautiful, high-density visualizations for exploratory data analysis with only a few lines of code. The result will be generated as a html file, so you have to check your notebook files.</a:t>
            </a:r>
          </a:p>
          <a:p>
            <a:r>
              <a:rPr lang="en-IN" sz="1400" b="1" i="0" dirty="0" err="1">
                <a:solidFill>
                  <a:srgbClr val="292929"/>
                </a:solidFill>
                <a:effectLst/>
                <a:latin typeface="Lucida Sans Unicode" panose="020B0602030504020204" pitchFamily="34" charset="0"/>
                <a:cs typeface="Lucida Sans Unicode" panose="020B0602030504020204" pitchFamily="34" charset="0"/>
              </a:rPr>
              <a:t>Dtale</a:t>
            </a:r>
            <a:r>
              <a:rPr lang="en-IN" sz="1400" b="1" i="0" dirty="0">
                <a:solidFill>
                  <a:srgbClr val="292929"/>
                </a:solidFill>
                <a:effectLst/>
                <a:latin typeface="Lucida Sans Unicode" panose="020B0602030504020204" pitchFamily="34" charset="0"/>
                <a:cs typeface="Lucida Sans Unicode" panose="020B0602030504020204" pitchFamily="34" charset="0"/>
              </a:rPr>
              <a:t>:</a:t>
            </a:r>
            <a:r>
              <a:rPr lang="en-IN" sz="1400" b="0" i="0" dirty="0">
                <a:solidFill>
                  <a:srgbClr val="292929"/>
                </a:solidFill>
                <a:effectLst/>
                <a:latin typeface="Lucida Sans Unicode" panose="020B0602030504020204" pitchFamily="34" charset="0"/>
                <a:cs typeface="Lucida Sans Unicode" panose="020B0602030504020204" pitchFamily="34" charset="0"/>
              </a:rPr>
              <a:t> D-Tale combines a Flask back-end and a React front-end to provide an easy-to-use interface for viewing and </a:t>
            </a:r>
            <a:r>
              <a:rPr lang="en-IN" sz="1400" b="0" i="0" dirty="0" err="1">
                <a:solidFill>
                  <a:srgbClr val="292929"/>
                </a:solidFill>
                <a:effectLst/>
                <a:latin typeface="Lucida Sans Unicode" panose="020B0602030504020204" pitchFamily="34" charset="0"/>
                <a:cs typeface="Lucida Sans Unicode" panose="020B0602030504020204" pitchFamily="34" charset="0"/>
              </a:rPr>
              <a:t>analyzing</a:t>
            </a:r>
            <a:r>
              <a:rPr lang="en-IN" sz="1400" b="0" i="0" dirty="0">
                <a:solidFill>
                  <a:srgbClr val="292929"/>
                </a:solidFill>
                <a:effectLst/>
                <a:latin typeface="Lucida Sans Unicode" panose="020B0602030504020204" pitchFamily="34" charset="0"/>
                <a:cs typeface="Lucida Sans Unicode" panose="020B0602030504020204" pitchFamily="34" charset="0"/>
              </a:rPr>
              <a:t> Pandas data structures. It integrates with </a:t>
            </a:r>
            <a:r>
              <a:rPr lang="en-IN" sz="1400" b="0" i="0" dirty="0" err="1">
                <a:solidFill>
                  <a:srgbClr val="292929"/>
                </a:solidFill>
                <a:effectLst/>
                <a:latin typeface="Lucida Sans Unicode" panose="020B0602030504020204" pitchFamily="34" charset="0"/>
                <a:cs typeface="Lucida Sans Unicode" panose="020B0602030504020204" pitchFamily="34" charset="0"/>
              </a:rPr>
              <a:t>ipython</a:t>
            </a:r>
            <a:r>
              <a:rPr lang="en-IN" sz="1400" b="0" i="0" dirty="0">
                <a:solidFill>
                  <a:srgbClr val="292929"/>
                </a:solidFill>
                <a:effectLst/>
                <a:latin typeface="Lucida Sans Unicode" panose="020B0602030504020204" pitchFamily="34" charset="0"/>
                <a:cs typeface="Lucida Sans Unicode" panose="020B0602030504020204" pitchFamily="34" charset="0"/>
              </a:rPr>
              <a:t> notebooks and python/</a:t>
            </a:r>
            <a:r>
              <a:rPr lang="en-IN" sz="1400" b="0" i="0" dirty="0" err="1">
                <a:solidFill>
                  <a:srgbClr val="292929"/>
                </a:solidFill>
                <a:effectLst/>
                <a:latin typeface="Lucida Sans Unicode" panose="020B0602030504020204" pitchFamily="34" charset="0"/>
                <a:cs typeface="Lucida Sans Unicode" panose="020B0602030504020204" pitchFamily="34" charset="0"/>
              </a:rPr>
              <a:t>ipython</a:t>
            </a:r>
            <a:r>
              <a:rPr lang="en-IN" sz="1400" b="0" i="0" dirty="0">
                <a:solidFill>
                  <a:srgbClr val="292929"/>
                </a:solidFill>
                <a:effectLst/>
                <a:latin typeface="Lucida Sans Unicode" panose="020B0602030504020204" pitchFamily="34" charset="0"/>
                <a:cs typeface="Lucida Sans Unicode" panose="020B0602030504020204" pitchFamily="34" charset="0"/>
              </a:rPr>
              <a:t> terminals seamlessly. This tool currently supports the following Pandas objects: </a:t>
            </a:r>
            <a:r>
              <a:rPr lang="en-IN" sz="1400" b="0" i="0" dirty="0" err="1">
                <a:solidFill>
                  <a:srgbClr val="292929"/>
                </a:solidFill>
                <a:effectLst/>
                <a:latin typeface="Lucida Sans Unicode" panose="020B0602030504020204" pitchFamily="34" charset="0"/>
                <a:cs typeface="Lucida Sans Unicode" panose="020B0602030504020204" pitchFamily="34" charset="0"/>
              </a:rPr>
              <a:t>DataFrame</a:t>
            </a:r>
            <a:r>
              <a:rPr lang="en-IN" sz="1400" b="0" i="0" dirty="0">
                <a:solidFill>
                  <a:srgbClr val="292929"/>
                </a:solidFill>
                <a:effectLst/>
                <a:latin typeface="Lucida Sans Unicode" panose="020B0602030504020204" pitchFamily="34" charset="0"/>
                <a:cs typeface="Lucida Sans Unicode" panose="020B0602030504020204" pitchFamily="34" charset="0"/>
              </a:rPr>
              <a:t>, Series, Multi Index, </a:t>
            </a:r>
            <a:r>
              <a:rPr lang="en-IN" sz="1400" b="0" i="0" dirty="0" err="1">
                <a:solidFill>
                  <a:srgbClr val="292929"/>
                </a:solidFill>
                <a:effectLst/>
                <a:latin typeface="Lucida Sans Unicode" panose="020B0602030504020204" pitchFamily="34" charset="0"/>
                <a:cs typeface="Lucida Sans Unicode" panose="020B0602030504020204" pitchFamily="34" charset="0"/>
              </a:rPr>
              <a:t>DatetimeIndex</a:t>
            </a:r>
            <a:r>
              <a:rPr lang="en-IN" sz="1400" b="0" i="0" dirty="0">
                <a:solidFill>
                  <a:srgbClr val="292929"/>
                </a:solidFill>
                <a:effectLst/>
                <a:latin typeface="Lucida Sans Unicode" panose="020B0602030504020204" pitchFamily="34" charset="0"/>
                <a:cs typeface="Lucida Sans Unicode" panose="020B0602030504020204" pitchFamily="34" charset="0"/>
              </a:rPr>
              <a:t>, and </a:t>
            </a:r>
            <a:r>
              <a:rPr lang="en-IN" sz="1400" b="0" i="0" dirty="0" err="1">
                <a:solidFill>
                  <a:srgbClr val="292929"/>
                </a:solidFill>
                <a:effectLst/>
                <a:latin typeface="Lucida Sans Unicode" panose="020B0602030504020204" pitchFamily="34" charset="0"/>
                <a:cs typeface="Lucida Sans Unicode" panose="020B0602030504020204" pitchFamily="34" charset="0"/>
              </a:rPr>
              <a:t>RangeIndex</a:t>
            </a:r>
            <a:r>
              <a:rPr lang="en-IN" sz="1400" b="0" i="0" dirty="0">
                <a:solidFill>
                  <a:srgbClr val="292929"/>
                </a:solidFill>
                <a:effectLst/>
                <a:latin typeface="Lucida Sans Unicode" panose="020B0602030504020204" pitchFamily="34" charset="0"/>
                <a:cs typeface="Lucida Sans Unicode" panose="020B0602030504020204" pitchFamily="34" charset="0"/>
              </a:rPr>
              <a:t>. As with Pandas profiling, it supports a variety of visualizations, including heatmaps, charts, and three-dimensional plots.</a:t>
            </a:r>
          </a:p>
          <a:p>
            <a:r>
              <a:rPr lang="en-IN" sz="1400" b="0" i="0" dirty="0">
                <a:solidFill>
                  <a:srgbClr val="292929"/>
                </a:solidFill>
                <a:effectLst/>
                <a:latin typeface="Lucida Sans Unicode" panose="020B0602030504020204" pitchFamily="34" charset="0"/>
                <a:cs typeface="Lucida Sans Unicode" panose="020B0602030504020204" pitchFamily="34" charset="0"/>
              </a:rPr>
              <a:t> </a:t>
            </a:r>
            <a:r>
              <a:rPr lang="en-IN" sz="1400" b="1" i="0" dirty="0" err="1">
                <a:solidFill>
                  <a:srgbClr val="292929"/>
                </a:solidFill>
                <a:effectLst/>
                <a:latin typeface="Lucida Sans Unicode" panose="020B0602030504020204" pitchFamily="34" charset="0"/>
                <a:cs typeface="Lucida Sans Unicode" panose="020B0602030504020204" pitchFamily="34" charset="0"/>
              </a:rPr>
              <a:t>AutoViz</a:t>
            </a:r>
            <a:r>
              <a:rPr lang="en-IN" sz="1400" b="0" i="0" dirty="0">
                <a:solidFill>
                  <a:srgbClr val="292929"/>
                </a:solidFill>
                <a:effectLst/>
                <a:latin typeface="Lucida Sans Unicode" panose="020B0602030504020204" pitchFamily="34" charset="0"/>
                <a:cs typeface="Lucida Sans Unicode" panose="020B0602030504020204" pitchFamily="34" charset="0"/>
              </a:rPr>
              <a:t>: </a:t>
            </a:r>
            <a:r>
              <a:rPr lang="en-IN" sz="1400" b="0" i="0" dirty="0" err="1">
                <a:solidFill>
                  <a:srgbClr val="292929"/>
                </a:solidFill>
                <a:effectLst/>
                <a:latin typeface="Lucida Sans Unicode" panose="020B0602030504020204" pitchFamily="34" charset="0"/>
                <a:cs typeface="Lucida Sans Unicode" panose="020B0602030504020204" pitchFamily="34" charset="0"/>
              </a:rPr>
              <a:t>AutoViz</a:t>
            </a:r>
            <a:r>
              <a:rPr lang="en-IN" sz="1400" b="0" i="0" dirty="0">
                <a:solidFill>
                  <a:srgbClr val="292929"/>
                </a:solidFill>
                <a:effectLst/>
                <a:latin typeface="Lucida Sans Unicode" panose="020B0602030504020204" pitchFamily="34" charset="0"/>
                <a:cs typeface="Lucida Sans Unicode" panose="020B0602030504020204" pitchFamily="34" charset="0"/>
              </a:rPr>
              <a:t> automatically visualizes any dataset with a single line of code. </a:t>
            </a:r>
            <a:r>
              <a:rPr lang="en-IN" sz="1400" b="0" i="0" dirty="0" err="1">
                <a:solidFill>
                  <a:srgbClr val="292929"/>
                </a:solidFill>
                <a:effectLst/>
                <a:latin typeface="Lucida Sans Unicode" panose="020B0602030504020204" pitchFamily="34" charset="0"/>
                <a:cs typeface="Lucida Sans Unicode" panose="020B0602030504020204" pitchFamily="34" charset="0"/>
              </a:rPr>
              <a:t>AutoViz</a:t>
            </a:r>
            <a:r>
              <a:rPr lang="en-IN" sz="1400" b="0" i="0" dirty="0">
                <a:solidFill>
                  <a:srgbClr val="292929"/>
                </a:solidFill>
                <a:effectLst/>
                <a:latin typeface="Lucida Sans Unicode" panose="020B0602030504020204" pitchFamily="34" charset="0"/>
                <a:cs typeface="Lucida Sans Unicode" panose="020B0602030504020204" pitchFamily="34" charset="0"/>
              </a:rPr>
              <a:t> is capable of identifying the most critical features and plotting visually compelling visualizations solely on the basis of those automatically selected features. Additionally, </a:t>
            </a:r>
            <a:r>
              <a:rPr lang="en-IN" sz="1400" b="0" i="0" dirty="0" err="1">
                <a:solidFill>
                  <a:srgbClr val="292929"/>
                </a:solidFill>
                <a:effectLst/>
                <a:latin typeface="Lucida Sans Unicode" panose="020B0602030504020204" pitchFamily="34" charset="0"/>
                <a:cs typeface="Lucida Sans Unicode" panose="020B0602030504020204" pitchFamily="34" charset="0"/>
              </a:rPr>
              <a:t>AutoViz</a:t>
            </a:r>
            <a:r>
              <a:rPr lang="en-IN" sz="1400" b="0" i="0" dirty="0">
                <a:solidFill>
                  <a:srgbClr val="292929"/>
                </a:solidFill>
                <a:effectLst/>
                <a:latin typeface="Lucida Sans Unicode" panose="020B0602030504020204" pitchFamily="34" charset="0"/>
                <a:cs typeface="Lucida Sans Unicode" panose="020B0602030504020204" pitchFamily="34" charset="0"/>
              </a:rPr>
              <a:t> is lightning fast, generating visualization in a matter of seconds.</a:t>
            </a:r>
          </a:p>
        </p:txBody>
      </p:sp>
    </p:spTree>
    <p:extLst>
      <p:ext uri="{BB962C8B-B14F-4D97-AF65-F5344CB8AC3E}">
        <p14:creationId xmlns:p14="http://schemas.microsoft.com/office/powerpoint/2010/main" val="298428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70EF62-4D62-F034-769A-538B48438C7C}"/>
              </a:ext>
            </a:extLst>
          </p:cNvPr>
          <p:cNvPicPr>
            <a:picLocks noChangeAspect="1"/>
          </p:cNvPicPr>
          <p:nvPr/>
        </p:nvPicPr>
        <p:blipFill>
          <a:blip r:embed="rId2"/>
          <a:stretch>
            <a:fillRect/>
          </a:stretch>
        </p:blipFill>
        <p:spPr>
          <a:xfrm>
            <a:off x="113469" y="2491607"/>
            <a:ext cx="3431115" cy="1452077"/>
          </a:xfrm>
          <a:prstGeom prst="rect">
            <a:avLst/>
          </a:prstGeom>
        </p:spPr>
      </p:pic>
      <p:pic>
        <p:nvPicPr>
          <p:cNvPr id="11" name="Picture 10">
            <a:extLst>
              <a:ext uri="{FF2B5EF4-FFF2-40B4-BE49-F238E27FC236}">
                <a16:creationId xmlns:a16="http://schemas.microsoft.com/office/drawing/2014/main" id="{CAE964C4-80DF-50A3-BAFF-7FECF7996A82}"/>
              </a:ext>
            </a:extLst>
          </p:cNvPr>
          <p:cNvPicPr>
            <a:picLocks noChangeAspect="1"/>
          </p:cNvPicPr>
          <p:nvPr/>
        </p:nvPicPr>
        <p:blipFill>
          <a:blip r:embed="rId3"/>
          <a:stretch>
            <a:fillRect/>
          </a:stretch>
        </p:blipFill>
        <p:spPr>
          <a:xfrm>
            <a:off x="4037744" y="0"/>
            <a:ext cx="8040787" cy="6858000"/>
          </a:xfrm>
          <a:prstGeom prst="rect">
            <a:avLst/>
          </a:prstGeom>
        </p:spPr>
      </p:pic>
      <p:sp>
        <p:nvSpPr>
          <p:cNvPr id="2" name="TextBox 1">
            <a:extLst>
              <a:ext uri="{FF2B5EF4-FFF2-40B4-BE49-F238E27FC236}">
                <a16:creationId xmlns:a16="http://schemas.microsoft.com/office/drawing/2014/main" id="{57E61402-DC46-5F8E-6563-EDAF887CF13D}"/>
              </a:ext>
            </a:extLst>
          </p:cNvPr>
          <p:cNvSpPr txBox="1"/>
          <p:nvPr/>
        </p:nvSpPr>
        <p:spPr>
          <a:xfrm>
            <a:off x="113469" y="487276"/>
            <a:ext cx="3663455" cy="1754326"/>
          </a:xfrm>
          <a:prstGeom prst="rect">
            <a:avLst/>
          </a:prstGeom>
          <a:noFill/>
        </p:spPr>
        <p:txBody>
          <a:bodyPr wrap="square">
            <a:spAutoFit/>
          </a:bodyPr>
          <a:lstStyle/>
          <a:p>
            <a:r>
              <a:rPr lang="en-IN" sz="5400" b="1" i="1" dirty="0">
                <a:solidFill>
                  <a:schemeClr val="accent1"/>
                </a:solidFill>
              </a:rPr>
              <a:t>d-tale</a:t>
            </a:r>
          </a:p>
          <a:p>
            <a:endParaRPr lang="en-IN" sz="5400" dirty="0"/>
          </a:p>
        </p:txBody>
      </p:sp>
    </p:spTree>
    <p:extLst>
      <p:ext uri="{BB962C8B-B14F-4D97-AF65-F5344CB8AC3E}">
        <p14:creationId xmlns:p14="http://schemas.microsoft.com/office/powerpoint/2010/main" val="191558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D32D90-6E7D-59D9-A80C-A0154C5340D0}"/>
              </a:ext>
            </a:extLst>
          </p:cNvPr>
          <p:cNvPicPr>
            <a:picLocks noChangeAspect="1"/>
          </p:cNvPicPr>
          <p:nvPr/>
        </p:nvPicPr>
        <p:blipFill>
          <a:blip r:embed="rId2"/>
          <a:stretch>
            <a:fillRect/>
          </a:stretch>
        </p:blipFill>
        <p:spPr>
          <a:xfrm>
            <a:off x="644225" y="897546"/>
            <a:ext cx="11254567" cy="5886873"/>
          </a:xfrm>
          <a:prstGeom prst="rect">
            <a:avLst/>
          </a:prstGeom>
        </p:spPr>
      </p:pic>
      <p:sp>
        <p:nvSpPr>
          <p:cNvPr id="7" name="TextBox 6">
            <a:extLst>
              <a:ext uri="{FF2B5EF4-FFF2-40B4-BE49-F238E27FC236}">
                <a16:creationId xmlns:a16="http://schemas.microsoft.com/office/drawing/2014/main" id="{2968B802-F464-EECE-D093-90EC79537895}"/>
              </a:ext>
            </a:extLst>
          </p:cNvPr>
          <p:cNvSpPr txBox="1"/>
          <p:nvPr/>
        </p:nvSpPr>
        <p:spPr>
          <a:xfrm>
            <a:off x="92470" y="189660"/>
            <a:ext cx="6279235" cy="707886"/>
          </a:xfrm>
          <a:prstGeom prst="rect">
            <a:avLst/>
          </a:prstGeom>
          <a:noFill/>
        </p:spPr>
        <p:txBody>
          <a:bodyPr wrap="square">
            <a:spAutoFit/>
          </a:bodyPr>
          <a:lstStyle/>
          <a:p>
            <a:r>
              <a:rPr lang="en-IN" sz="4000" b="1" i="1" dirty="0">
                <a:solidFill>
                  <a:schemeClr val="accent5">
                    <a:lumMod val="75000"/>
                  </a:schemeClr>
                </a:solidFill>
              </a:rPr>
              <a:t>PANDASPROFLING</a:t>
            </a:r>
          </a:p>
        </p:txBody>
      </p:sp>
    </p:spTree>
    <p:extLst>
      <p:ext uri="{BB962C8B-B14F-4D97-AF65-F5344CB8AC3E}">
        <p14:creationId xmlns:p14="http://schemas.microsoft.com/office/powerpoint/2010/main" val="398463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FD40E3-34F2-5D75-804D-6D24B221FA4F}"/>
              </a:ext>
            </a:extLst>
          </p:cNvPr>
          <p:cNvPicPr>
            <a:picLocks noChangeAspect="1"/>
          </p:cNvPicPr>
          <p:nvPr/>
        </p:nvPicPr>
        <p:blipFill>
          <a:blip r:embed="rId2"/>
          <a:stretch>
            <a:fillRect/>
          </a:stretch>
        </p:blipFill>
        <p:spPr>
          <a:xfrm>
            <a:off x="2732926" y="0"/>
            <a:ext cx="9459073" cy="6858000"/>
          </a:xfrm>
          <a:prstGeom prst="rect">
            <a:avLst/>
          </a:prstGeom>
        </p:spPr>
      </p:pic>
      <p:sp>
        <p:nvSpPr>
          <p:cNvPr id="3" name="TextBox 2">
            <a:extLst>
              <a:ext uri="{FF2B5EF4-FFF2-40B4-BE49-F238E27FC236}">
                <a16:creationId xmlns:a16="http://schemas.microsoft.com/office/drawing/2014/main" id="{D7A70023-BF2B-4D7A-12F4-E1A42EAB5141}"/>
              </a:ext>
            </a:extLst>
          </p:cNvPr>
          <p:cNvSpPr txBox="1"/>
          <p:nvPr/>
        </p:nvSpPr>
        <p:spPr>
          <a:xfrm>
            <a:off x="10274" y="148564"/>
            <a:ext cx="2763881" cy="707886"/>
          </a:xfrm>
          <a:prstGeom prst="rect">
            <a:avLst/>
          </a:prstGeom>
          <a:noFill/>
        </p:spPr>
        <p:txBody>
          <a:bodyPr wrap="square">
            <a:spAutoFit/>
          </a:bodyPr>
          <a:lstStyle/>
          <a:p>
            <a:r>
              <a:rPr lang="en-IN" sz="4000" b="1" i="1" dirty="0">
                <a:solidFill>
                  <a:schemeClr val="accent6">
                    <a:lumMod val="50000"/>
                  </a:schemeClr>
                </a:solidFill>
              </a:rPr>
              <a:t>SWEETVIZ</a:t>
            </a:r>
          </a:p>
        </p:txBody>
      </p:sp>
    </p:spTree>
    <p:extLst>
      <p:ext uri="{BB962C8B-B14F-4D97-AF65-F5344CB8AC3E}">
        <p14:creationId xmlns:p14="http://schemas.microsoft.com/office/powerpoint/2010/main" val="103983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39D5-A44B-4335-0771-27AF9ACBC2D6}"/>
              </a:ext>
            </a:extLst>
          </p:cNvPr>
          <p:cNvSpPr>
            <a:spLocks noGrp="1"/>
          </p:cNvSpPr>
          <p:nvPr>
            <p:ph type="title"/>
          </p:nvPr>
        </p:nvSpPr>
        <p:spPr/>
        <p:txBody>
          <a:bodyPr/>
          <a:lstStyle/>
          <a:p>
            <a:r>
              <a:rPr lang="en-IN" sz="4000" b="1" i="1" dirty="0">
                <a:solidFill>
                  <a:schemeClr val="accent1">
                    <a:lumMod val="40000"/>
                    <a:lumOff val="60000"/>
                  </a:schemeClr>
                </a:solidFill>
                <a:effectLst/>
                <a:latin typeface="Arial" panose="020B0604020202020204" pitchFamily="34" charset="0"/>
                <a:ea typeface="Arial" panose="020B0604020202020204" pitchFamily="34" charset="0"/>
              </a:rPr>
              <a:t>Model Building</a:t>
            </a:r>
            <a:endParaRPr lang="en-US" sz="4000" i="1"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A036DBB6-A14B-32B9-1DBF-645AD20BEAD4}"/>
              </a:ext>
            </a:extLst>
          </p:cNvPr>
          <p:cNvSpPr>
            <a:spLocks noGrp="1"/>
          </p:cNvSpPr>
          <p:nvPr>
            <p:ph idx="1"/>
          </p:nvPr>
        </p:nvSpPr>
        <p:spPr>
          <a:xfrm>
            <a:off x="462014" y="2420754"/>
            <a:ext cx="11367434" cy="4336182"/>
          </a:xfrm>
        </p:spPr>
        <p:txBody>
          <a:bodyPr>
            <a:normAutofit lnSpcReduction="10000"/>
          </a:bodyPr>
          <a:lstStyle/>
          <a:p>
            <a:r>
              <a:rPr lang="en-IN" sz="1500" b="0" i="0" dirty="0">
                <a:solidFill>
                  <a:srgbClr val="292929"/>
                </a:solidFill>
                <a:effectLst/>
                <a:latin typeface="Lucida Sans Unicode" panose="020B0602030504020204" pitchFamily="34" charset="0"/>
                <a:cs typeface="Lucida Sans Unicode" panose="020B0602030504020204" pitchFamily="34" charset="0"/>
              </a:rPr>
              <a:t>In order to simulate the new, unseen data, the available data is subjected to </a:t>
            </a:r>
            <a:r>
              <a:rPr lang="en-IN" sz="1500" b="1" i="1" dirty="0">
                <a:solidFill>
                  <a:srgbClr val="292929"/>
                </a:solidFill>
                <a:effectLst/>
                <a:latin typeface="Lucida Sans Unicode" panose="020B0602030504020204" pitchFamily="34" charset="0"/>
                <a:cs typeface="Lucida Sans Unicode" panose="020B0602030504020204" pitchFamily="34" charset="0"/>
              </a:rPr>
              <a:t>data splitting</a:t>
            </a:r>
            <a:r>
              <a:rPr lang="en-IN" sz="1500" b="0" i="0" dirty="0">
                <a:solidFill>
                  <a:srgbClr val="292929"/>
                </a:solidFill>
                <a:effectLst/>
                <a:latin typeface="Lucida Sans Unicode" panose="020B0602030504020204" pitchFamily="34" charset="0"/>
                <a:cs typeface="Lucida Sans Unicode" panose="020B0602030504020204" pitchFamily="34" charset="0"/>
              </a:rPr>
              <a:t> whereby it is split to 2 portions (sometimes referred to as the </a:t>
            </a:r>
            <a:r>
              <a:rPr lang="en-IN" sz="1500" b="1" i="1" dirty="0">
                <a:solidFill>
                  <a:srgbClr val="292929"/>
                </a:solidFill>
                <a:effectLst/>
                <a:latin typeface="Lucida Sans Unicode" panose="020B0602030504020204" pitchFamily="34" charset="0"/>
                <a:cs typeface="Lucida Sans Unicode" panose="020B0602030504020204" pitchFamily="34" charset="0"/>
              </a:rPr>
              <a:t>train-test split</a:t>
            </a:r>
            <a:r>
              <a:rPr lang="en-IN" sz="1500" b="0" i="0" dirty="0">
                <a:solidFill>
                  <a:srgbClr val="292929"/>
                </a:solidFill>
                <a:effectLst/>
                <a:latin typeface="Lucida Sans Unicode" panose="020B0602030504020204" pitchFamily="34" charset="0"/>
                <a:cs typeface="Lucida Sans Unicode" panose="020B0602030504020204" pitchFamily="34" charset="0"/>
              </a:rPr>
              <a:t>). Particularly, the first portion is the larger data subset that is used as the </a:t>
            </a:r>
            <a:r>
              <a:rPr lang="en-IN" sz="1500" b="1" i="1" dirty="0">
                <a:solidFill>
                  <a:srgbClr val="292929"/>
                </a:solidFill>
                <a:effectLst/>
                <a:latin typeface="Lucida Sans Unicode" panose="020B0602030504020204" pitchFamily="34" charset="0"/>
                <a:cs typeface="Lucida Sans Unicode" panose="020B0602030504020204" pitchFamily="34" charset="0"/>
              </a:rPr>
              <a:t>training set</a:t>
            </a:r>
            <a:r>
              <a:rPr lang="en-IN" sz="1500" b="0" i="0" dirty="0">
                <a:solidFill>
                  <a:srgbClr val="292929"/>
                </a:solidFill>
                <a:effectLst/>
                <a:latin typeface="Lucida Sans Unicode" panose="020B0602030504020204" pitchFamily="34" charset="0"/>
                <a:cs typeface="Lucida Sans Unicode" panose="020B0602030504020204" pitchFamily="34" charset="0"/>
              </a:rPr>
              <a:t> (such as accounting for 80% of the original data) and the second is normally a smaller subset and used as the </a:t>
            </a:r>
            <a:r>
              <a:rPr lang="en-IN" sz="1500" b="1" i="1" dirty="0">
                <a:solidFill>
                  <a:srgbClr val="292929"/>
                </a:solidFill>
                <a:effectLst/>
                <a:latin typeface="Lucida Sans Unicode" panose="020B0602030504020204" pitchFamily="34" charset="0"/>
                <a:cs typeface="Lucida Sans Unicode" panose="020B0602030504020204" pitchFamily="34" charset="0"/>
              </a:rPr>
              <a:t>testing set </a:t>
            </a:r>
            <a:r>
              <a:rPr lang="en-IN" sz="1500" b="0" i="0" dirty="0">
                <a:solidFill>
                  <a:srgbClr val="292929"/>
                </a:solidFill>
                <a:effectLst/>
                <a:latin typeface="Lucida Sans Unicode" panose="020B0602030504020204" pitchFamily="34" charset="0"/>
                <a:cs typeface="Lucida Sans Unicode" panose="020B0602030504020204" pitchFamily="34" charset="0"/>
              </a:rPr>
              <a:t>(the remaining 20% of the data). It should be noted that such data split is performed once.</a:t>
            </a:r>
            <a:endParaRPr lang="en-US" sz="1500" dirty="0">
              <a:solidFill>
                <a:schemeClr val="accent6"/>
              </a:solidFill>
              <a:latin typeface="Lucida Sans Unicode" panose="020B0602030504020204" pitchFamily="34" charset="0"/>
              <a:cs typeface="Lucida Sans Unicode" panose="020B0602030504020204" pitchFamily="34" charset="0"/>
            </a:endParaRPr>
          </a:p>
          <a:p>
            <a:r>
              <a:rPr lang="en-IN" sz="1500" b="0" i="0" dirty="0">
                <a:solidFill>
                  <a:srgbClr val="292929"/>
                </a:solidFill>
                <a:effectLst/>
                <a:latin typeface="Lucida Sans Unicode" panose="020B0602030504020204" pitchFamily="34" charset="0"/>
                <a:cs typeface="Lucida Sans Unicode" panose="020B0602030504020204" pitchFamily="34" charset="0"/>
              </a:rPr>
              <a:t>Next, the training set is used to build a predictive model and such </a:t>
            </a:r>
            <a:r>
              <a:rPr lang="en-IN" sz="1500" b="0" i="1" dirty="0">
                <a:solidFill>
                  <a:srgbClr val="292929"/>
                </a:solidFill>
                <a:effectLst/>
                <a:latin typeface="Lucida Sans Unicode" panose="020B0602030504020204" pitchFamily="34" charset="0"/>
                <a:cs typeface="Lucida Sans Unicode" panose="020B0602030504020204" pitchFamily="34" charset="0"/>
              </a:rPr>
              <a:t>trained model</a:t>
            </a:r>
            <a:r>
              <a:rPr lang="en-IN" sz="1500" b="0" i="0" dirty="0">
                <a:solidFill>
                  <a:srgbClr val="292929"/>
                </a:solidFill>
                <a:effectLst/>
                <a:latin typeface="Lucida Sans Unicode" panose="020B0602030504020204" pitchFamily="34" charset="0"/>
                <a:cs typeface="Lucida Sans Unicode" panose="020B0602030504020204" pitchFamily="34" charset="0"/>
              </a:rPr>
              <a:t> is then applied on the testing set (</a:t>
            </a:r>
            <a:r>
              <a:rPr lang="en-IN" sz="1500" b="0" i="1" dirty="0">
                <a:solidFill>
                  <a:srgbClr val="292929"/>
                </a:solidFill>
                <a:effectLst/>
                <a:latin typeface="Lucida Sans Unicode" panose="020B0602030504020204" pitchFamily="34" charset="0"/>
                <a:cs typeface="Lucida Sans Unicode" panose="020B0602030504020204" pitchFamily="34" charset="0"/>
              </a:rPr>
              <a:t>i.e.</a:t>
            </a:r>
            <a:r>
              <a:rPr lang="en-IN" sz="1500" b="0" i="0" dirty="0">
                <a:solidFill>
                  <a:srgbClr val="292929"/>
                </a:solidFill>
                <a:effectLst/>
                <a:latin typeface="Lucida Sans Unicode" panose="020B0602030504020204" pitchFamily="34" charset="0"/>
                <a:cs typeface="Lucida Sans Unicode" panose="020B0602030504020204" pitchFamily="34" charset="0"/>
              </a:rPr>
              <a:t> serving as the new, unseen data) to make predictions. Selection of the best model is made on the basis of the model’s performance on the testing set and in efforts to obtain the best possible model, hyperparameter optimization may also be performed.</a:t>
            </a:r>
          </a:p>
          <a:p>
            <a:r>
              <a:rPr lang="en-IN" sz="1500" b="0" i="0" dirty="0">
                <a:solidFill>
                  <a:srgbClr val="273239"/>
                </a:solidFill>
                <a:effectLst/>
                <a:latin typeface="Lucida Sans Unicode" panose="020B0602030504020204" pitchFamily="34" charset="0"/>
                <a:cs typeface="Lucida Sans Unicode" panose="020B0602030504020204" pitchFamily="34" charset="0"/>
              </a:rPr>
              <a:t>Cross validation is a technique used in machine learning to evaluate the performance of a model on unseen data. It involves dividing the available data into multiple folds or subsets, using one of these folds as a validation set, and training the model on the remaining folds. This process is repeated multiple times, each time using a different fold as the validation set. Finally, the results from each validation step are averaged to produce a more robust estimate of the model’s performance.</a:t>
            </a:r>
          </a:p>
          <a:p>
            <a:r>
              <a:rPr lang="en-IN" sz="1500" b="0" i="0" dirty="0">
                <a:solidFill>
                  <a:srgbClr val="273239"/>
                </a:solidFill>
                <a:effectLst/>
                <a:latin typeface="Lucida Sans Unicode" panose="020B0602030504020204" pitchFamily="34" charset="0"/>
                <a:cs typeface="Lucida Sans Unicode" panose="020B0602030504020204" pitchFamily="34" charset="0"/>
              </a:rPr>
              <a:t>The main purpose of cross validation is to prevent overfitting, which occurs when a model is trained too well on the training data and performs poorly on new, unseen data. By evaluating the model on multiple validation sets, cross validation provides a more realistic estimate of the model’s generalization performance, i.e., its ability to perform well on new, unseen data.</a:t>
            </a:r>
            <a:endParaRPr lang="en-US" b="1" dirty="0">
              <a:solidFill>
                <a:schemeClr val="accent6"/>
              </a:solidFill>
              <a:latin typeface="Lucida Sans Unicode" panose="020B0602030504020204" pitchFamily="34" charset="0"/>
              <a:cs typeface="Lucida Sans Unicode" panose="020B0602030504020204" pitchFamily="34" charset="0"/>
            </a:endParaRPr>
          </a:p>
          <a:p>
            <a:endParaRPr lang="en-US" b="1" dirty="0">
              <a:solidFill>
                <a:schemeClr val="accent6"/>
              </a:solidFill>
            </a:endParaRPr>
          </a:p>
        </p:txBody>
      </p:sp>
    </p:spTree>
    <p:extLst>
      <p:ext uri="{BB962C8B-B14F-4D97-AF65-F5344CB8AC3E}">
        <p14:creationId xmlns:p14="http://schemas.microsoft.com/office/powerpoint/2010/main" val="80815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AD75-11AF-40D0-6D42-A35E7FD47C7A}"/>
              </a:ext>
            </a:extLst>
          </p:cNvPr>
          <p:cNvSpPr>
            <a:spLocks noGrp="1"/>
          </p:cNvSpPr>
          <p:nvPr>
            <p:ph type="title"/>
          </p:nvPr>
        </p:nvSpPr>
        <p:spPr/>
        <p:txBody>
          <a:bodyPr/>
          <a:lstStyle/>
          <a:p>
            <a:r>
              <a:rPr lang="en-US" dirty="0">
                <a:solidFill>
                  <a:srgbClr val="FFFF00"/>
                </a:solidFill>
              </a:rPr>
              <a:t>Flow chart for  the whole process </a:t>
            </a:r>
            <a:endParaRPr lang="en-IN" dirty="0">
              <a:solidFill>
                <a:srgbClr val="FFFF00"/>
              </a:solidFill>
            </a:endParaRPr>
          </a:p>
        </p:txBody>
      </p:sp>
      <p:pic>
        <p:nvPicPr>
          <p:cNvPr id="5" name="Content Placeholder 4">
            <a:extLst>
              <a:ext uri="{FF2B5EF4-FFF2-40B4-BE49-F238E27FC236}">
                <a16:creationId xmlns:a16="http://schemas.microsoft.com/office/drawing/2014/main" id="{E662F6D5-BC46-A66B-E3D8-32E642D4F0DF}"/>
              </a:ext>
            </a:extLst>
          </p:cNvPr>
          <p:cNvPicPr>
            <a:picLocks noGrp="1" noChangeAspect="1"/>
          </p:cNvPicPr>
          <p:nvPr>
            <p:ph idx="1"/>
          </p:nvPr>
        </p:nvPicPr>
        <p:blipFill>
          <a:blip r:embed="rId2"/>
          <a:stretch>
            <a:fillRect/>
          </a:stretch>
        </p:blipFill>
        <p:spPr>
          <a:xfrm>
            <a:off x="0" y="2043113"/>
            <a:ext cx="8943975" cy="4562474"/>
          </a:xfrm>
        </p:spPr>
      </p:pic>
    </p:spTree>
    <p:extLst>
      <p:ext uri="{BB962C8B-B14F-4D97-AF65-F5344CB8AC3E}">
        <p14:creationId xmlns:p14="http://schemas.microsoft.com/office/powerpoint/2010/main" val="178531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E8F1-A1BF-7AD4-4A43-5C380B8DDABF}"/>
              </a:ext>
            </a:extLst>
          </p:cNvPr>
          <p:cNvSpPr>
            <a:spLocks noGrp="1"/>
          </p:cNvSpPr>
          <p:nvPr>
            <p:ph type="title"/>
          </p:nvPr>
        </p:nvSpPr>
        <p:spPr/>
        <p:txBody>
          <a:bodyPr/>
          <a:lstStyle/>
          <a:p>
            <a:r>
              <a:rPr lang="en-IN" b="1" i="1" dirty="0">
                <a:solidFill>
                  <a:schemeClr val="accent4">
                    <a:lumMod val="60000"/>
                    <a:lumOff val="40000"/>
                  </a:schemeClr>
                </a:solidFill>
              </a:rPr>
              <a:t>Linear Regression</a:t>
            </a:r>
          </a:p>
        </p:txBody>
      </p:sp>
      <p:sp>
        <p:nvSpPr>
          <p:cNvPr id="3" name="Content Placeholder 2">
            <a:extLst>
              <a:ext uri="{FF2B5EF4-FFF2-40B4-BE49-F238E27FC236}">
                <a16:creationId xmlns:a16="http://schemas.microsoft.com/office/drawing/2014/main" id="{B4FC49A1-6472-A05D-C35D-F4F3C496ADA1}"/>
              </a:ext>
            </a:extLst>
          </p:cNvPr>
          <p:cNvSpPr>
            <a:spLocks noGrp="1"/>
          </p:cNvSpPr>
          <p:nvPr>
            <p:ph idx="1"/>
          </p:nvPr>
        </p:nvSpPr>
        <p:spPr>
          <a:xfrm>
            <a:off x="885524" y="2295490"/>
            <a:ext cx="10924674" cy="4394068"/>
          </a:xfrm>
        </p:spPr>
        <p:txBody>
          <a:bodyPr>
            <a:normAutofit fontScale="85000" lnSpcReduction="20000"/>
          </a:bodyPr>
          <a:lstStyle/>
          <a:p>
            <a:r>
              <a:rPr lang="en-IN" sz="1700" b="0" i="0" dirty="0">
                <a:solidFill>
                  <a:srgbClr val="273239"/>
                </a:solidFill>
                <a:effectLst/>
                <a:latin typeface="Lucida Sans Unicode" panose="020B0602030504020204" pitchFamily="34" charset="0"/>
                <a:cs typeface="Lucida Sans Unicode" panose="020B0602030504020204" pitchFamily="34" charset="0"/>
              </a:rPr>
              <a:t>Linear regression is a statistical method for modelling relationships between a dependent variable with a given set of independent variables.</a:t>
            </a:r>
          </a:p>
          <a:p>
            <a:r>
              <a:rPr lang="en-IN" sz="1700" dirty="0">
                <a:solidFill>
                  <a:schemeClr val="tx1"/>
                </a:solidFill>
                <a:latin typeface="Lucida Sans Unicode" panose="020B0602030504020204" pitchFamily="34" charset="0"/>
                <a:cs typeface="Lucida Sans Unicode" panose="020B0602030504020204" pitchFamily="34" charset="0"/>
              </a:rPr>
              <a:t>In building linear regression model, only main features are selected and these features are split into testing and training set for model building.</a:t>
            </a:r>
          </a:p>
          <a:p>
            <a:r>
              <a:rPr lang="en-IN" sz="1700" dirty="0">
                <a:solidFill>
                  <a:schemeClr val="tx1"/>
                </a:solidFill>
                <a:latin typeface="Lucida Sans Unicode" panose="020B0602030504020204" pitchFamily="34" charset="0"/>
                <a:cs typeface="Lucida Sans Unicode" panose="020B0602030504020204" pitchFamily="34" charset="0"/>
              </a:rPr>
              <a:t>Close price is selected as the target variable for this model.</a:t>
            </a:r>
          </a:p>
          <a:p>
            <a:r>
              <a:rPr lang="en-IN" sz="1700" dirty="0">
                <a:solidFill>
                  <a:schemeClr val="tx1"/>
                </a:solidFill>
                <a:latin typeface="Lucida Sans Unicode" panose="020B0602030504020204" pitchFamily="34" charset="0"/>
                <a:cs typeface="Lucida Sans Unicode" panose="020B0602030504020204" pitchFamily="34" charset="0"/>
              </a:rPr>
              <a:t>After splitting data into training and testing sets, Linear regression model is created by using the training dataset which will be fitted for better accuracy.</a:t>
            </a:r>
          </a:p>
          <a:p>
            <a:r>
              <a:rPr lang="en-IN" sz="1700" dirty="0">
                <a:solidFill>
                  <a:schemeClr val="tx1"/>
                </a:solidFill>
                <a:latin typeface="Lucida Sans Unicode" panose="020B0602030504020204" pitchFamily="34" charset="0"/>
                <a:cs typeface="Lucida Sans Unicode" panose="020B0602030504020204" pitchFamily="34" charset="0"/>
              </a:rPr>
              <a:t>Predictions are made on the testing set.</a:t>
            </a:r>
          </a:p>
          <a:p>
            <a:pPr marL="347472" indent="-347472" algn="l" rtl="0" eaLnBrk="1" latinLnBrk="0" hangingPunct="1">
              <a:spcBef>
                <a:spcPts val="1000"/>
              </a:spcBef>
              <a:spcAft>
                <a:spcPts val="0"/>
              </a:spcAft>
            </a:pPr>
            <a:r>
              <a:rPr lang="en-US" sz="1700" b="0" i="0" kern="1200" dirty="0">
                <a:solidFill>
                  <a:srgbClr val="000000"/>
                </a:solidFill>
                <a:effectLst/>
                <a:latin typeface="Lucida Sans Unicode" panose="020B0602030504020204" pitchFamily="34" charset="0"/>
                <a:cs typeface="Lucida Sans Unicode" panose="020B0602030504020204" pitchFamily="34" charset="0"/>
              </a:rPr>
              <a:t>By using predictions we can find out  error</a:t>
            </a:r>
            <a:endParaRPr lang="en-IN" sz="17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US" sz="1700" b="0" i="0" kern="1200" dirty="0">
                <a:solidFill>
                  <a:srgbClr val="000000"/>
                </a:solidFill>
                <a:effectLst/>
                <a:latin typeface="Lucida Sans Unicode" panose="020B0602030504020204" pitchFamily="34" charset="0"/>
                <a:cs typeface="Lucida Sans Unicode" panose="020B0602030504020204" pitchFamily="34" charset="0"/>
              </a:rPr>
              <a:t>To increase r-squared values we used transformation models (Log transformation, Exponential transformation, Sqrt transformation, </a:t>
            </a:r>
            <a:r>
              <a:rPr lang="en-US" sz="1700" b="0" i="0" kern="1200" dirty="0" err="1">
                <a:solidFill>
                  <a:srgbClr val="000000"/>
                </a:solidFill>
                <a:effectLst/>
                <a:latin typeface="Lucida Sans Unicode" panose="020B0602030504020204" pitchFamily="34" charset="0"/>
                <a:cs typeface="Lucida Sans Unicode" panose="020B0602030504020204" pitchFamily="34" charset="0"/>
              </a:rPr>
              <a:t>Quard</a:t>
            </a:r>
            <a:r>
              <a:rPr lang="en-US" sz="1700" b="0" i="0" kern="1200" dirty="0">
                <a:solidFill>
                  <a:srgbClr val="000000"/>
                </a:solidFill>
                <a:effectLst/>
                <a:latin typeface="Lucida Sans Unicode" panose="020B0602030504020204" pitchFamily="34" charset="0"/>
                <a:cs typeface="Lucida Sans Unicode" panose="020B0602030504020204" pitchFamily="34" charset="0"/>
              </a:rPr>
              <a:t> transformation)</a:t>
            </a:r>
            <a:endParaRPr lang="en-IN" sz="17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US" sz="1700" b="0" i="0" kern="1200" dirty="0">
                <a:solidFill>
                  <a:srgbClr val="000000"/>
                </a:solidFill>
                <a:effectLst/>
                <a:latin typeface="Lucida Sans Unicode" panose="020B0602030504020204" pitchFamily="34" charset="0"/>
                <a:cs typeface="Lucida Sans Unicode" panose="020B0602030504020204" pitchFamily="34" charset="0"/>
              </a:rPr>
              <a:t>We used model validation techniques to cross verify my model is good are not </a:t>
            </a:r>
            <a:endParaRPr lang="en-IN" sz="17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US" sz="1700" b="0" i="0" kern="1200" dirty="0">
                <a:solidFill>
                  <a:srgbClr val="000000"/>
                </a:solidFill>
                <a:effectLst/>
                <a:latin typeface="Lucida Sans Unicode" panose="020B0602030504020204" pitchFamily="34" charset="0"/>
                <a:cs typeface="Lucida Sans Unicode" panose="020B0602030504020204" pitchFamily="34" charset="0"/>
              </a:rPr>
              <a:t>Mean = 0, standardized residuals values are constant variance from mean value , valid model.</a:t>
            </a:r>
          </a:p>
          <a:p>
            <a:pPr marL="347472" indent="-347472" algn="l" rtl="0" eaLnBrk="1" latinLnBrk="0" hangingPunct="1">
              <a:spcBef>
                <a:spcPts val="1000"/>
              </a:spcBef>
              <a:spcAft>
                <a:spcPts val="0"/>
              </a:spcAft>
            </a:pPr>
            <a:r>
              <a:rPr lang="en-US" sz="1700" dirty="0">
                <a:solidFill>
                  <a:srgbClr val="000000"/>
                </a:solidFill>
                <a:latin typeface="Lucida Sans Unicode" panose="020B0602030504020204" pitchFamily="34" charset="0"/>
                <a:cs typeface="Lucida Sans Unicode" panose="020B0602030504020204" pitchFamily="34" charset="0"/>
              </a:rPr>
              <a:t>Mean absolute error of the model is 2.59526.</a:t>
            </a:r>
          </a:p>
          <a:p>
            <a:pPr marL="347472" indent="-347472" algn="l" rtl="0" eaLnBrk="1" latinLnBrk="0" hangingPunct="1">
              <a:spcBef>
                <a:spcPts val="1000"/>
              </a:spcBef>
              <a:spcAft>
                <a:spcPts val="0"/>
              </a:spcAft>
            </a:pPr>
            <a:r>
              <a:rPr lang="en-US" sz="1700" dirty="0">
                <a:solidFill>
                  <a:srgbClr val="000000"/>
                </a:solidFill>
                <a:effectLst/>
                <a:latin typeface="Lucida Sans Unicode" panose="020B0602030504020204" pitchFamily="34" charset="0"/>
                <a:cs typeface="Lucida Sans Unicode" panose="020B0602030504020204" pitchFamily="34" charset="0"/>
              </a:rPr>
              <a:t>Mean Squared error is 10.61845.</a:t>
            </a:r>
          </a:p>
          <a:p>
            <a:pPr marL="347472" indent="-347472" algn="l" rtl="0" eaLnBrk="1" latinLnBrk="0" hangingPunct="1">
              <a:spcBef>
                <a:spcPts val="1000"/>
              </a:spcBef>
              <a:spcAft>
                <a:spcPts val="0"/>
              </a:spcAft>
            </a:pPr>
            <a:r>
              <a:rPr lang="en-US" sz="1700" dirty="0">
                <a:solidFill>
                  <a:srgbClr val="000000"/>
                </a:solidFill>
                <a:latin typeface="Lucida Sans Unicode" panose="020B0602030504020204" pitchFamily="34" charset="0"/>
                <a:cs typeface="Lucida Sans Unicode" panose="020B0602030504020204" pitchFamily="34" charset="0"/>
              </a:rPr>
              <a:t>R2 Score is 0.999817.</a:t>
            </a:r>
            <a:endParaRPr lang="en-IN" sz="1700" dirty="0">
              <a:effectLst/>
              <a:latin typeface="Lucida Sans Unicode" panose="020B0602030504020204" pitchFamily="34" charset="0"/>
              <a:cs typeface="Lucida Sans Unicode" panose="020B0602030504020204" pitchFamily="34" charset="0"/>
            </a:endParaRPr>
          </a:p>
          <a:p>
            <a:endParaRPr lang="en-IN" sz="1600" dirty="0">
              <a:solidFill>
                <a:schemeClr val="tx1"/>
              </a:solidFill>
              <a:latin typeface="+mj-lt"/>
            </a:endParaRPr>
          </a:p>
        </p:txBody>
      </p:sp>
    </p:spTree>
    <p:extLst>
      <p:ext uri="{BB962C8B-B14F-4D97-AF65-F5344CB8AC3E}">
        <p14:creationId xmlns:p14="http://schemas.microsoft.com/office/powerpoint/2010/main" val="20672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890EB1-09B1-5E72-3EDB-B07D36E34464}"/>
              </a:ext>
            </a:extLst>
          </p:cNvPr>
          <p:cNvSpPr txBox="1"/>
          <p:nvPr/>
        </p:nvSpPr>
        <p:spPr>
          <a:xfrm>
            <a:off x="575353" y="1336313"/>
            <a:ext cx="9362326" cy="1384995"/>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3600"/>
              <a:buFont typeface="Verdana"/>
              <a:buNone/>
            </a:pPr>
            <a:r>
              <a:rPr lang="pt-BR" sz="2800" b="1" i="0" u="none" strike="noStrike" cap="none" dirty="0">
                <a:solidFill>
                  <a:schemeClr val="tx1">
                    <a:lumMod val="95000"/>
                    <a:lumOff val="5000"/>
                  </a:schemeClr>
                </a:solidFill>
                <a:latin typeface="Dubai" panose="020B0503030403030204" pitchFamily="34" charset="-78"/>
                <a:ea typeface="Verdana"/>
                <a:cs typeface="Dubai" panose="020B0503030403030204" pitchFamily="34" charset="-78"/>
                <a:sym typeface="Verdana"/>
              </a:rPr>
              <a:t>	</a:t>
            </a:r>
            <a:r>
              <a:rPr lang="pt-BR" sz="2800" b="1" i="0" u="none" strike="noStrike" cap="none" dirty="0">
                <a:latin typeface="Dubai" panose="020B0503030403030204" pitchFamily="34" charset="-78"/>
                <a:ea typeface="Verdana"/>
                <a:cs typeface="Dubai" panose="020B0503030403030204" pitchFamily="34" charset="-78"/>
                <a:sym typeface="Verdana"/>
              </a:rPr>
              <a:t>Team 4</a:t>
            </a:r>
            <a:endParaRPr lang="pt-BR" sz="2800" b="0" i="0" u="none" strike="noStrike" cap="none" dirty="0">
              <a:latin typeface="Dubai" panose="020B0503030403030204" pitchFamily="34" charset="-78"/>
              <a:cs typeface="Dubai" panose="020B0503030403030204" pitchFamily="34" charset="-78"/>
              <a:sym typeface="Arial"/>
            </a:endParaRPr>
          </a:p>
          <a:p>
            <a:pPr marL="0" marR="0" lvl="0" indent="0" algn="l" rtl="0">
              <a:lnSpc>
                <a:spcPct val="100000"/>
              </a:lnSpc>
              <a:spcBef>
                <a:spcPts val="0"/>
              </a:spcBef>
              <a:spcAft>
                <a:spcPts val="0"/>
              </a:spcAft>
              <a:buClr>
                <a:srgbClr val="002776"/>
              </a:buClr>
              <a:buSzPts val="2400"/>
              <a:buFont typeface="Verdana"/>
              <a:buNone/>
            </a:pPr>
            <a:r>
              <a:rPr lang="pt-BR" sz="2800" b="1" i="0" u="none" strike="noStrike" cap="none" dirty="0">
                <a:latin typeface="Dubai" panose="020B0503030403030204" pitchFamily="34" charset="-78"/>
                <a:ea typeface="Verdana"/>
                <a:cs typeface="Dubai" panose="020B0503030403030204" pitchFamily="34" charset="-78"/>
                <a:sym typeface="Verdana"/>
              </a:rPr>
              <a:t> 	Mentor – Bapuram Pallavi and Madishetti Rajashekar</a:t>
            </a:r>
            <a:endParaRPr lang="pt-BR" sz="2800" b="0" i="0" u="none" strike="noStrike" cap="none" dirty="0">
              <a:latin typeface="Dubai" panose="020B0503030403030204" pitchFamily="34" charset="-78"/>
              <a:cs typeface="Dubai" panose="020B0503030403030204" pitchFamily="34" charset="-78"/>
              <a:sym typeface="Arial"/>
            </a:endParaRPr>
          </a:p>
          <a:p>
            <a:pPr marL="0" marR="0" lvl="0" indent="0" algn="l" rtl="0">
              <a:lnSpc>
                <a:spcPct val="100000"/>
              </a:lnSpc>
              <a:spcBef>
                <a:spcPts val="0"/>
              </a:spcBef>
              <a:spcAft>
                <a:spcPts val="0"/>
              </a:spcAft>
              <a:buClr>
                <a:srgbClr val="002776"/>
              </a:buClr>
              <a:buSzPts val="2400"/>
              <a:buFont typeface="Verdana"/>
              <a:buNone/>
            </a:pPr>
            <a:r>
              <a:rPr lang="pt-BR" sz="2800" b="1" i="0" u="none" strike="noStrike" cap="none" dirty="0">
                <a:latin typeface="Dubai" panose="020B0503030403030204" pitchFamily="34" charset="-78"/>
                <a:ea typeface="Verdana"/>
                <a:cs typeface="Dubai" panose="020B0503030403030204" pitchFamily="34" charset="-78"/>
                <a:sym typeface="Verdana"/>
              </a:rPr>
              <a:t> </a:t>
            </a:r>
            <a:r>
              <a:rPr lang="pt-BR" sz="2800" b="1" dirty="0">
                <a:latin typeface="Dubai" panose="020B0503030403030204" pitchFamily="34" charset="-78"/>
                <a:ea typeface="Verdana"/>
                <a:cs typeface="Dubai" panose="020B0503030403030204" pitchFamily="34" charset="-78"/>
                <a:sym typeface="Verdana"/>
              </a:rPr>
              <a:t>	From: 08-02-2023 to 14-03-2023</a:t>
            </a:r>
            <a:endParaRPr lang="pt-BR" sz="2800" b="0" i="0" u="none" strike="noStrike" cap="none" dirty="0">
              <a:latin typeface="Dubai" panose="020B0503030403030204" pitchFamily="34" charset="-78"/>
              <a:cs typeface="Dubai" panose="020B0503030403030204" pitchFamily="34" charset="-78"/>
              <a:sym typeface="Arial"/>
            </a:endParaRPr>
          </a:p>
        </p:txBody>
      </p:sp>
      <p:sp>
        <p:nvSpPr>
          <p:cNvPr id="8" name="TextBox 7">
            <a:extLst>
              <a:ext uri="{FF2B5EF4-FFF2-40B4-BE49-F238E27FC236}">
                <a16:creationId xmlns:a16="http://schemas.microsoft.com/office/drawing/2014/main" id="{5B8CB71E-11F4-BD55-DC66-4B9EB86C1FCF}"/>
              </a:ext>
            </a:extLst>
          </p:cNvPr>
          <p:cNvSpPr txBox="1"/>
          <p:nvPr/>
        </p:nvSpPr>
        <p:spPr>
          <a:xfrm>
            <a:off x="575353" y="3152001"/>
            <a:ext cx="5691882" cy="553998"/>
          </a:xfrm>
          <a:prstGeom prst="rect">
            <a:avLst/>
          </a:prstGeom>
          <a:noFill/>
        </p:spPr>
        <p:txBody>
          <a:bodyPr wrap="square" rtlCol="0">
            <a:spAutoFit/>
          </a:bodyPr>
          <a:lstStyle/>
          <a:p>
            <a:pPr marL="0" marR="0" lvl="0" indent="0" algn="l" rtl="0">
              <a:lnSpc>
                <a:spcPct val="100000"/>
              </a:lnSpc>
              <a:spcBef>
                <a:spcPts val="0"/>
              </a:spcBef>
              <a:spcAft>
                <a:spcPts val="0"/>
              </a:spcAft>
              <a:buClr>
                <a:srgbClr val="002776"/>
              </a:buClr>
              <a:buSzPts val="3600"/>
              <a:buFont typeface="Verdana"/>
              <a:buNone/>
            </a:pPr>
            <a:r>
              <a:rPr lang="pt-BR" sz="3000" b="1" i="0" u="none" strike="noStrike" cap="none" dirty="0">
                <a:solidFill>
                  <a:schemeClr val="accent5">
                    <a:lumMod val="50000"/>
                  </a:schemeClr>
                </a:solidFill>
                <a:latin typeface="Dubai" panose="020B0503030403030204" pitchFamily="34" charset="-78"/>
                <a:ea typeface="Verdana"/>
                <a:cs typeface="Dubai" panose="020B0503030403030204" pitchFamily="34" charset="-78"/>
                <a:sym typeface="Verdana"/>
              </a:rPr>
              <a:t>Members of the Team</a:t>
            </a:r>
            <a:endParaRPr lang="pt-BR" sz="3000" b="0" i="0" u="none" strike="noStrike" cap="none" dirty="0">
              <a:solidFill>
                <a:schemeClr val="accent5">
                  <a:lumMod val="50000"/>
                </a:schemeClr>
              </a:solidFill>
              <a:latin typeface="Dubai" panose="020B0503030403030204" pitchFamily="34" charset="-78"/>
              <a:cs typeface="Dubai" panose="020B0503030403030204" pitchFamily="34" charset="-78"/>
              <a:sym typeface="Arial"/>
            </a:endParaRPr>
          </a:p>
        </p:txBody>
      </p:sp>
      <p:sp>
        <p:nvSpPr>
          <p:cNvPr id="9" name="Content Placeholder 2">
            <a:extLst>
              <a:ext uri="{FF2B5EF4-FFF2-40B4-BE49-F238E27FC236}">
                <a16:creationId xmlns:a16="http://schemas.microsoft.com/office/drawing/2014/main" id="{0A8776E6-E316-632D-12CE-E63D6C8FC418}"/>
              </a:ext>
            </a:extLst>
          </p:cNvPr>
          <p:cNvSpPr txBox="1">
            <a:spLocks/>
          </p:cNvSpPr>
          <p:nvPr/>
        </p:nvSpPr>
        <p:spPr bwMode="gray">
          <a:xfrm>
            <a:off x="1262797" y="3705999"/>
            <a:ext cx="4632922" cy="251303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IN" sz="2000" dirty="0">
              <a:solidFill>
                <a:srgbClr val="FFFF00"/>
              </a:solidFill>
            </a:endParaRPr>
          </a:p>
          <a:p>
            <a:pPr marL="457200" indent="-457200">
              <a:buFont typeface="+mj-lt"/>
              <a:buAutoNum type="arabicPeriod"/>
            </a:pPr>
            <a:r>
              <a:rPr lang="en-IN" sz="1700" b="1" dirty="0">
                <a:solidFill>
                  <a:schemeClr val="accent6">
                    <a:lumMod val="50000"/>
                  </a:schemeClr>
                </a:solidFill>
              </a:rPr>
              <a:t>VENKATESH SALMETA</a:t>
            </a:r>
          </a:p>
          <a:p>
            <a:pPr>
              <a:buFont typeface="+mj-lt"/>
              <a:buAutoNum type="arabicPeriod"/>
            </a:pPr>
            <a:r>
              <a:rPr lang="en-IN" sz="1700" b="1" dirty="0">
                <a:solidFill>
                  <a:schemeClr val="accent6">
                    <a:lumMod val="50000"/>
                  </a:schemeClr>
                </a:solidFill>
              </a:rPr>
              <a:t>     DIVYA TALAKOLA</a:t>
            </a:r>
          </a:p>
          <a:p>
            <a:pPr>
              <a:buFont typeface="+mj-lt"/>
              <a:buAutoNum type="arabicPeriod"/>
            </a:pPr>
            <a:r>
              <a:rPr lang="en-IN" sz="1700" b="1" dirty="0">
                <a:solidFill>
                  <a:schemeClr val="accent6">
                    <a:lumMod val="50000"/>
                  </a:schemeClr>
                </a:solidFill>
              </a:rPr>
              <a:t>    MEDIDI JAYANTH RAMA KRISHNA</a:t>
            </a:r>
          </a:p>
          <a:p>
            <a:pPr>
              <a:buFont typeface="+mj-lt"/>
              <a:buAutoNum type="arabicPeriod"/>
            </a:pPr>
            <a:r>
              <a:rPr lang="en-IN" sz="1700" b="1" dirty="0">
                <a:solidFill>
                  <a:schemeClr val="accent6">
                    <a:lumMod val="50000"/>
                  </a:schemeClr>
                </a:solidFill>
              </a:rPr>
              <a:t>     DARA ARUN KUMAR</a:t>
            </a:r>
          </a:p>
          <a:p>
            <a:pPr marL="457200" indent="-457200">
              <a:buFont typeface="+mj-lt"/>
              <a:buAutoNum type="arabicPeriod"/>
            </a:pPr>
            <a:r>
              <a:rPr lang="en-IN" sz="1700" b="1" dirty="0">
                <a:solidFill>
                  <a:schemeClr val="accent6">
                    <a:lumMod val="50000"/>
                  </a:schemeClr>
                </a:solidFill>
              </a:rPr>
              <a:t>KONKA ROHAN</a:t>
            </a:r>
          </a:p>
          <a:p>
            <a:endParaRPr lang="en-IN" sz="2000" dirty="0">
              <a:solidFill>
                <a:srgbClr val="FFFF00"/>
              </a:solidFill>
            </a:endParaRPr>
          </a:p>
          <a:p>
            <a:endParaRPr lang="en-IN" sz="2000" dirty="0">
              <a:solidFill>
                <a:srgbClr val="FFFF00"/>
              </a:solidFill>
            </a:endParaRPr>
          </a:p>
        </p:txBody>
      </p:sp>
    </p:spTree>
    <p:extLst>
      <p:ext uri="{BB962C8B-B14F-4D97-AF65-F5344CB8AC3E}">
        <p14:creationId xmlns:p14="http://schemas.microsoft.com/office/powerpoint/2010/main" val="380682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6BDCF-4DD5-F5F1-A477-4EFA7E88C19B}"/>
              </a:ext>
            </a:extLst>
          </p:cNvPr>
          <p:cNvSpPr>
            <a:spLocks noGrp="1"/>
          </p:cNvSpPr>
          <p:nvPr>
            <p:ph type="title"/>
          </p:nvPr>
        </p:nvSpPr>
        <p:spPr/>
        <p:txBody>
          <a:bodyPr/>
          <a:lstStyle/>
          <a:p>
            <a:r>
              <a:rPr lang="en-US" sz="4000" b="1" i="1" dirty="0">
                <a:solidFill>
                  <a:schemeClr val="accent1">
                    <a:lumMod val="40000"/>
                    <a:lumOff val="60000"/>
                  </a:schemeClr>
                </a:solidFill>
              </a:rPr>
              <a:t>Support Vector Machine Model</a:t>
            </a:r>
          </a:p>
        </p:txBody>
      </p:sp>
      <p:sp>
        <p:nvSpPr>
          <p:cNvPr id="3" name="Content Placeholder 2">
            <a:extLst>
              <a:ext uri="{FF2B5EF4-FFF2-40B4-BE49-F238E27FC236}">
                <a16:creationId xmlns:a16="http://schemas.microsoft.com/office/drawing/2014/main" id="{099FBE9E-8826-4FB7-B2FE-B1B95D7507A5}"/>
              </a:ext>
            </a:extLst>
          </p:cNvPr>
          <p:cNvSpPr>
            <a:spLocks noGrp="1"/>
          </p:cNvSpPr>
          <p:nvPr>
            <p:ph idx="1"/>
          </p:nvPr>
        </p:nvSpPr>
        <p:spPr>
          <a:xfrm>
            <a:off x="616016" y="2223436"/>
            <a:ext cx="11165305" cy="4389120"/>
          </a:xfrm>
        </p:spPr>
        <p:txBody>
          <a:bodyPr>
            <a:normAutofit lnSpcReduction="10000"/>
          </a:bodyPr>
          <a:lstStyle/>
          <a:p>
            <a:pPr>
              <a:buFont typeface="Wingdings" panose="05000000000000000000" pitchFamily="2" charset="2"/>
              <a:buChar char="Ø"/>
            </a:pPr>
            <a:r>
              <a:rPr lang="en-IN" sz="1600" b="0" i="0" dirty="0">
                <a:solidFill>
                  <a:srgbClr val="333333"/>
                </a:solidFill>
                <a:effectLst/>
                <a:latin typeface="Lucida Sans Unicode" panose="020B0602030504020204" pitchFamily="34" charset="0"/>
                <a:cs typeface="Lucida Sans Unicode" panose="020B0602030504020204" pitchFamily="34" charset="0"/>
              </a:rPr>
              <a:t>Support Vector Machine or SVM is one of the most popular Supervised Learning algorithms, which is used for Classification as well as Regression problems. However, primarily, it is used for Classification problems.</a:t>
            </a:r>
          </a:p>
          <a:p>
            <a:pPr>
              <a:buFont typeface="Wingdings" panose="05000000000000000000" pitchFamily="2" charset="2"/>
              <a:buChar char="Ø"/>
            </a:pPr>
            <a:r>
              <a:rPr lang="en-IN" sz="1600" b="0" i="0" dirty="0">
                <a:solidFill>
                  <a:srgbClr val="333333"/>
                </a:solidFill>
                <a:effectLst/>
                <a:latin typeface="Lucida Sans Unicode" panose="020B0602030504020204" pitchFamily="34" charset="0"/>
                <a:cs typeface="Lucida Sans Unicode" panose="020B0602030504020204" pitchFamily="34" charset="0"/>
              </a:rPr>
              <a:t>SVM chooses the extreme points/vectors that help in creating the hyperplane. These extreme cases are called as support vectors, and hence algorithm is termed as Support Vector Machine.</a:t>
            </a:r>
            <a:endParaRPr lang="en-IN" sz="1600" dirty="0">
              <a:solidFill>
                <a:srgbClr val="333333"/>
              </a:solidFill>
              <a:latin typeface="Lucida Sans Unicode" panose="020B0602030504020204" pitchFamily="34" charset="0"/>
              <a:cs typeface="Lucida Sans Unicode" panose="020B0602030504020204" pitchFamily="34" charset="0"/>
            </a:endParaRPr>
          </a:p>
          <a:p>
            <a:pPr>
              <a:buFont typeface="Wingdings" panose="05000000000000000000" pitchFamily="2" charset="2"/>
              <a:buChar char="Ø"/>
            </a:pPr>
            <a:r>
              <a:rPr lang="en-IN" sz="1600" dirty="0">
                <a:solidFill>
                  <a:srgbClr val="333333"/>
                </a:solidFill>
                <a:latin typeface="Lucida Sans Unicode" panose="020B0602030504020204" pitchFamily="34" charset="0"/>
                <a:cs typeface="Lucida Sans Unicode" panose="020B0602030504020204" pitchFamily="34" charset="0"/>
              </a:rPr>
              <a:t>Similar to Linear regression model in SVM model data is split into training and testing sets.</a:t>
            </a:r>
          </a:p>
          <a:p>
            <a:r>
              <a:rPr lang="en-IN" sz="1600" dirty="0">
                <a:solidFill>
                  <a:schemeClr val="tx1"/>
                </a:solidFill>
                <a:latin typeface="Lucida Sans Unicode" panose="020B0602030504020204" pitchFamily="34" charset="0"/>
                <a:cs typeface="Lucida Sans Unicode" panose="020B0602030504020204" pitchFamily="34" charset="0"/>
              </a:rPr>
              <a:t>Close price is selected as the target variable for this model.</a:t>
            </a:r>
          </a:p>
          <a:p>
            <a:r>
              <a:rPr lang="en-IN" sz="1600" dirty="0">
                <a:solidFill>
                  <a:schemeClr val="tx1"/>
                </a:solidFill>
                <a:latin typeface="Lucida Sans Unicode" panose="020B0602030504020204" pitchFamily="34" charset="0"/>
                <a:cs typeface="Lucida Sans Unicode" panose="020B0602030504020204" pitchFamily="34" charset="0"/>
              </a:rPr>
              <a:t>After splitting data into training and testing sets, Linear regression model is created by using the training dataset which will be fitted for better accuracy.</a:t>
            </a:r>
          </a:p>
          <a:p>
            <a:r>
              <a:rPr lang="en-IN" sz="1600" dirty="0">
                <a:solidFill>
                  <a:schemeClr val="tx1"/>
                </a:solidFill>
                <a:latin typeface="Lucida Sans Unicode" panose="020B0602030504020204" pitchFamily="34" charset="0"/>
                <a:cs typeface="Lucida Sans Unicode" panose="020B0602030504020204" pitchFamily="34" charset="0"/>
              </a:rPr>
              <a:t>Predictions are made on the testing set.</a:t>
            </a:r>
          </a:p>
          <a:p>
            <a:pPr marL="347472" indent="-347472" algn="l" rtl="0" eaLnBrk="1" latinLnBrk="0" hangingPunct="1">
              <a:spcBef>
                <a:spcPts val="1000"/>
              </a:spcBef>
              <a:spcAft>
                <a:spcPts val="0"/>
              </a:spcAft>
            </a:pPr>
            <a:r>
              <a:rPr lang="en-US" sz="1600" b="0" i="0" kern="1200" dirty="0">
                <a:solidFill>
                  <a:srgbClr val="000000"/>
                </a:solidFill>
                <a:effectLst/>
                <a:latin typeface="Lucida Sans Unicode" panose="020B0602030504020204" pitchFamily="34" charset="0"/>
                <a:cs typeface="Lucida Sans Unicode" panose="020B0602030504020204" pitchFamily="34" charset="0"/>
              </a:rPr>
              <a:t>By using predictions we can find out  error.</a:t>
            </a:r>
          </a:p>
          <a:p>
            <a:pPr marL="347472" indent="-347472" algn="l" rtl="0" eaLnBrk="1" latinLnBrk="0" hangingPunct="1">
              <a:spcBef>
                <a:spcPts val="1000"/>
              </a:spcBef>
              <a:spcAft>
                <a:spcPts val="0"/>
              </a:spcAft>
            </a:pPr>
            <a:r>
              <a:rPr lang="en-US" sz="1600" dirty="0">
                <a:solidFill>
                  <a:srgbClr val="000000"/>
                </a:solidFill>
                <a:latin typeface="Lucida Sans Unicode" panose="020B0602030504020204" pitchFamily="34" charset="0"/>
                <a:cs typeface="Lucida Sans Unicode" panose="020B0602030504020204" pitchFamily="34" charset="0"/>
              </a:rPr>
              <a:t>R2 value of the model is -0.0562811.</a:t>
            </a:r>
          </a:p>
          <a:p>
            <a:pPr marL="347472" indent="-347472" algn="l" rtl="0" eaLnBrk="1" latinLnBrk="0" hangingPunct="1">
              <a:spcBef>
                <a:spcPts val="1000"/>
              </a:spcBef>
              <a:spcAft>
                <a:spcPts val="0"/>
              </a:spcAft>
            </a:pPr>
            <a:r>
              <a:rPr lang="en-US" sz="1600" b="0" i="0" kern="1200" dirty="0">
                <a:solidFill>
                  <a:srgbClr val="000000"/>
                </a:solidFill>
                <a:effectLst/>
                <a:latin typeface="Lucida Sans Unicode" panose="020B0602030504020204" pitchFamily="34" charset="0"/>
                <a:cs typeface="Lucida Sans Unicode" panose="020B0602030504020204" pitchFamily="34" charset="0"/>
              </a:rPr>
              <a:t>Mean Absolute Error of the model is </a:t>
            </a:r>
            <a:r>
              <a:rPr lang="en-US" sz="1600" dirty="0">
                <a:solidFill>
                  <a:srgbClr val="000000"/>
                </a:solidFill>
                <a:latin typeface="Lucida Sans Unicode" panose="020B0602030504020204" pitchFamily="34" charset="0"/>
                <a:cs typeface="Lucida Sans Unicode" panose="020B0602030504020204" pitchFamily="34" charset="0"/>
              </a:rPr>
              <a:t>657.734681</a:t>
            </a:r>
            <a:r>
              <a:rPr lang="en-US" sz="1600" b="0" i="0" kern="1200" dirty="0">
                <a:solidFill>
                  <a:srgbClr val="000000"/>
                </a:solidFill>
                <a:effectLst/>
                <a:latin typeface="Lucida Sans Unicode" panose="020B0602030504020204" pitchFamily="34" charset="0"/>
                <a:cs typeface="Lucida Sans Unicode" panose="020B0602030504020204" pitchFamily="34" charset="0"/>
              </a:rPr>
              <a:t>.</a:t>
            </a:r>
          </a:p>
          <a:p>
            <a:pPr marL="347472" indent="-347472" algn="l" rtl="0" eaLnBrk="1" latinLnBrk="0" hangingPunct="1">
              <a:spcBef>
                <a:spcPts val="1000"/>
              </a:spcBef>
              <a:spcAft>
                <a:spcPts val="0"/>
              </a:spcAft>
            </a:pPr>
            <a:r>
              <a:rPr lang="en-US" sz="1600" dirty="0">
                <a:solidFill>
                  <a:srgbClr val="000000"/>
                </a:solidFill>
                <a:latin typeface="Lucida Sans Unicode" panose="020B0602030504020204" pitchFamily="34" charset="0"/>
                <a:cs typeface="Lucida Sans Unicode" panose="020B0602030504020204" pitchFamily="34" charset="0"/>
              </a:rPr>
              <a:t>Mean Squared error of the model is 614872.56214</a:t>
            </a:r>
            <a:r>
              <a:rPr lang="en-US" sz="1600" dirty="0">
                <a:solidFill>
                  <a:srgbClr val="000000"/>
                </a:solidFill>
                <a:latin typeface="+mj-lt"/>
              </a:rPr>
              <a:t>.</a:t>
            </a:r>
            <a:endParaRPr lang="en-US" sz="1600" b="0" i="0" kern="1200" dirty="0">
              <a:solidFill>
                <a:srgbClr val="000000"/>
              </a:solidFill>
              <a:effectLst/>
              <a:latin typeface="+mj-lt"/>
              <a:ea typeface="+mn-ea"/>
              <a:cs typeface="+mn-cs"/>
            </a:endParaRPr>
          </a:p>
          <a:p>
            <a:pPr marL="347472" indent="-347472" algn="l" rtl="0" eaLnBrk="1" latinLnBrk="0" hangingPunct="1">
              <a:spcBef>
                <a:spcPts val="1000"/>
              </a:spcBef>
              <a:spcAft>
                <a:spcPts val="0"/>
              </a:spcAft>
            </a:pPr>
            <a:endParaRPr lang="en-IN" sz="1600" dirty="0">
              <a:solidFill>
                <a:srgbClr val="333333"/>
              </a:solidFill>
              <a:latin typeface="+mj-lt"/>
            </a:endParaRPr>
          </a:p>
          <a:p>
            <a:pPr>
              <a:buFont typeface="Wingdings" panose="05000000000000000000" pitchFamily="2" charset="2"/>
              <a:buChar char="Ø"/>
            </a:pPr>
            <a:endParaRPr lang="en-US" sz="1600" dirty="0">
              <a:solidFill>
                <a:schemeClr val="accent6">
                  <a:lumMod val="75000"/>
                </a:schemeClr>
              </a:solidFill>
            </a:endParaRPr>
          </a:p>
          <a:p>
            <a:endParaRPr lang="en-US" sz="2400" b="1" dirty="0">
              <a:solidFill>
                <a:schemeClr val="accent6">
                  <a:lumMod val="75000"/>
                </a:schemeClr>
              </a:solidFill>
            </a:endParaRPr>
          </a:p>
        </p:txBody>
      </p:sp>
    </p:spTree>
    <p:extLst>
      <p:ext uri="{BB962C8B-B14F-4D97-AF65-F5344CB8AC3E}">
        <p14:creationId xmlns:p14="http://schemas.microsoft.com/office/powerpoint/2010/main" val="252491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159A-5798-946A-F480-BDF9A4257958}"/>
              </a:ext>
            </a:extLst>
          </p:cNvPr>
          <p:cNvSpPr>
            <a:spLocks noGrp="1"/>
          </p:cNvSpPr>
          <p:nvPr>
            <p:ph type="title"/>
          </p:nvPr>
        </p:nvSpPr>
        <p:spPr/>
        <p:txBody>
          <a:bodyPr/>
          <a:lstStyle/>
          <a:p>
            <a:r>
              <a:rPr lang="en-IN" b="1" i="1" dirty="0">
                <a:solidFill>
                  <a:schemeClr val="accent5">
                    <a:lumMod val="60000"/>
                    <a:lumOff val="40000"/>
                  </a:schemeClr>
                </a:solidFill>
              </a:rPr>
              <a:t>ARIMA Model</a:t>
            </a:r>
          </a:p>
        </p:txBody>
      </p:sp>
      <p:sp>
        <p:nvSpPr>
          <p:cNvPr id="3" name="Content Placeholder 2">
            <a:extLst>
              <a:ext uri="{FF2B5EF4-FFF2-40B4-BE49-F238E27FC236}">
                <a16:creationId xmlns:a16="http://schemas.microsoft.com/office/drawing/2014/main" id="{87CA6ADA-1FCD-8FD7-D1B5-0F311A2C1901}"/>
              </a:ext>
            </a:extLst>
          </p:cNvPr>
          <p:cNvSpPr>
            <a:spLocks noGrp="1"/>
          </p:cNvSpPr>
          <p:nvPr>
            <p:ph idx="1"/>
          </p:nvPr>
        </p:nvSpPr>
        <p:spPr>
          <a:xfrm>
            <a:off x="647700" y="2286001"/>
            <a:ext cx="10886621" cy="4673600"/>
          </a:xfrm>
        </p:spPr>
        <p:txBody>
          <a:bodyPr>
            <a:normAutofit fontScale="55000" lnSpcReduction="20000"/>
          </a:bodyPr>
          <a:lstStyle/>
          <a:p>
            <a:r>
              <a:rPr lang="en-IN" sz="2900" b="0" i="0" dirty="0">
                <a:solidFill>
                  <a:srgbClr val="333333"/>
                </a:solidFill>
                <a:effectLst/>
                <a:latin typeface="Lucida Sans Unicode" panose="020B0602030504020204" pitchFamily="34" charset="0"/>
                <a:cs typeface="Lucida Sans Unicode" panose="020B0602030504020204" pitchFamily="34" charset="0"/>
              </a:rPr>
              <a:t>ARIMA is an acronym for “autoregressive integrated moving average.” It’s a model used in statistics and econometrics to measure events that happen over a period of time. The model is used to understand past data or predict future data in a series. It’s used when a metric is recorded in regular intervals, from fractions of a second to daily, weekly or monthly periods.</a:t>
            </a:r>
          </a:p>
          <a:p>
            <a:pPr algn="l"/>
            <a:r>
              <a:rPr lang="en-IN" sz="2900" b="0" i="0" dirty="0">
                <a:solidFill>
                  <a:srgbClr val="333333"/>
                </a:solidFill>
                <a:effectLst/>
                <a:latin typeface="Lucida Sans Unicode" panose="020B0602030504020204" pitchFamily="34" charset="0"/>
                <a:cs typeface="Lucida Sans Unicode" panose="020B0602030504020204" pitchFamily="34" charset="0"/>
              </a:rPr>
              <a:t>An ARIMA model has three component functions: AR (p), the number of lag observations or autoregressive terms in the model; I (d), the difference in the nonseasonal observations; and MA (q), the size of the moving average window. An ARIMA model order is depicted as (</a:t>
            </a:r>
            <a:r>
              <a:rPr lang="en-IN" sz="2900" b="0" i="0" dirty="0" err="1">
                <a:solidFill>
                  <a:srgbClr val="333333"/>
                </a:solidFill>
                <a:effectLst/>
                <a:latin typeface="Lucida Sans Unicode" panose="020B0602030504020204" pitchFamily="34" charset="0"/>
                <a:cs typeface="Lucida Sans Unicode" panose="020B0602030504020204" pitchFamily="34" charset="0"/>
              </a:rPr>
              <a:t>p,d,q</a:t>
            </a:r>
            <a:r>
              <a:rPr lang="en-IN" sz="2900" b="0" i="0" dirty="0">
                <a:solidFill>
                  <a:srgbClr val="333333"/>
                </a:solidFill>
                <a:effectLst/>
                <a:latin typeface="Lucida Sans Unicode" panose="020B0602030504020204" pitchFamily="34" charset="0"/>
                <a:cs typeface="Lucida Sans Unicode" panose="020B0602030504020204" pitchFamily="34" charset="0"/>
              </a:rPr>
              <a:t>) with values for the order or number of times the function occurs in running the model. Values of zero are acceptable.</a:t>
            </a:r>
          </a:p>
          <a:p>
            <a:pPr>
              <a:buFont typeface="Wingdings" panose="05000000000000000000" pitchFamily="2" charset="2"/>
              <a:buChar char="Ø"/>
            </a:pPr>
            <a:r>
              <a:rPr lang="en-IN" sz="2900" dirty="0">
                <a:solidFill>
                  <a:srgbClr val="333333"/>
                </a:solidFill>
                <a:latin typeface="Lucida Sans Unicode" panose="020B0602030504020204" pitchFamily="34" charset="0"/>
                <a:cs typeface="Lucida Sans Unicode" panose="020B0602030504020204" pitchFamily="34" charset="0"/>
              </a:rPr>
              <a:t>Similar to Linear regression model in ARIMA model data is split into training and testing sets.</a:t>
            </a:r>
          </a:p>
          <a:p>
            <a:r>
              <a:rPr lang="en-IN" sz="2900" dirty="0">
                <a:solidFill>
                  <a:schemeClr val="tx1"/>
                </a:solidFill>
                <a:latin typeface="Lucida Sans Unicode" panose="020B0602030504020204" pitchFamily="34" charset="0"/>
                <a:cs typeface="Lucida Sans Unicode" panose="020B0602030504020204" pitchFamily="34" charset="0"/>
              </a:rPr>
              <a:t>Close price is selected as the target variable for this model.</a:t>
            </a:r>
          </a:p>
          <a:p>
            <a:r>
              <a:rPr lang="en-IN" sz="2900" dirty="0">
                <a:solidFill>
                  <a:schemeClr val="tx1"/>
                </a:solidFill>
                <a:latin typeface="Lucida Sans Unicode" panose="020B0602030504020204" pitchFamily="34" charset="0"/>
                <a:cs typeface="Lucida Sans Unicode" panose="020B0602030504020204" pitchFamily="34" charset="0"/>
              </a:rPr>
              <a:t>After splitting data into training and testing sets, ARIMA model is created by using the training dataset which will be fitted for better accuracy.</a:t>
            </a:r>
          </a:p>
          <a:p>
            <a:r>
              <a:rPr lang="en-IN" sz="2900" dirty="0">
                <a:solidFill>
                  <a:schemeClr val="tx1"/>
                </a:solidFill>
                <a:latin typeface="Lucida Sans Unicode" panose="020B0602030504020204" pitchFamily="34" charset="0"/>
                <a:cs typeface="Lucida Sans Unicode" panose="020B0602030504020204" pitchFamily="34" charset="0"/>
              </a:rPr>
              <a:t>Predictions are made on the testing set.</a:t>
            </a:r>
          </a:p>
          <a:p>
            <a:pPr marL="347472" indent="-347472" algn="l" rtl="0" eaLnBrk="1" latinLnBrk="0" hangingPunct="1">
              <a:spcBef>
                <a:spcPts val="1000"/>
              </a:spcBef>
              <a:spcAft>
                <a:spcPts val="0"/>
              </a:spcAft>
            </a:pPr>
            <a:r>
              <a:rPr lang="en-US" sz="2900" b="0" i="0" kern="1200" dirty="0">
                <a:solidFill>
                  <a:srgbClr val="000000"/>
                </a:solidFill>
                <a:effectLst/>
                <a:latin typeface="Lucida Sans Unicode" panose="020B0602030504020204" pitchFamily="34" charset="0"/>
                <a:cs typeface="Lucida Sans Unicode" panose="020B0602030504020204" pitchFamily="34" charset="0"/>
              </a:rPr>
              <a:t>By using predictions we can find out  error.</a:t>
            </a:r>
          </a:p>
          <a:p>
            <a:r>
              <a:rPr lang="en-IN" sz="2900" dirty="0">
                <a:latin typeface="Lucida Sans Unicode" panose="020B0602030504020204" pitchFamily="34" charset="0"/>
                <a:cs typeface="Lucida Sans Unicode" panose="020B0602030504020204" pitchFamily="34" charset="0"/>
              </a:rPr>
              <a:t>Testing Mean Squared Error of the model is 1581.967.</a:t>
            </a:r>
          </a:p>
          <a:p>
            <a:r>
              <a:rPr lang="en-IN" sz="2900" dirty="0">
                <a:latin typeface="Lucida Sans Unicode" panose="020B0602030504020204" pitchFamily="34" charset="0"/>
                <a:cs typeface="Lucida Sans Unicode" panose="020B0602030504020204" pitchFamily="34" charset="0"/>
              </a:rPr>
              <a:t>Symmetric Mean Absolute percentage error is 1.212.</a:t>
            </a:r>
            <a:br>
              <a:rPr lang="en-IN" sz="1600" dirty="0"/>
            </a:br>
            <a:endParaRPr lang="en-IN" sz="1600" dirty="0">
              <a:solidFill>
                <a:schemeClr val="tx1"/>
              </a:solidFill>
              <a:latin typeface="+mj-lt"/>
            </a:endParaRPr>
          </a:p>
        </p:txBody>
      </p:sp>
    </p:spTree>
    <p:extLst>
      <p:ext uri="{BB962C8B-B14F-4D97-AF65-F5344CB8AC3E}">
        <p14:creationId xmlns:p14="http://schemas.microsoft.com/office/powerpoint/2010/main" val="348272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C5D7-70D1-BD58-8847-6783ED4F3472}"/>
              </a:ext>
            </a:extLst>
          </p:cNvPr>
          <p:cNvSpPr>
            <a:spLocks noGrp="1"/>
          </p:cNvSpPr>
          <p:nvPr>
            <p:ph type="title"/>
          </p:nvPr>
        </p:nvSpPr>
        <p:spPr/>
        <p:txBody>
          <a:bodyPr/>
          <a:lstStyle/>
          <a:p>
            <a:r>
              <a:rPr lang="en-IN" b="1" i="1" dirty="0">
                <a:solidFill>
                  <a:schemeClr val="accent3">
                    <a:lumMod val="20000"/>
                    <a:lumOff val="80000"/>
                  </a:schemeClr>
                </a:solidFill>
              </a:rPr>
              <a:t>Random Forest  Model</a:t>
            </a:r>
          </a:p>
        </p:txBody>
      </p:sp>
      <p:sp>
        <p:nvSpPr>
          <p:cNvPr id="3" name="Content Placeholder 2">
            <a:extLst>
              <a:ext uri="{FF2B5EF4-FFF2-40B4-BE49-F238E27FC236}">
                <a16:creationId xmlns:a16="http://schemas.microsoft.com/office/drawing/2014/main" id="{C38960F0-C1DE-A364-CCCE-02F033E9AA18}"/>
              </a:ext>
            </a:extLst>
          </p:cNvPr>
          <p:cNvSpPr>
            <a:spLocks noGrp="1"/>
          </p:cNvSpPr>
          <p:nvPr>
            <p:ph idx="1"/>
          </p:nvPr>
        </p:nvSpPr>
        <p:spPr>
          <a:xfrm>
            <a:off x="827773" y="2204185"/>
            <a:ext cx="11280808" cy="4417996"/>
          </a:xfrm>
        </p:spPr>
        <p:txBody>
          <a:bodyPr>
            <a:normAutofit fontScale="92500" lnSpcReduction="20000"/>
          </a:bodyPr>
          <a:lstStyle/>
          <a:p>
            <a:r>
              <a:rPr lang="en-IN" sz="1600" b="0" i="0" dirty="0">
                <a:solidFill>
                  <a:srgbClr val="333333"/>
                </a:solidFill>
                <a:effectLst/>
                <a:latin typeface="Lucida Sans Unicode" panose="020B0602030504020204" pitchFamily="34" charset="0"/>
                <a:cs typeface="Lucida Sans Unicode" panose="020B0602030504020204" pitchFamily="34" charset="0"/>
              </a:rPr>
              <a:t>Random Forest is a popular machine learning algorithm that belongs to the supervised learning technique. It can be used for both Classification and Regression problems in ML. It is based on the concept of </a:t>
            </a:r>
            <a:r>
              <a:rPr lang="en-IN" sz="1600" i="0" dirty="0">
                <a:solidFill>
                  <a:srgbClr val="333333"/>
                </a:solidFill>
                <a:effectLst/>
                <a:latin typeface="Lucida Sans Unicode" panose="020B0602030504020204" pitchFamily="34" charset="0"/>
                <a:cs typeface="Lucida Sans Unicode" panose="020B0602030504020204" pitchFamily="34" charset="0"/>
              </a:rPr>
              <a:t>ensemble learning, </a:t>
            </a:r>
            <a:r>
              <a:rPr lang="en-IN" sz="1600" b="0" i="0" dirty="0">
                <a:solidFill>
                  <a:srgbClr val="333333"/>
                </a:solidFill>
                <a:effectLst/>
                <a:latin typeface="Lucida Sans Unicode" panose="020B0602030504020204" pitchFamily="34" charset="0"/>
                <a:cs typeface="Lucida Sans Unicode" panose="020B0602030504020204" pitchFamily="34" charset="0"/>
              </a:rPr>
              <a:t>which is a process of </a:t>
            </a:r>
            <a:r>
              <a:rPr lang="en-IN" sz="1600" b="0" i="1" dirty="0">
                <a:solidFill>
                  <a:srgbClr val="333333"/>
                </a:solidFill>
                <a:effectLst/>
                <a:latin typeface="Lucida Sans Unicode" panose="020B0602030504020204" pitchFamily="34" charset="0"/>
                <a:cs typeface="Lucida Sans Unicode" panose="020B0602030504020204" pitchFamily="34" charset="0"/>
              </a:rPr>
              <a:t>combining multiple classifiers to solve a complex problem and to improve the performance of the model.</a:t>
            </a:r>
          </a:p>
          <a:p>
            <a:r>
              <a:rPr lang="en-IN" sz="1600" dirty="0">
                <a:solidFill>
                  <a:srgbClr val="333333"/>
                </a:solidFill>
                <a:effectLst/>
                <a:latin typeface="Lucida Sans Unicode" panose="020B0602030504020204" pitchFamily="34" charset="0"/>
                <a:cs typeface="Lucida Sans Unicode" panose="020B0602030504020204" pitchFamily="34" charset="0"/>
              </a:rPr>
              <a:t>Random Forest is a classifier that contains a number of decision trees on various subsets of the given dataset and takes the average to improve the predictive accuracy of that dataset</a:t>
            </a:r>
            <a:r>
              <a:rPr lang="en-IN" sz="1600" i="1" dirty="0">
                <a:solidFill>
                  <a:srgbClr val="333333"/>
                </a:solidFill>
                <a:latin typeface="Lucida Sans Unicode" panose="020B0602030504020204" pitchFamily="34" charset="0"/>
                <a:cs typeface="Lucida Sans Unicode" panose="020B0602030504020204" pitchFamily="34" charset="0"/>
              </a:rPr>
              <a:t>.</a:t>
            </a:r>
          </a:p>
          <a:p>
            <a:r>
              <a:rPr lang="en-IN" sz="1600" i="0" dirty="0">
                <a:solidFill>
                  <a:srgbClr val="333333"/>
                </a:solidFill>
                <a:effectLst/>
                <a:latin typeface="Lucida Sans Unicode" panose="020B0602030504020204" pitchFamily="34" charset="0"/>
                <a:cs typeface="Lucida Sans Unicode" panose="020B0602030504020204" pitchFamily="34" charset="0"/>
              </a:rPr>
              <a:t>The greater number of trees in the forest leads to higher accuracy and prevents the problem of overfitting.</a:t>
            </a:r>
          </a:p>
          <a:p>
            <a:pPr marL="347472" indent="-347472" algn="l" rtl="0" eaLnBrk="1" latinLnBrk="0" hangingPunct="1">
              <a:spcBef>
                <a:spcPts val="1000"/>
              </a:spcBef>
              <a:spcAft>
                <a:spcPts val="0"/>
              </a:spcAft>
              <a:buClr>
                <a:schemeClr val="accent1"/>
              </a:buClr>
              <a:buSzPct val="80000"/>
              <a:buFont typeface="Wingdings" panose="05000000000000000000" pitchFamily="2" charset="2"/>
              <a:buChar char="Ø"/>
            </a:pPr>
            <a:r>
              <a:rPr lang="en-IN" sz="1600" b="0" i="0" kern="1200" dirty="0">
                <a:solidFill>
                  <a:srgbClr val="333333"/>
                </a:solidFill>
                <a:effectLst/>
                <a:latin typeface="Lucida Sans Unicode" panose="020B0602030504020204" pitchFamily="34" charset="0"/>
                <a:cs typeface="Lucida Sans Unicode" panose="020B0602030504020204" pitchFamily="34" charset="0"/>
              </a:rPr>
              <a:t>Similar to Linear regression model in Random Forest model data is split into training and testing sets.</a:t>
            </a:r>
            <a:endParaRPr lang="en-IN" sz="16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IN" sz="1600" b="0" i="0" kern="1200" dirty="0">
                <a:solidFill>
                  <a:srgbClr val="000000"/>
                </a:solidFill>
                <a:effectLst/>
                <a:latin typeface="Lucida Sans Unicode" panose="020B0602030504020204" pitchFamily="34" charset="0"/>
                <a:cs typeface="Lucida Sans Unicode" panose="020B0602030504020204" pitchFamily="34" charset="0"/>
              </a:rPr>
              <a:t>Close price is selected as the target variable for this model.</a:t>
            </a:r>
            <a:endParaRPr lang="en-IN" sz="16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IN" sz="1600" b="0" i="0" kern="1200" dirty="0">
                <a:solidFill>
                  <a:srgbClr val="000000"/>
                </a:solidFill>
                <a:effectLst/>
                <a:latin typeface="Lucida Sans Unicode" panose="020B0602030504020204" pitchFamily="34" charset="0"/>
                <a:cs typeface="Lucida Sans Unicode" panose="020B0602030504020204" pitchFamily="34" charset="0"/>
              </a:rPr>
              <a:t>After splitting data into training and testing sets, </a:t>
            </a:r>
            <a:r>
              <a:rPr lang="en-IN" sz="1600" dirty="0">
                <a:solidFill>
                  <a:srgbClr val="000000"/>
                </a:solidFill>
                <a:latin typeface="Lucida Sans Unicode" panose="020B0602030504020204" pitchFamily="34" charset="0"/>
                <a:cs typeface="Lucida Sans Unicode" panose="020B0602030504020204" pitchFamily="34" charset="0"/>
              </a:rPr>
              <a:t>Random Forest </a:t>
            </a:r>
            <a:r>
              <a:rPr lang="en-IN" sz="1600" b="0" i="0" kern="1200" dirty="0">
                <a:solidFill>
                  <a:srgbClr val="000000"/>
                </a:solidFill>
                <a:effectLst/>
                <a:latin typeface="Lucida Sans Unicode" panose="020B0602030504020204" pitchFamily="34" charset="0"/>
                <a:cs typeface="Lucida Sans Unicode" panose="020B0602030504020204" pitchFamily="34" charset="0"/>
              </a:rPr>
              <a:t>model is created by using the training dataset which will be fitted for better accuracy.</a:t>
            </a:r>
            <a:endParaRPr lang="en-IN" sz="16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IN" sz="1600" b="0" i="0" kern="1200" dirty="0">
                <a:solidFill>
                  <a:srgbClr val="000000"/>
                </a:solidFill>
                <a:effectLst/>
                <a:latin typeface="Lucida Sans Unicode" panose="020B0602030504020204" pitchFamily="34" charset="0"/>
                <a:cs typeface="Lucida Sans Unicode" panose="020B0602030504020204" pitchFamily="34" charset="0"/>
              </a:rPr>
              <a:t>Predictions are made on the testing set.</a:t>
            </a:r>
            <a:endParaRPr lang="en-IN" sz="16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US" sz="1600" b="0" i="0" kern="1200" dirty="0">
                <a:solidFill>
                  <a:srgbClr val="000000"/>
                </a:solidFill>
                <a:effectLst/>
                <a:latin typeface="Lucida Sans Unicode" panose="020B0602030504020204" pitchFamily="34" charset="0"/>
                <a:cs typeface="Lucida Sans Unicode" panose="020B0602030504020204" pitchFamily="34" charset="0"/>
              </a:rPr>
              <a:t>By using predictions we can find out  error.</a:t>
            </a:r>
          </a:p>
          <a:p>
            <a:pPr marL="347472" indent="-347472" algn="l" rtl="0" eaLnBrk="1" latinLnBrk="0" hangingPunct="1">
              <a:spcBef>
                <a:spcPts val="1000"/>
              </a:spcBef>
              <a:spcAft>
                <a:spcPts val="0"/>
              </a:spcAft>
            </a:pPr>
            <a:r>
              <a:rPr lang="en-US" sz="1600" dirty="0">
                <a:solidFill>
                  <a:srgbClr val="000000"/>
                </a:solidFill>
                <a:latin typeface="Lucida Sans Unicode" panose="020B0602030504020204" pitchFamily="34" charset="0"/>
                <a:cs typeface="Lucida Sans Unicode" panose="020B0602030504020204" pitchFamily="34" charset="0"/>
              </a:rPr>
              <a:t>Mean absolute error of the model is 2.36722.</a:t>
            </a:r>
          </a:p>
          <a:p>
            <a:pPr marL="347472" indent="-347472" algn="l" rtl="0" eaLnBrk="1" latinLnBrk="0" hangingPunct="1">
              <a:spcBef>
                <a:spcPts val="1000"/>
              </a:spcBef>
              <a:spcAft>
                <a:spcPts val="0"/>
              </a:spcAft>
            </a:pPr>
            <a:r>
              <a:rPr lang="en-US" sz="1600" b="0" i="0" kern="1200" dirty="0">
                <a:solidFill>
                  <a:srgbClr val="000000"/>
                </a:solidFill>
                <a:effectLst/>
                <a:latin typeface="Lucida Sans Unicode" panose="020B0602030504020204" pitchFamily="34" charset="0"/>
                <a:cs typeface="Lucida Sans Unicode" panose="020B0602030504020204" pitchFamily="34" charset="0"/>
              </a:rPr>
              <a:t>Mean Squared Error of the model is </a:t>
            </a:r>
            <a:r>
              <a:rPr lang="en-US" sz="1600" dirty="0">
                <a:solidFill>
                  <a:srgbClr val="000000"/>
                </a:solidFill>
                <a:latin typeface="Lucida Sans Unicode" panose="020B0602030504020204" pitchFamily="34" charset="0"/>
                <a:cs typeface="Lucida Sans Unicode" panose="020B0602030504020204" pitchFamily="34" charset="0"/>
              </a:rPr>
              <a:t>12.09262</a:t>
            </a:r>
            <a:r>
              <a:rPr lang="en-US" sz="1600" b="0" i="0" kern="1200" dirty="0">
                <a:solidFill>
                  <a:srgbClr val="000000"/>
                </a:solidFill>
                <a:effectLst/>
                <a:latin typeface="Lucida Sans Unicode" panose="020B0602030504020204" pitchFamily="34" charset="0"/>
                <a:cs typeface="Lucida Sans Unicode" panose="020B0602030504020204" pitchFamily="34" charset="0"/>
              </a:rPr>
              <a:t>.</a:t>
            </a:r>
          </a:p>
          <a:p>
            <a:pPr marL="347472" indent="-347472" algn="l" rtl="0" eaLnBrk="1" latinLnBrk="0" hangingPunct="1">
              <a:spcBef>
                <a:spcPts val="1000"/>
              </a:spcBef>
              <a:spcAft>
                <a:spcPts val="0"/>
              </a:spcAft>
            </a:pPr>
            <a:r>
              <a:rPr lang="en-US" sz="1600" dirty="0">
                <a:solidFill>
                  <a:srgbClr val="000000"/>
                </a:solidFill>
                <a:latin typeface="Lucida Sans Unicode" panose="020B0602030504020204" pitchFamily="34" charset="0"/>
                <a:cs typeface="Lucida Sans Unicode" panose="020B0602030504020204" pitchFamily="34" charset="0"/>
              </a:rPr>
              <a:t>R2 Score of the model is 0.999979.</a:t>
            </a:r>
            <a:endParaRPr lang="en-US" sz="1600" b="0" i="0" kern="1200" dirty="0">
              <a:solidFill>
                <a:srgbClr val="000000"/>
              </a:solidFill>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endParaRPr lang="en-IN" sz="1600" dirty="0">
              <a:effectLst/>
            </a:endParaRPr>
          </a:p>
          <a:p>
            <a:endParaRPr lang="en-IN" sz="1600" dirty="0">
              <a:latin typeface="+mj-lt"/>
            </a:endParaRPr>
          </a:p>
        </p:txBody>
      </p:sp>
    </p:spTree>
    <p:extLst>
      <p:ext uri="{BB962C8B-B14F-4D97-AF65-F5344CB8AC3E}">
        <p14:creationId xmlns:p14="http://schemas.microsoft.com/office/powerpoint/2010/main" val="158039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05A1-F563-373A-BB9F-C404B28FC7BF}"/>
              </a:ext>
            </a:extLst>
          </p:cNvPr>
          <p:cNvSpPr>
            <a:spLocks noGrp="1"/>
          </p:cNvSpPr>
          <p:nvPr>
            <p:ph type="title"/>
          </p:nvPr>
        </p:nvSpPr>
        <p:spPr/>
        <p:txBody>
          <a:bodyPr/>
          <a:lstStyle/>
          <a:p>
            <a:r>
              <a:rPr lang="en-IN" sz="3000" b="1" i="1" dirty="0">
                <a:solidFill>
                  <a:schemeClr val="accent4">
                    <a:lumMod val="40000"/>
                    <a:lumOff val="60000"/>
                  </a:schemeClr>
                </a:solidFill>
              </a:rPr>
              <a:t>Long Short Term Memory Networks(LSTM)</a:t>
            </a:r>
          </a:p>
        </p:txBody>
      </p:sp>
      <p:sp>
        <p:nvSpPr>
          <p:cNvPr id="3" name="Content Placeholder 2">
            <a:extLst>
              <a:ext uri="{FF2B5EF4-FFF2-40B4-BE49-F238E27FC236}">
                <a16:creationId xmlns:a16="http://schemas.microsoft.com/office/drawing/2014/main" id="{C794F11F-871F-94D2-19F3-374E8947EC91}"/>
              </a:ext>
            </a:extLst>
          </p:cNvPr>
          <p:cNvSpPr>
            <a:spLocks noGrp="1"/>
          </p:cNvSpPr>
          <p:nvPr>
            <p:ph idx="1"/>
          </p:nvPr>
        </p:nvSpPr>
        <p:spPr>
          <a:xfrm>
            <a:off x="539014" y="2372626"/>
            <a:ext cx="11444438" cy="4485374"/>
          </a:xfrm>
        </p:spPr>
        <p:txBody>
          <a:bodyPr>
            <a:noAutofit/>
          </a:bodyPr>
          <a:lstStyle/>
          <a:p>
            <a:r>
              <a:rPr lang="en-IN" sz="1300" dirty="0">
                <a:solidFill>
                  <a:srgbClr val="273239"/>
                </a:solidFill>
                <a:latin typeface="Lucida Sans Unicode" panose="020B0602030504020204" pitchFamily="34" charset="0"/>
                <a:cs typeface="Lucida Sans Unicode" panose="020B0602030504020204" pitchFamily="34" charset="0"/>
              </a:rPr>
              <a:t>A</a:t>
            </a:r>
            <a:r>
              <a:rPr lang="en-IN" sz="1300" b="0" i="0" dirty="0">
                <a:solidFill>
                  <a:srgbClr val="273239"/>
                </a:solidFill>
                <a:effectLst/>
                <a:latin typeface="Lucida Sans Unicode" panose="020B0602030504020204" pitchFamily="34" charset="0"/>
                <a:cs typeface="Lucida Sans Unicode" panose="020B0602030504020204" pitchFamily="34" charset="0"/>
              </a:rPr>
              <a:t>n LSTM recurrent unit tries to “remember” all the past knowledge that the network is seen so far and to “forget” irrelevant data.</a:t>
            </a:r>
          </a:p>
          <a:p>
            <a:r>
              <a:rPr lang="en-IN" sz="1300" b="0" i="0" dirty="0">
                <a:solidFill>
                  <a:srgbClr val="273239"/>
                </a:solidFill>
                <a:effectLst/>
                <a:latin typeface="Lucida Sans Unicode" panose="020B0602030504020204" pitchFamily="34" charset="0"/>
                <a:cs typeface="Lucida Sans Unicode" panose="020B0602030504020204" pitchFamily="34" charset="0"/>
              </a:rPr>
              <a:t>Each LSTM recurrent unit also maintains a vector called the </a:t>
            </a:r>
            <a:r>
              <a:rPr lang="en-IN" sz="1300" i="0" dirty="0">
                <a:solidFill>
                  <a:srgbClr val="273239"/>
                </a:solidFill>
                <a:effectLst/>
                <a:latin typeface="Lucida Sans Unicode" panose="020B0602030504020204" pitchFamily="34" charset="0"/>
                <a:cs typeface="Lucida Sans Unicode" panose="020B0602030504020204" pitchFamily="34" charset="0"/>
              </a:rPr>
              <a:t>Internal Cell State </a:t>
            </a:r>
            <a:r>
              <a:rPr lang="en-IN" sz="1300" b="0" i="0" dirty="0">
                <a:solidFill>
                  <a:srgbClr val="273239"/>
                </a:solidFill>
                <a:effectLst/>
                <a:latin typeface="Lucida Sans Unicode" panose="020B0602030504020204" pitchFamily="34" charset="0"/>
                <a:cs typeface="Lucida Sans Unicode" panose="020B0602030504020204" pitchFamily="34" charset="0"/>
              </a:rPr>
              <a:t>which conceptually describes the information that was chosen to be retained by the previous LSTM recurrent unit.</a:t>
            </a:r>
            <a:endParaRPr lang="en-IN" sz="1300" dirty="0">
              <a:solidFill>
                <a:srgbClr val="273239"/>
              </a:solidFill>
              <a:latin typeface="Lucida Sans Unicode" panose="020B0602030504020204" pitchFamily="34" charset="0"/>
              <a:cs typeface="Lucida Sans Unicode" panose="020B0602030504020204" pitchFamily="34" charset="0"/>
            </a:endParaRPr>
          </a:p>
          <a:p>
            <a:r>
              <a:rPr lang="en-IN" sz="1300" b="0" i="0" dirty="0">
                <a:solidFill>
                  <a:srgbClr val="273239"/>
                </a:solidFill>
                <a:effectLst/>
                <a:latin typeface="Lucida Sans Unicode" panose="020B0602030504020204" pitchFamily="34" charset="0"/>
                <a:cs typeface="Lucida Sans Unicode" panose="020B0602030504020204" pitchFamily="34" charset="0"/>
              </a:rPr>
              <a:t> A Long Short Term Memory Network consists of four different gates for different purposes which are Forget gate, Input gate, Input Modulation Gate, Output gate.</a:t>
            </a:r>
          </a:p>
          <a:p>
            <a:pPr marL="347472" indent="-347472" algn="l" rtl="0" eaLnBrk="1" latinLnBrk="0" hangingPunct="1">
              <a:spcBef>
                <a:spcPts val="1000"/>
              </a:spcBef>
              <a:spcAft>
                <a:spcPts val="0"/>
              </a:spcAft>
              <a:buClr>
                <a:schemeClr val="accent1"/>
              </a:buClr>
              <a:buSzPct val="80000"/>
              <a:buFont typeface="Wingdings" panose="05000000000000000000" pitchFamily="2" charset="2"/>
              <a:buChar char="Ø"/>
            </a:pPr>
            <a:r>
              <a:rPr lang="en-IN" sz="1300" b="0" i="0" kern="1200" dirty="0">
                <a:solidFill>
                  <a:srgbClr val="333333"/>
                </a:solidFill>
                <a:effectLst/>
                <a:latin typeface="Lucida Sans Unicode" panose="020B0602030504020204" pitchFamily="34" charset="0"/>
                <a:cs typeface="Lucida Sans Unicode" panose="020B0602030504020204" pitchFamily="34" charset="0"/>
              </a:rPr>
              <a:t>Similar to Linear regression model in LSTM model data is split into training and testing sets.</a:t>
            </a:r>
            <a:endParaRPr lang="en-IN" sz="13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IN" sz="1300" b="0" i="0" kern="1200" dirty="0">
                <a:solidFill>
                  <a:srgbClr val="000000"/>
                </a:solidFill>
                <a:effectLst/>
                <a:latin typeface="Lucida Sans Unicode" panose="020B0602030504020204" pitchFamily="34" charset="0"/>
                <a:cs typeface="Lucida Sans Unicode" panose="020B0602030504020204" pitchFamily="34" charset="0"/>
              </a:rPr>
              <a:t>Close price is selected as the target variable for this model.</a:t>
            </a:r>
            <a:endParaRPr lang="en-IN" sz="1300" dirty="0">
              <a:effectLst/>
              <a:latin typeface="Lucida Sans Unicode" panose="020B0602030504020204" pitchFamily="34" charset="0"/>
              <a:cs typeface="Lucida Sans Unicode" panose="020B0602030504020204" pitchFamily="34" charset="0"/>
            </a:endParaRPr>
          </a:p>
          <a:p>
            <a:pPr marL="347472" indent="-347472" algn="l" rtl="0" eaLnBrk="1" latinLnBrk="0" hangingPunct="1">
              <a:spcBef>
                <a:spcPts val="1000"/>
              </a:spcBef>
              <a:spcAft>
                <a:spcPts val="0"/>
              </a:spcAft>
            </a:pPr>
            <a:r>
              <a:rPr lang="en-IN" sz="1300" b="0" i="0" kern="1200" dirty="0">
                <a:solidFill>
                  <a:srgbClr val="000000"/>
                </a:solidFill>
                <a:effectLst/>
                <a:latin typeface="Lucida Sans Unicode" panose="020B0602030504020204" pitchFamily="34" charset="0"/>
                <a:cs typeface="Lucida Sans Unicode" panose="020B0602030504020204" pitchFamily="34" charset="0"/>
              </a:rPr>
              <a:t>After splitting data into training and testing sets, LSTM model is created by using the training dataset which will be fitted for better accuracy.</a:t>
            </a:r>
            <a:endParaRPr lang="en-IN" sz="1300" dirty="0">
              <a:effectLst/>
              <a:latin typeface="Lucida Sans Unicode" panose="020B0602030504020204" pitchFamily="34" charset="0"/>
              <a:cs typeface="Lucida Sans Unicode" panose="020B0602030504020204" pitchFamily="34" charset="0"/>
            </a:endParaRPr>
          </a:p>
          <a:p>
            <a:r>
              <a:rPr lang="en-IN" sz="1300" dirty="0">
                <a:latin typeface="Lucida Sans Unicode" panose="020B0602030504020204" pitchFamily="34" charset="0"/>
                <a:cs typeface="Lucida Sans Unicode" panose="020B0602030504020204" pitchFamily="34" charset="0"/>
              </a:rPr>
              <a:t>In building LSTM model </a:t>
            </a:r>
            <a:r>
              <a:rPr lang="en-IN" sz="1300" dirty="0" err="1">
                <a:latin typeface="Lucida Sans Unicode" panose="020B0602030504020204" pitchFamily="34" charset="0"/>
                <a:cs typeface="Lucida Sans Unicode" panose="020B0602030504020204" pitchFamily="34" charset="0"/>
              </a:rPr>
              <a:t>Keras</a:t>
            </a:r>
            <a:r>
              <a:rPr lang="en-IN" sz="1300" dirty="0">
                <a:latin typeface="Lucida Sans Unicode" panose="020B0602030504020204" pitchFamily="34" charset="0"/>
                <a:cs typeface="Lucida Sans Unicode" panose="020B0602030504020204" pitchFamily="34" charset="0"/>
              </a:rPr>
              <a:t> model is used.</a:t>
            </a:r>
          </a:p>
          <a:p>
            <a:r>
              <a:rPr lang="en-IN" sz="1300" dirty="0">
                <a:latin typeface="Lucida Sans Unicode" panose="020B0602030504020204" pitchFamily="34" charset="0"/>
                <a:cs typeface="Lucida Sans Unicode" panose="020B0602030504020204" pitchFamily="34" charset="0"/>
              </a:rPr>
              <a:t>Data is transformed into fit transformation for better accuracy.</a:t>
            </a:r>
          </a:p>
          <a:p>
            <a:r>
              <a:rPr lang="en-IN" sz="1300" dirty="0">
                <a:latin typeface="Lucida Sans Unicode" panose="020B0602030504020204" pitchFamily="34" charset="0"/>
                <a:cs typeface="Lucida Sans Unicode" panose="020B0602030504020204" pitchFamily="34" charset="0"/>
              </a:rPr>
              <a:t>Model is tested and predicted for providing accuracy.</a:t>
            </a:r>
          </a:p>
          <a:p>
            <a:r>
              <a:rPr lang="en-IN" sz="1300" dirty="0">
                <a:latin typeface="Lucida Sans Unicode" panose="020B0602030504020204" pitchFamily="34" charset="0"/>
                <a:cs typeface="Lucida Sans Unicode" panose="020B0602030504020204" pitchFamily="34" charset="0"/>
              </a:rPr>
              <a:t>Mean Square Error of the model is 1596.55.</a:t>
            </a:r>
          </a:p>
          <a:p>
            <a:r>
              <a:rPr lang="en-IN" sz="1300" dirty="0">
                <a:latin typeface="Lucida Sans Unicode" panose="020B0602030504020204" pitchFamily="34" charset="0"/>
                <a:cs typeface="Lucida Sans Unicode" panose="020B0602030504020204" pitchFamily="34" charset="0"/>
              </a:rPr>
              <a:t>Root Mean Square Error of the model is 39.96.</a:t>
            </a:r>
          </a:p>
        </p:txBody>
      </p:sp>
    </p:spTree>
    <p:extLst>
      <p:ext uri="{BB962C8B-B14F-4D97-AF65-F5344CB8AC3E}">
        <p14:creationId xmlns:p14="http://schemas.microsoft.com/office/powerpoint/2010/main" val="61735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1400E4-3CEB-C63A-4EFA-1F53BD93FA83}"/>
              </a:ext>
            </a:extLst>
          </p:cNvPr>
          <p:cNvGraphicFramePr>
            <a:graphicFrameLocks noGrp="1"/>
          </p:cNvGraphicFramePr>
          <p:nvPr>
            <p:extLst>
              <p:ext uri="{D42A27DB-BD31-4B8C-83A1-F6EECF244321}">
                <p14:modId xmlns:p14="http://schemas.microsoft.com/office/powerpoint/2010/main" val="1555174098"/>
              </p:ext>
            </p:extLst>
          </p:nvPr>
        </p:nvGraphicFramePr>
        <p:xfrm>
          <a:off x="2496620" y="1767154"/>
          <a:ext cx="3801438" cy="1109609"/>
        </p:xfrm>
        <a:graphic>
          <a:graphicData uri="http://schemas.openxmlformats.org/drawingml/2006/table">
            <a:tbl>
              <a:tblPr>
                <a:tableStyleId>{2D5ABB26-0587-4C30-8999-92F81FD0307C}</a:tableStyleId>
              </a:tblPr>
              <a:tblGrid>
                <a:gridCol w="3801438">
                  <a:extLst>
                    <a:ext uri="{9D8B030D-6E8A-4147-A177-3AD203B41FA5}">
                      <a16:colId xmlns:a16="http://schemas.microsoft.com/office/drawing/2014/main" val="1080241138"/>
                    </a:ext>
                  </a:extLst>
                </a:gridCol>
              </a:tblGrid>
              <a:tr h="1109609">
                <a:tc>
                  <a:txBody>
                    <a:bodyPr/>
                    <a:lstStyle/>
                    <a:p>
                      <a:endParaRPr lang="en-IN" dirty="0"/>
                    </a:p>
                  </a:txBody>
                  <a:tcPr/>
                </a:tc>
                <a:extLst>
                  <a:ext uri="{0D108BD9-81ED-4DB2-BD59-A6C34878D82A}">
                    <a16:rowId xmlns:a16="http://schemas.microsoft.com/office/drawing/2014/main" val="3811663326"/>
                  </a:ext>
                </a:extLst>
              </a:tr>
            </a:tbl>
          </a:graphicData>
        </a:graphic>
      </p:graphicFrame>
      <p:graphicFrame>
        <p:nvGraphicFramePr>
          <p:cNvPr id="4" name="Table 4">
            <a:extLst>
              <a:ext uri="{FF2B5EF4-FFF2-40B4-BE49-F238E27FC236}">
                <a16:creationId xmlns:a16="http://schemas.microsoft.com/office/drawing/2014/main" id="{6B2353E5-0208-E53E-58DA-04FE543A9383}"/>
              </a:ext>
            </a:extLst>
          </p:cNvPr>
          <p:cNvGraphicFramePr>
            <a:graphicFrameLocks noGrp="1"/>
          </p:cNvGraphicFramePr>
          <p:nvPr>
            <p:extLst>
              <p:ext uri="{D42A27DB-BD31-4B8C-83A1-F6EECF244321}">
                <p14:modId xmlns:p14="http://schemas.microsoft.com/office/powerpoint/2010/main" val="1904317006"/>
              </p:ext>
            </p:extLst>
          </p:nvPr>
        </p:nvGraphicFramePr>
        <p:xfrm>
          <a:off x="1567381" y="845353"/>
          <a:ext cx="8127999" cy="3758550"/>
        </p:xfrm>
        <a:graphic>
          <a:graphicData uri="http://schemas.openxmlformats.org/drawingml/2006/table">
            <a:tbl>
              <a:tblPr firstRow="1" bandRow="1">
                <a:tableStyleId>{D7AC3CCA-C797-4891-BE02-D94E43425B78}</a:tableStyleId>
              </a:tblPr>
              <a:tblGrid>
                <a:gridCol w="1533133">
                  <a:extLst>
                    <a:ext uri="{9D8B030D-6E8A-4147-A177-3AD203B41FA5}">
                      <a16:colId xmlns:a16="http://schemas.microsoft.com/office/drawing/2014/main" val="3463717680"/>
                    </a:ext>
                  </a:extLst>
                </a:gridCol>
                <a:gridCol w="3885533">
                  <a:extLst>
                    <a:ext uri="{9D8B030D-6E8A-4147-A177-3AD203B41FA5}">
                      <a16:colId xmlns:a16="http://schemas.microsoft.com/office/drawing/2014/main" val="1231993399"/>
                    </a:ext>
                  </a:extLst>
                </a:gridCol>
                <a:gridCol w="2709333">
                  <a:extLst>
                    <a:ext uri="{9D8B030D-6E8A-4147-A177-3AD203B41FA5}">
                      <a16:colId xmlns:a16="http://schemas.microsoft.com/office/drawing/2014/main" val="1733063229"/>
                    </a:ext>
                  </a:extLst>
                </a:gridCol>
              </a:tblGrid>
              <a:tr h="558150">
                <a:tc>
                  <a:txBody>
                    <a:bodyPr/>
                    <a:lstStyle/>
                    <a:p>
                      <a:r>
                        <a:rPr lang="en-IN" dirty="0"/>
                        <a:t>S.NO</a:t>
                      </a:r>
                    </a:p>
                  </a:txBody>
                  <a:tcPr/>
                </a:tc>
                <a:tc>
                  <a:txBody>
                    <a:bodyPr/>
                    <a:lstStyle/>
                    <a:p>
                      <a:r>
                        <a:rPr lang="en-IN" dirty="0"/>
                        <a:t>NAME OF THE MODEL</a:t>
                      </a:r>
                    </a:p>
                  </a:txBody>
                  <a:tcPr/>
                </a:tc>
                <a:tc>
                  <a:txBody>
                    <a:bodyPr/>
                    <a:lstStyle/>
                    <a:p>
                      <a:r>
                        <a:rPr lang="en-IN" dirty="0"/>
                        <a:t>  MSE VALUE</a:t>
                      </a:r>
                    </a:p>
                  </a:txBody>
                  <a:tcPr/>
                </a:tc>
                <a:extLst>
                  <a:ext uri="{0D108BD9-81ED-4DB2-BD59-A6C34878D82A}">
                    <a16:rowId xmlns:a16="http://schemas.microsoft.com/office/drawing/2014/main" val="82421057"/>
                  </a:ext>
                </a:extLst>
              </a:tr>
              <a:tr h="558150">
                <a:tc>
                  <a:txBody>
                    <a:bodyPr/>
                    <a:lstStyle/>
                    <a:p>
                      <a:r>
                        <a:rPr lang="en-IN" dirty="0"/>
                        <a:t>    1</a:t>
                      </a:r>
                    </a:p>
                  </a:txBody>
                  <a:tcPr/>
                </a:tc>
                <a:tc>
                  <a:txBody>
                    <a:bodyPr/>
                    <a:lstStyle/>
                    <a:p>
                      <a:r>
                        <a:rPr lang="en-IN" dirty="0"/>
                        <a:t>LINEAR REGRESSION</a:t>
                      </a:r>
                    </a:p>
                  </a:txBody>
                  <a:tcPr/>
                </a:tc>
                <a:tc>
                  <a:txBody>
                    <a:bodyPr/>
                    <a:lstStyle/>
                    <a:p>
                      <a:endParaRPr lang="en-IN" dirty="0"/>
                    </a:p>
                    <a:p>
                      <a:r>
                        <a:rPr lang="en-IN" dirty="0"/>
                        <a:t> 10.618</a:t>
                      </a:r>
                    </a:p>
                  </a:txBody>
                  <a:tcPr/>
                </a:tc>
                <a:extLst>
                  <a:ext uri="{0D108BD9-81ED-4DB2-BD59-A6C34878D82A}">
                    <a16:rowId xmlns:a16="http://schemas.microsoft.com/office/drawing/2014/main" val="2365363536"/>
                  </a:ext>
                </a:extLst>
              </a:tr>
              <a:tr h="558150">
                <a:tc>
                  <a:txBody>
                    <a:bodyPr/>
                    <a:lstStyle/>
                    <a:p>
                      <a:r>
                        <a:rPr lang="en-IN" dirty="0"/>
                        <a:t>    2</a:t>
                      </a:r>
                    </a:p>
                  </a:txBody>
                  <a:tcPr/>
                </a:tc>
                <a:tc>
                  <a:txBody>
                    <a:bodyPr/>
                    <a:lstStyle/>
                    <a:p>
                      <a:r>
                        <a:rPr lang="en-IN" dirty="0"/>
                        <a:t>ARIMA</a:t>
                      </a:r>
                    </a:p>
                  </a:txBody>
                  <a:tcPr/>
                </a:tc>
                <a:tc>
                  <a:txBody>
                    <a:bodyPr/>
                    <a:lstStyle/>
                    <a:p>
                      <a:endParaRPr lang="en-IN" dirty="0"/>
                    </a:p>
                    <a:p>
                      <a:r>
                        <a:rPr lang="en-IN" dirty="0"/>
                        <a:t> 1581.967</a:t>
                      </a:r>
                    </a:p>
                  </a:txBody>
                  <a:tcPr/>
                </a:tc>
                <a:extLst>
                  <a:ext uri="{0D108BD9-81ED-4DB2-BD59-A6C34878D82A}">
                    <a16:rowId xmlns:a16="http://schemas.microsoft.com/office/drawing/2014/main" val="4050450200"/>
                  </a:ext>
                </a:extLst>
              </a:tr>
              <a:tr h="558150">
                <a:tc>
                  <a:txBody>
                    <a:bodyPr/>
                    <a:lstStyle/>
                    <a:p>
                      <a:r>
                        <a:rPr lang="en-IN" dirty="0"/>
                        <a:t>    3</a:t>
                      </a:r>
                    </a:p>
                  </a:txBody>
                  <a:tcPr/>
                </a:tc>
                <a:tc>
                  <a:txBody>
                    <a:bodyPr/>
                    <a:lstStyle/>
                    <a:p>
                      <a:r>
                        <a:rPr lang="en-IN" dirty="0"/>
                        <a:t>SUPPORT VECTOR MACHINE</a:t>
                      </a:r>
                    </a:p>
                  </a:txBody>
                  <a:tcPr/>
                </a:tc>
                <a:tc>
                  <a:txBody>
                    <a:bodyPr/>
                    <a:lstStyle/>
                    <a:p>
                      <a:endParaRPr lang="en-IN" dirty="0"/>
                    </a:p>
                    <a:p>
                      <a:r>
                        <a:rPr lang="en-IN" dirty="0"/>
                        <a:t> 614872.562</a:t>
                      </a:r>
                    </a:p>
                  </a:txBody>
                  <a:tcPr/>
                </a:tc>
                <a:extLst>
                  <a:ext uri="{0D108BD9-81ED-4DB2-BD59-A6C34878D82A}">
                    <a16:rowId xmlns:a16="http://schemas.microsoft.com/office/drawing/2014/main" val="937136478"/>
                  </a:ext>
                </a:extLst>
              </a:tr>
              <a:tr h="558150">
                <a:tc>
                  <a:txBody>
                    <a:bodyPr/>
                    <a:lstStyle/>
                    <a:p>
                      <a:r>
                        <a:rPr lang="en-IN" dirty="0"/>
                        <a:t>    4</a:t>
                      </a:r>
                    </a:p>
                  </a:txBody>
                  <a:tcPr/>
                </a:tc>
                <a:tc>
                  <a:txBody>
                    <a:bodyPr/>
                    <a:lstStyle/>
                    <a:p>
                      <a:r>
                        <a:rPr lang="en-IN" dirty="0"/>
                        <a:t>RANDOM FOREST</a:t>
                      </a:r>
                    </a:p>
                  </a:txBody>
                  <a:tcPr/>
                </a:tc>
                <a:tc>
                  <a:txBody>
                    <a:bodyPr/>
                    <a:lstStyle/>
                    <a:p>
                      <a:endParaRPr lang="en-IN" dirty="0"/>
                    </a:p>
                    <a:p>
                      <a:r>
                        <a:rPr lang="en-IN" dirty="0"/>
                        <a:t> 12.089</a:t>
                      </a:r>
                    </a:p>
                  </a:txBody>
                  <a:tcPr/>
                </a:tc>
                <a:extLst>
                  <a:ext uri="{0D108BD9-81ED-4DB2-BD59-A6C34878D82A}">
                    <a16:rowId xmlns:a16="http://schemas.microsoft.com/office/drawing/2014/main" val="3702496438"/>
                  </a:ext>
                </a:extLst>
              </a:tr>
              <a:tr h="558150">
                <a:tc>
                  <a:txBody>
                    <a:bodyPr/>
                    <a:lstStyle/>
                    <a:p>
                      <a:r>
                        <a:rPr lang="en-IN" dirty="0"/>
                        <a:t>    5</a:t>
                      </a:r>
                    </a:p>
                  </a:txBody>
                  <a:tcPr/>
                </a:tc>
                <a:tc>
                  <a:txBody>
                    <a:bodyPr/>
                    <a:lstStyle/>
                    <a:p>
                      <a:r>
                        <a:rPr lang="en-IN" dirty="0"/>
                        <a:t>LONG SHORT TERM MEMORY NETWORKS(LSTM)</a:t>
                      </a:r>
                    </a:p>
                  </a:txBody>
                  <a:tcPr/>
                </a:tc>
                <a:tc>
                  <a:txBody>
                    <a:bodyPr/>
                    <a:lstStyle/>
                    <a:p>
                      <a:endParaRPr lang="en-IN" dirty="0"/>
                    </a:p>
                    <a:p>
                      <a:r>
                        <a:rPr lang="en-IN" dirty="0"/>
                        <a:t> 1122.04</a:t>
                      </a:r>
                    </a:p>
                  </a:txBody>
                  <a:tcPr/>
                </a:tc>
                <a:extLst>
                  <a:ext uri="{0D108BD9-81ED-4DB2-BD59-A6C34878D82A}">
                    <a16:rowId xmlns:a16="http://schemas.microsoft.com/office/drawing/2014/main" val="3053477451"/>
                  </a:ext>
                </a:extLst>
              </a:tr>
            </a:tbl>
          </a:graphicData>
        </a:graphic>
      </p:graphicFrame>
      <p:sp>
        <p:nvSpPr>
          <p:cNvPr id="5" name="TextBox 4">
            <a:extLst>
              <a:ext uri="{FF2B5EF4-FFF2-40B4-BE49-F238E27FC236}">
                <a16:creationId xmlns:a16="http://schemas.microsoft.com/office/drawing/2014/main" id="{A3518F53-75D7-F7C6-8236-32116686CD8B}"/>
              </a:ext>
            </a:extLst>
          </p:cNvPr>
          <p:cNvSpPr txBox="1"/>
          <p:nvPr/>
        </p:nvSpPr>
        <p:spPr>
          <a:xfrm>
            <a:off x="1357329" y="175675"/>
            <a:ext cx="8589195" cy="477054"/>
          </a:xfrm>
          <a:prstGeom prst="rect">
            <a:avLst/>
          </a:prstGeom>
          <a:noFill/>
        </p:spPr>
        <p:txBody>
          <a:bodyPr wrap="square" rtlCol="0">
            <a:spAutoFit/>
          </a:bodyPr>
          <a:lstStyle/>
          <a:p>
            <a:r>
              <a:rPr lang="en-IN" sz="2500" b="1" i="1" dirty="0">
                <a:solidFill>
                  <a:schemeClr val="accent2">
                    <a:lumMod val="75000"/>
                  </a:schemeClr>
                </a:solidFill>
              </a:rPr>
              <a:t>SUMMARY </a:t>
            </a:r>
            <a:r>
              <a:rPr lang="en-IN" sz="2500" b="1" i="1">
                <a:solidFill>
                  <a:schemeClr val="accent2">
                    <a:lumMod val="75000"/>
                  </a:schemeClr>
                </a:solidFill>
              </a:rPr>
              <a:t>OF MSE </a:t>
            </a:r>
            <a:r>
              <a:rPr lang="en-IN" sz="2500" b="1" i="1" dirty="0">
                <a:solidFill>
                  <a:schemeClr val="accent2">
                    <a:lumMod val="75000"/>
                  </a:schemeClr>
                </a:solidFill>
              </a:rPr>
              <a:t>VALUES OF DIFFERENT MODELS</a:t>
            </a:r>
          </a:p>
        </p:txBody>
      </p:sp>
      <p:sp>
        <p:nvSpPr>
          <p:cNvPr id="7" name="TextBox 6">
            <a:extLst>
              <a:ext uri="{FF2B5EF4-FFF2-40B4-BE49-F238E27FC236}">
                <a16:creationId xmlns:a16="http://schemas.microsoft.com/office/drawing/2014/main" id="{914C8FA8-3BF3-C5D0-D8C4-2077E4269B2C}"/>
              </a:ext>
            </a:extLst>
          </p:cNvPr>
          <p:cNvSpPr txBox="1"/>
          <p:nvPr/>
        </p:nvSpPr>
        <p:spPr>
          <a:xfrm>
            <a:off x="1960960" y="5089317"/>
            <a:ext cx="6093618" cy="1569660"/>
          </a:xfrm>
          <a:prstGeom prst="rect">
            <a:avLst/>
          </a:prstGeom>
          <a:noFill/>
        </p:spPr>
        <p:txBody>
          <a:bodyPr wrap="square">
            <a:spAutoFit/>
          </a:bodyPr>
          <a:lstStyle/>
          <a:p>
            <a:r>
              <a:rPr lang="en-IN" sz="2400" i="1" dirty="0">
                <a:latin typeface="Times New Roman" panose="02020603050405020304" pitchFamily="18" charset="0"/>
                <a:cs typeface="Times New Roman" panose="02020603050405020304" pitchFamily="18" charset="0"/>
              </a:rPr>
              <a:t>Random Forest model is the best model among all models built and it will be taken for Model Building, As the Mean Square Error of the Random Forest model is Minimum</a:t>
            </a:r>
            <a:endParaRPr lang="en-IN" sz="2400" dirty="0"/>
          </a:p>
        </p:txBody>
      </p:sp>
    </p:spTree>
    <p:extLst>
      <p:ext uri="{BB962C8B-B14F-4D97-AF65-F5344CB8AC3E}">
        <p14:creationId xmlns:p14="http://schemas.microsoft.com/office/powerpoint/2010/main" val="3276392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4E8C-85BC-3A04-CE46-286BB604DAB1}"/>
              </a:ext>
            </a:extLst>
          </p:cNvPr>
          <p:cNvSpPr>
            <a:spLocks noGrp="1"/>
          </p:cNvSpPr>
          <p:nvPr>
            <p:ph type="title"/>
          </p:nvPr>
        </p:nvSpPr>
        <p:spPr/>
        <p:txBody>
          <a:bodyPr/>
          <a:lstStyle/>
          <a:p>
            <a:r>
              <a:rPr lang="en-IN" b="1" i="1" dirty="0">
                <a:solidFill>
                  <a:schemeClr val="accent3">
                    <a:lumMod val="60000"/>
                    <a:lumOff val="40000"/>
                  </a:schemeClr>
                </a:solidFill>
              </a:rPr>
              <a:t>MODEL DEPLOYMENT</a:t>
            </a:r>
            <a:endParaRPr lang="en-IN" dirty="0"/>
          </a:p>
        </p:txBody>
      </p:sp>
      <p:sp>
        <p:nvSpPr>
          <p:cNvPr id="3" name="Content Placeholder 2">
            <a:extLst>
              <a:ext uri="{FF2B5EF4-FFF2-40B4-BE49-F238E27FC236}">
                <a16:creationId xmlns:a16="http://schemas.microsoft.com/office/drawing/2014/main" id="{D354A5F4-8DF5-6C20-9849-61DE02BCDBA0}"/>
              </a:ext>
            </a:extLst>
          </p:cNvPr>
          <p:cNvSpPr>
            <a:spLocks noGrp="1"/>
          </p:cNvSpPr>
          <p:nvPr>
            <p:ph idx="1"/>
          </p:nvPr>
        </p:nvSpPr>
        <p:spPr>
          <a:xfrm>
            <a:off x="876300" y="2260600"/>
            <a:ext cx="10680700" cy="4127500"/>
          </a:xfrm>
        </p:spPr>
        <p:txBody>
          <a:bodyPr>
            <a:normAutofit fontScale="85000" lnSpcReduction="10000"/>
          </a:bodyPr>
          <a:lstStyle/>
          <a:p>
            <a:pPr algn="l"/>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is a popular open-source Python framework used for building data-driven web applications. It is designed to create interactive web applications that can be easily shared and deployed.</a:t>
            </a:r>
          </a:p>
          <a:p>
            <a:pPr algn="l"/>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With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we can create simple and powerful web applications for data analysis, visualization, and machine learning.</a:t>
            </a:r>
          </a:p>
          <a:p>
            <a:pPr algn="l"/>
            <a:r>
              <a:rPr lang="en-IN" sz="20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rPr>
              <a:t>In</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deploying Random Forest model using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we have followed these steps:</a:t>
            </a:r>
          </a:p>
          <a:p>
            <a:pPr algn="l">
              <a:buFont typeface="+mj-lt"/>
              <a:buAutoNum type="arabicPeriod"/>
            </a:pP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Train your Random Forest model using Python. This can be done using a variety of tools, including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sklearn</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module.</a:t>
            </a:r>
          </a:p>
          <a:p>
            <a:pPr algn="l">
              <a:buFont typeface="+mj-lt"/>
              <a:buAutoNum type="arabicPeriod"/>
            </a:pPr>
            <a:r>
              <a:rPr lang="en-IN" sz="20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rPr>
              <a:t>We have used </a:t>
            </a:r>
            <a:r>
              <a:rPr lang="en-IN" sz="2000" dirty="0" err="1">
                <a:solidFill>
                  <a:schemeClr val="tx1"/>
                </a:solidFill>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rPr>
              <a:t> tools for model deployment in the app building like plotting and interface</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a:t>
            </a:r>
          </a:p>
          <a:p>
            <a:pPr>
              <a:buFont typeface="+mj-lt"/>
              <a:buAutoNum type="arabicPeriod"/>
            </a:pP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We have created a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app that loads trained model and provides a user interface for users to input data and get predictions. </a:t>
            </a:r>
            <a:endParaRPr lang="en-IN" sz="2000" dirty="0">
              <a:solidFill>
                <a:schemeClr val="tx1"/>
              </a:solidFill>
              <a:latin typeface="Times New Roman" panose="02020603050405020304" pitchFamily="18" charset="0"/>
              <a:ea typeface="Segoe UI Emoji" panose="020B0502040204020203" pitchFamily="34" charset="0"/>
              <a:cs typeface="Times New Roman" panose="02020603050405020304" pitchFamily="18" charset="0"/>
            </a:endParaRPr>
          </a:p>
          <a:p>
            <a:pPr>
              <a:buFont typeface="+mj-lt"/>
              <a:buAutoNum type="arabicPeriod"/>
            </a:pP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We have saved our built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code of Random forest model in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py</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file to deploy it in </a:t>
            </a:r>
            <a:r>
              <a:rPr lang="en-IN" sz="2000" b="0" i="1"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Anaconda prompt</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a:t>
            </a:r>
          </a:p>
          <a:p>
            <a:pPr algn="l">
              <a:buFont typeface="+mj-lt"/>
              <a:buAutoNum type="arabicPeriod"/>
            </a:pP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In Anaconda prompt  we have given the path of saved .</a:t>
            </a:r>
            <a:r>
              <a:rPr lang="en-IN" sz="2000" b="0" i="0"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py</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file and using </a:t>
            </a:r>
            <a:r>
              <a:rPr lang="en-IN" sz="2000" b="0" i="1" dirty="0" err="1">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streamlit</a:t>
            </a:r>
            <a:r>
              <a:rPr lang="en-IN" sz="2000" b="0" i="1"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 run </a:t>
            </a:r>
            <a:r>
              <a:rPr lang="en-IN" sz="2000" b="0" i="0" dirty="0">
                <a:solidFill>
                  <a:schemeClr val="tx1"/>
                </a:solidFill>
                <a:effectLst/>
                <a:latin typeface="Times New Roman" panose="02020603050405020304" pitchFamily="18" charset="0"/>
                <a:ea typeface="Segoe UI Emoji" panose="020B0502040204020203" pitchFamily="34" charset="0"/>
                <a:cs typeface="Times New Roman" panose="02020603050405020304" pitchFamily="18" charset="0"/>
              </a:rPr>
              <a:t>in Anaconda prompt we have executed our model deployment.</a:t>
            </a:r>
          </a:p>
          <a:p>
            <a:endParaRPr lang="en-IN" dirty="0"/>
          </a:p>
        </p:txBody>
      </p:sp>
    </p:spTree>
    <p:extLst>
      <p:ext uri="{BB962C8B-B14F-4D97-AF65-F5344CB8AC3E}">
        <p14:creationId xmlns:p14="http://schemas.microsoft.com/office/powerpoint/2010/main" val="126980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B5CC688-4AEB-5BAD-C673-A7DD6A9B8436}"/>
              </a:ext>
            </a:extLst>
          </p:cNvPr>
          <p:cNvPicPr>
            <a:picLocks noGrp="1" noChangeAspect="1"/>
          </p:cNvPicPr>
          <p:nvPr>
            <p:ph idx="1"/>
          </p:nvPr>
        </p:nvPicPr>
        <p:blipFill>
          <a:blip r:embed="rId2"/>
          <a:stretch>
            <a:fillRect/>
          </a:stretch>
        </p:blipFill>
        <p:spPr>
          <a:xfrm>
            <a:off x="202924" y="0"/>
            <a:ext cx="11588023" cy="6377835"/>
          </a:xfrm>
        </p:spPr>
      </p:pic>
    </p:spTree>
    <p:extLst>
      <p:ext uri="{BB962C8B-B14F-4D97-AF65-F5344CB8AC3E}">
        <p14:creationId xmlns:p14="http://schemas.microsoft.com/office/powerpoint/2010/main" val="2784752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5B64-CCCE-B8AA-4215-F19767EA574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6AD0EBC-39A6-807A-F34B-EBC04B6F2D63}"/>
              </a:ext>
            </a:extLst>
          </p:cNvPr>
          <p:cNvPicPr>
            <a:picLocks noGrp="1" noChangeAspect="1"/>
          </p:cNvPicPr>
          <p:nvPr>
            <p:ph idx="1"/>
          </p:nvPr>
        </p:nvPicPr>
        <p:blipFill>
          <a:blip r:embed="rId2"/>
          <a:stretch>
            <a:fillRect/>
          </a:stretch>
        </p:blipFill>
        <p:spPr>
          <a:xfrm>
            <a:off x="353003" y="0"/>
            <a:ext cx="11678575" cy="6371924"/>
          </a:xfrm>
        </p:spPr>
      </p:pic>
    </p:spTree>
    <p:extLst>
      <p:ext uri="{BB962C8B-B14F-4D97-AF65-F5344CB8AC3E}">
        <p14:creationId xmlns:p14="http://schemas.microsoft.com/office/powerpoint/2010/main" val="3156400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7546-2CF4-DC7D-9722-82DF8AD06FE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A6E80E7-1E5D-B021-A478-331D87F8FE89}"/>
              </a:ext>
            </a:extLst>
          </p:cNvPr>
          <p:cNvPicPr>
            <a:picLocks noGrp="1" noChangeAspect="1"/>
          </p:cNvPicPr>
          <p:nvPr>
            <p:ph idx="1"/>
          </p:nvPr>
        </p:nvPicPr>
        <p:blipFill>
          <a:blip r:embed="rId2"/>
          <a:stretch>
            <a:fillRect/>
          </a:stretch>
        </p:blipFill>
        <p:spPr>
          <a:xfrm>
            <a:off x="471638" y="0"/>
            <a:ext cx="11550316" cy="4250699"/>
          </a:xfrm>
        </p:spPr>
      </p:pic>
    </p:spTree>
    <p:extLst>
      <p:ext uri="{BB962C8B-B14F-4D97-AF65-F5344CB8AC3E}">
        <p14:creationId xmlns:p14="http://schemas.microsoft.com/office/powerpoint/2010/main" val="4220077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CCC44F-42D8-1820-CE77-B52270C57B5F}"/>
              </a:ext>
            </a:extLst>
          </p:cNvPr>
          <p:cNvPicPr>
            <a:picLocks noChangeAspect="1"/>
          </p:cNvPicPr>
          <p:nvPr/>
        </p:nvPicPr>
        <p:blipFill>
          <a:blip r:embed="rId2"/>
          <a:stretch>
            <a:fillRect/>
          </a:stretch>
        </p:blipFill>
        <p:spPr>
          <a:xfrm>
            <a:off x="2267704" y="0"/>
            <a:ext cx="8951136" cy="6858000"/>
          </a:xfrm>
          <a:prstGeom prst="rect">
            <a:avLst/>
          </a:prstGeom>
        </p:spPr>
      </p:pic>
    </p:spTree>
    <p:extLst>
      <p:ext uri="{BB962C8B-B14F-4D97-AF65-F5344CB8AC3E}">
        <p14:creationId xmlns:p14="http://schemas.microsoft.com/office/powerpoint/2010/main" val="133323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B935-50B0-A9F9-4280-4327B332F70F}"/>
              </a:ext>
            </a:extLst>
          </p:cNvPr>
          <p:cNvSpPr>
            <a:spLocks noGrp="1"/>
          </p:cNvSpPr>
          <p:nvPr>
            <p:ph type="title"/>
          </p:nvPr>
        </p:nvSpPr>
        <p:spPr>
          <a:xfrm>
            <a:off x="1744975" y="2042378"/>
            <a:ext cx="4351025" cy="2283824"/>
          </a:xfrm>
        </p:spPr>
        <p:txBody>
          <a:bodyPr/>
          <a:lstStyle/>
          <a:p>
            <a:r>
              <a:rPr lang="en-IN" b="1" i="1" dirty="0">
                <a:solidFill>
                  <a:schemeClr val="accent4">
                    <a:lumMod val="20000"/>
                    <a:lumOff val="80000"/>
                  </a:schemeClr>
                </a:solidFill>
              </a:rPr>
              <a:t>OBJECTIVE</a:t>
            </a:r>
          </a:p>
        </p:txBody>
      </p:sp>
      <p:sp>
        <p:nvSpPr>
          <p:cNvPr id="3" name="Text Placeholder 2">
            <a:extLst>
              <a:ext uri="{FF2B5EF4-FFF2-40B4-BE49-F238E27FC236}">
                <a16:creationId xmlns:a16="http://schemas.microsoft.com/office/drawing/2014/main" id="{F6A1084B-6BE9-1C1E-353E-028BAA430D91}"/>
              </a:ext>
            </a:extLst>
          </p:cNvPr>
          <p:cNvSpPr>
            <a:spLocks noGrp="1"/>
          </p:cNvSpPr>
          <p:nvPr>
            <p:ph type="body" idx="1"/>
          </p:nvPr>
        </p:nvSpPr>
        <p:spPr>
          <a:xfrm>
            <a:off x="6686023" y="1232034"/>
            <a:ext cx="5047173" cy="4620126"/>
          </a:xfrm>
        </p:spPr>
        <p:txBody>
          <a:bodyPr>
            <a:normAutofit fontScale="85000" lnSpcReduction="10000"/>
          </a:bodyPr>
          <a:lstStyle/>
          <a:p>
            <a:pPr>
              <a:lnSpc>
                <a:spcPct val="115000"/>
              </a:lnSpc>
            </a:pPr>
            <a:r>
              <a:rPr lang="en-IN" sz="2000" b="1"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rPr>
              <a:t>Predict the Reliance Industries Stock Price for the next 30 days.</a:t>
            </a:r>
            <a:endParaRPr lang="en-IN" sz="20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2000" b="1"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rPr>
              <a:t>There are Open, High, Low and Close prices that you need to obtain from the web for each day starting from 2015 to 2022 for Reliance Industries stock.</a:t>
            </a:r>
            <a:endParaRPr lang="en-IN" sz="2000"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2000" dirty="0">
                <a:solidFill>
                  <a:srgbClr val="000000"/>
                </a:solidFill>
                <a:effectLst/>
                <a:latin typeface="Times New Roman" panose="02020603050405020304" pitchFamily="18" charset="0"/>
                <a:ea typeface="inherit"/>
                <a:cs typeface="Times New Roman" panose="02020603050405020304" pitchFamily="18" charset="0"/>
              </a:rPr>
              <a:t>Split the last year into a test set- to build a model to predict stock price.</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2000" dirty="0">
                <a:solidFill>
                  <a:srgbClr val="000000"/>
                </a:solidFill>
                <a:effectLst/>
                <a:latin typeface="Times New Roman" panose="02020603050405020304" pitchFamily="18" charset="0"/>
                <a:ea typeface="inherit"/>
                <a:cs typeface="Times New Roman" panose="02020603050405020304" pitchFamily="18" charset="0"/>
              </a:rPr>
              <a:t>Find short term, &amp; long term trends.</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2000" dirty="0">
                <a:solidFill>
                  <a:srgbClr val="000000"/>
                </a:solidFill>
                <a:effectLst/>
                <a:latin typeface="Times New Roman" panose="02020603050405020304" pitchFamily="18" charset="0"/>
                <a:ea typeface="inherit"/>
                <a:cs typeface="Times New Roman" panose="02020603050405020304" pitchFamily="18" charset="0"/>
              </a:rPr>
              <a:t>Understand how it is impacted from external factors or any big external events.</a:t>
            </a:r>
            <a:endParaRPr lang="en-IN" sz="20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2000" dirty="0">
                <a:solidFill>
                  <a:srgbClr val="000000"/>
                </a:solidFill>
                <a:effectLst/>
                <a:latin typeface="Times New Roman" panose="02020603050405020304" pitchFamily="18" charset="0"/>
                <a:ea typeface="inherit"/>
                <a:cs typeface="Times New Roman" panose="02020603050405020304" pitchFamily="18" charset="0"/>
              </a:rPr>
              <a:t>Forecast for next 30 days.</a:t>
            </a:r>
            <a:endParaRPr lang="en-IN" sz="2000" dirty="0">
              <a:effectLst/>
              <a:latin typeface="Times New Roman" panose="02020603050405020304" pitchFamily="18" charset="0"/>
              <a:ea typeface="Noto Sans Symbols"/>
              <a:cs typeface="Times New Roman" panose="02020603050405020304" pitchFamily="18" charset="0"/>
            </a:endParaRPr>
          </a:p>
          <a:p>
            <a:endParaRPr lang="en-IN" dirty="0"/>
          </a:p>
        </p:txBody>
      </p:sp>
    </p:spTree>
    <p:extLst>
      <p:ext uri="{BB962C8B-B14F-4D97-AF65-F5344CB8AC3E}">
        <p14:creationId xmlns:p14="http://schemas.microsoft.com/office/powerpoint/2010/main" val="3877754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BB32-008F-5AD7-B2F8-D83D91DC2F35}"/>
              </a:ext>
            </a:extLst>
          </p:cNvPr>
          <p:cNvSpPr>
            <a:spLocks noGrp="1"/>
          </p:cNvSpPr>
          <p:nvPr>
            <p:ph type="title"/>
          </p:nvPr>
        </p:nvSpPr>
        <p:spPr/>
        <p:txBody>
          <a:bodyPr/>
          <a:lstStyle/>
          <a:p>
            <a:r>
              <a:rPr lang="en-IN" b="1" i="1" dirty="0">
                <a:solidFill>
                  <a:schemeClr val="accent4">
                    <a:lumMod val="40000"/>
                    <a:lumOff val="60000"/>
                  </a:schemeClr>
                </a:solidFill>
              </a:rPr>
              <a:t>Challenges Faced</a:t>
            </a:r>
          </a:p>
        </p:txBody>
      </p:sp>
      <p:sp>
        <p:nvSpPr>
          <p:cNvPr id="3" name="Content Placeholder 2">
            <a:extLst>
              <a:ext uri="{FF2B5EF4-FFF2-40B4-BE49-F238E27FC236}">
                <a16:creationId xmlns:a16="http://schemas.microsoft.com/office/drawing/2014/main" id="{64BB3F8D-AFFA-0A7E-7EF1-9AEBADD1B253}"/>
              </a:ext>
            </a:extLst>
          </p:cNvPr>
          <p:cNvSpPr>
            <a:spLocks noGrp="1"/>
          </p:cNvSpPr>
          <p:nvPr>
            <p:ph idx="1"/>
          </p:nvPr>
        </p:nvSpPr>
        <p:spPr>
          <a:xfrm>
            <a:off x="1154954" y="2603500"/>
            <a:ext cx="9427428" cy="3416300"/>
          </a:xfrm>
        </p:spPr>
        <p:txBody>
          <a:bodyPr>
            <a:normAutofit fontScale="92500" lnSpcReduction="10000"/>
          </a:bodyPr>
          <a:lstStyle/>
          <a:p>
            <a:r>
              <a:rPr lang="en-IN" dirty="0"/>
              <a:t>We have faced some troubles while deploying the model after it has been built.</a:t>
            </a:r>
          </a:p>
          <a:p>
            <a:r>
              <a:rPr lang="en-IN" dirty="0"/>
              <a:t>While deploying model there were issues with data it worked fine till model building while deployment we have noticed that date columns have some issue(date column was flipped upside down), so we have swapped the web scrapped data with </a:t>
            </a:r>
            <a:r>
              <a:rPr lang="en-IN" dirty="0" err="1"/>
              <a:t>yfinance</a:t>
            </a:r>
            <a:r>
              <a:rPr lang="en-IN" dirty="0"/>
              <a:t> modules data.</a:t>
            </a:r>
          </a:p>
          <a:p>
            <a:r>
              <a:rPr lang="en-IN" dirty="0"/>
              <a:t>We got issues while building LSTM model, we cross verified and resolved our issue.</a:t>
            </a:r>
          </a:p>
          <a:p>
            <a:r>
              <a:rPr lang="en-IN" dirty="0"/>
              <a:t>We got predicted values way less than the previous values, so we have changed the model from linear regression  to random forest.</a:t>
            </a:r>
          </a:p>
          <a:p>
            <a:r>
              <a:rPr lang="en-IN" dirty="0"/>
              <a:t>While deployment using </a:t>
            </a:r>
            <a:r>
              <a:rPr lang="en-IN" dirty="0" err="1"/>
              <a:t>streamlit</a:t>
            </a:r>
            <a:r>
              <a:rPr lang="en-IN" dirty="0"/>
              <a:t> there was issue with dates as it is in datetime format, we resolved it with using </a:t>
            </a:r>
            <a:r>
              <a:rPr lang="en-IN" dirty="0" err="1"/>
              <a:t>strftime</a:t>
            </a:r>
            <a:r>
              <a:rPr lang="en-IN" dirty="0"/>
              <a:t> function and using this datetime is converted string and then to numeric with using loops.</a:t>
            </a:r>
          </a:p>
        </p:txBody>
      </p:sp>
    </p:spTree>
    <p:extLst>
      <p:ext uri="{BB962C8B-B14F-4D97-AF65-F5344CB8AC3E}">
        <p14:creationId xmlns:p14="http://schemas.microsoft.com/office/powerpoint/2010/main" val="19260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C84D-3BD3-7CA5-C9F4-53B654CAC1EE}"/>
              </a:ext>
            </a:extLst>
          </p:cNvPr>
          <p:cNvSpPr>
            <a:spLocks noGrp="1"/>
          </p:cNvSpPr>
          <p:nvPr>
            <p:ph type="title"/>
          </p:nvPr>
        </p:nvSpPr>
        <p:spPr>
          <a:xfrm>
            <a:off x="983504" y="838200"/>
            <a:ext cx="8761413" cy="706964"/>
          </a:xfrm>
        </p:spPr>
        <p:txBody>
          <a:bodyPr/>
          <a:lstStyle/>
          <a:p>
            <a:r>
              <a:rPr lang="en-IN" sz="4000" b="1" i="1" dirty="0">
                <a:solidFill>
                  <a:schemeClr val="accent1">
                    <a:lumMod val="60000"/>
                    <a:lumOff val="40000"/>
                  </a:schemeClr>
                </a:solidFill>
                <a:effectLst/>
                <a:latin typeface="Arial" panose="020B0604020202020204" pitchFamily="34" charset="0"/>
                <a:ea typeface="Arial" panose="020B0604020202020204" pitchFamily="34" charset="0"/>
              </a:rPr>
              <a:t>Data set Details</a:t>
            </a:r>
            <a:endParaRPr lang="en-US" sz="4000" i="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E4BE35E-292B-BFA3-C626-D7D2DE52A622}"/>
              </a:ext>
            </a:extLst>
          </p:cNvPr>
          <p:cNvSpPr>
            <a:spLocks noGrp="1"/>
          </p:cNvSpPr>
          <p:nvPr>
            <p:ph idx="1"/>
          </p:nvPr>
        </p:nvSpPr>
        <p:spPr/>
        <p:txBody>
          <a:bodyPr>
            <a:normAutofit/>
          </a:bodyPr>
          <a:lstStyle/>
          <a:p>
            <a:r>
              <a:rPr lang="en-US" sz="2400" dirty="0">
                <a:solidFill>
                  <a:schemeClr val="tx1"/>
                </a:solidFill>
                <a:latin typeface="Lucida Sans Unicode" panose="020B0602030504020204" pitchFamily="34" charset="0"/>
                <a:cs typeface="Lucida Sans Unicode" panose="020B0602030504020204" pitchFamily="34" charset="0"/>
              </a:rPr>
              <a:t>We got data from </a:t>
            </a:r>
            <a:r>
              <a:rPr lang="en-US" sz="2400" dirty="0" err="1">
                <a:solidFill>
                  <a:schemeClr val="tx1"/>
                </a:solidFill>
                <a:latin typeface="Lucida Sans Unicode" panose="020B0602030504020204" pitchFamily="34" charset="0"/>
                <a:cs typeface="Lucida Sans Unicode" panose="020B0602030504020204" pitchFamily="34" charset="0"/>
              </a:rPr>
              <a:t>yfinance</a:t>
            </a:r>
            <a:r>
              <a:rPr lang="en-US" sz="2400" dirty="0">
                <a:solidFill>
                  <a:schemeClr val="tx1"/>
                </a:solidFill>
                <a:latin typeface="Lucida Sans Unicode" panose="020B0602030504020204" pitchFamily="34" charset="0"/>
                <a:cs typeface="Lucida Sans Unicode" panose="020B0602030504020204" pitchFamily="34" charset="0"/>
              </a:rPr>
              <a:t> module.</a:t>
            </a:r>
          </a:p>
          <a:p>
            <a:r>
              <a:rPr lang="en-US" sz="2400" dirty="0">
                <a:solidFill>
                  <a:schemeClr val="tx1"/>
                </a:solidFill>
                <a:latin typeface="Lucida Sans Unicode" panose="020B0602030504020204" pitchFamily="34" charset="0"/>
                <a:cs typeface="Lucida Sans Unicode" panose="020B0602030504020204" pitchFamily="34" charset="0"/>
              </a:rPr>
              <a:t>Shape of the data is (1975,6).</a:t>
            </a:r>
          </a:p>
          <a:p>
            <a:r>
              <a:rPr lang="en-US" sz="2400" dirty="0">
                <a:solidFill>
                  <a:schemeClr val="tx1"/>
                </a:solidFill>
                <a:latin typeface="Lucida Sans Unicode" panose="020B0602030504020204" pitchFamily="34" charset="0"/>
                <a:cs typeface="Lucida Sans Unicode" panose="020B0602030504020204" pitchFamily="34" charset="0"/>
              </a:rPr>
              <a:t>Data has no Null values.</a:t>
            </a:r>
          </a:p>
          <a:p>
            <a:r>
              <a:rPr lang="en-US" sz="2400" dirty="0">
                <a:solidFill>
                  <a:schemeClr val="tx1"/>
                </a:solidFill>
                <a:latin typeface="Lucida Sans Unicode" panose="020B0602030504020204" pitchFamily="34" charset="0"/>
                <a:cs typeface="Lucida Sans Unicode" panose="020B0602030504020204" pitchFamily="34" charset="0"/>
              </a:rPr>
              <a:t>Variables from the data Open price, High Price, Low Price, Close Price and Adj Close have high correlation between themselves.</a:t>
            </a:r>
          </a:p>
          <a:p>
            <a:r>
              <a:rPr lang="en-US" sz="2400" dirty="0">
                <a:solidFill>
                  <a:schemeClr val="tx1"/>
                </a:solidFill>
                <a:latin typeface="Lucida Sans Unicode" panose="020B0602030504020204" pitchFamily="34" charset="0"/>
                <a:cs typeface="Lucida Sans Unicode" panose="020B0602030504020204" pitchFamily="34" charset="0"/>
              </a:rPr>
              <a:t>Volume turned out to be an outlier.</a:t>
            </a:r>
            <a:endParaRPr lang="en-US" dirty="0">
              <a:latin typeface="Lucida Sans Unicode" panose="020B0602030504020204" pitchFamily="34" charset="0"/>
              <a:cs typeface="Lucida Sans Unicode" panose="020B0602030504020204" pitchFamily="34" charset="0"/>
            </a:endParaRPr>
          </a:p>
          <a:p>
            <a:endParaRPr lang="en-US" dirty="0"/>
          </a:p>
        </p:txBody>
      </p:sp>
    </p:spTree>
    <p:extLst>
      <p:ext uri="{BB962C8B-B14F-4D97-AF65-F5344CB8AC3E}">
        <p14:creationId xmlns:p14="http://schemas.microsoft.com/office/powerpoint/2010/main" val="40649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4F26-6C6B-6953-6207-0D57CA2A5B49}"/>
              </a:ext>
            </a:extLst>
          </p:cNvPr>
          <p:cNvSpPr>
            <a:spLocks noGrp="1"/>
          </p:cNvSpPr>
          <p:nvPr>
            <p:ph type="title"/>
          </p:nvPr>
        </p:nvSpPr>
        <p:spPr/>
        <p:txBody>
          <a:bodyPr/>
          <a:lstStyle/>
          <a:p>
            <a:r>
              <a:rPr lang="en-US" sz="4000" b="1" i="1" dirty="0">
                <a:solidFill>
                  <a:schemeClr val="accent1">
                    <a:lumMod val="40000"/>
                    <a:lumOff val="60000"/>
                  </a:schemeClr>
                </a:solidFill>
              </a:rPr>
              <a:t>EXPLORATORY DATA ANALYSIS</a:t>
            </a:r>
          </a:p>
        </p:txBody>
      </p:sp>
      <p:sp>
        <p:nvSpPr>
          <p:cNvPr id="3" name="Content Placeholder 2">
            <a:extLst>
              <a:ext uri="{FF2B5EF4-FFF2-40B4-BE49-F238E27FC236}">
                <a16:creationId xmlns:a16="http://schemas.microsoft.com/office/drawing/2014/main" id="{687AC40E-B572-AE12-C1CF-6DE32E24A809}"/>
              </a:ext>
            </a:extLst>
          </p:cNvPr>
          <p:cNvSpPr>
            <a:spLocks noGrp="1"/>
          </p:cNvSpPr>
          <p:nvPr>
            <p:ph idx="1"/>
          </p:nvPr>
        </p:nvSpPr>
        <p:spPr>
          <a:xfrm>
            <a:off x="628850" y="2310064"/>
            <a:ext cx="11181348" cy="4321744"/>
          </a:xfrm>
        </p:spPr>
        <p:txBody>
          <a:bodyPr>
            <a:normAutofit/>
          </a:bodyPr>
          <a:lstStyle/>
          <a:p>
            <a:r>
              <a:rPr lang="en-IN" sz="1550" dirty="0">
                <a:solidFill>
                  <a:schemeClr val="tx1"/>
                </a:solidFill>
                <a:latin typeface="Lucida Sans Unicode" panose="020B0602030504020204" pitchFamily="34" charset="0"/>
                <a:cs typeface="Lucida Sans Unicode" panose="020B0602030504020204" pitchFamily="34" charset="0"/>
              </a:rPr>
              <a:t>Exploratory Data Analysis (EDA) is an approach to </a:t>
            </a:r>
            <a:r>
              <a:rPr lang="en-IN" sz="1550" dirty="0" err="1">
                <a:solidFill>
                  <a:schemeClr val="tx1"/>
                </a:solidFill>
                <a:latin typeface="Lucida Sans Unicode" panose="020B0602030504020204" pitchFamily="34" charset="0"/>
                <a:cs typeface="Lucida Sans Unicode" panose="020B0602030504020204" pitchFamily="34" charset="0"/>
              </a:rPr>
              <a:t>analyze</a:t>
            </a:r>
            <a:r>
              <a:rPr lang="en-IN" sz="1550" dirty="0">
                <a:solidFill>
                  <a:schemeClr val="tx1"/>
                </a:solidFill>
                <a:latin typeface="Lucida Sans Unicode" panose="020B0602030504020204" pitchFamily="34" charset="0"/>
                <a:cs typeface="Lucida Sans Unicode" panose="020B0602030504020204" pitchFamily="34" charset="0"/>
              </a:rPr>
              <a:t> the data using visual techniques. It is used to discover trends, patterns, or to check assumptions with the help of statistical summary and graphical representations.</a:t>
            </a:r>
          </a:p>
          <a:p>
            <a:pPr algn="l" fontAlgn="base"/>
            <a:r>
              <a:rPr lang="en-IN" sz="1550" i="0" dirty="0">
                <a:solidFill>
                  <a:srgbClr val="273239"/>
                </a:solidFill>
                <a:effectLst/>
                <a:latin typeface="Lucida Sans Unicode" panose="020B0602030504020204" pitchFamily="34" charset="0"/>
                <a:cs typeface="Lucida Sans Unicode" panose="020B0602030504020204" pitchFamily="34" charset="0"/>
              </a:rPr>
              <a:t>TYPES OF EXPLORATORY DATA ANALYSIS:</a:t>
            </a:r>
          </a:p>
          <a:p>
            <a:pPr marL="0" indent="0" algn="l" fontAlgn="base">
              <a:buNone/>
            </a:pPr>
            <a:r>
              <a:rPr lang="en-IN" sz="1550" b="0" i="0" dirty="0">
                <a:solidFill>
                  <a:srgbClr val="273239"/>
                </a:solidFill>
                <a:effectLst/>
                <a:latin typeface="Lucida Sans Unicode" panose="020B0602030504020204" pitchFamily="34" charset="0"/>
                <a:cs typeface="Lucida Sans Unicode" panose="020B0602030504020204" pitchFamily="34" charset="0"/>
              </a:rPr>
              <a:t>	Univariate Non-graphical</a:t>
            </a:r>
          </a:p>
          <a:p>
            <a:pPr marL="0" indent="0" algn="l" fontAlgn="base">
              <a:buNone/>
            </a:pPr>
            <a:r>
              <a:rPr lang="en-IN" sz="1550" b="0" i="0" dirty="0">
                <a:solidFill>
                  <a:srgbClr val="273239"/>
                </a:solidFill>
                <a:effectLst/>
                <a:latin typeface="Lucida Sans Unicode" panose="020B0602030504020204" pitchFamily="34" charset="0"/>
                <a:cs typeface="Lucida Sans Unicode" panose="020B0602030504020204" pitchFamily="34" charset="0"/>
              </a:rPr>
              <a:t>	Multivariate Non-graphical</a:t>
            </a:r>
          </a:p>
          <a:p>
            <a:pPr marL="0" indent="0" algn="l" fontAlgn="base">
              <a:buNone/>
            </a:pPr>
            <a:r>
              <a:rPr lang="en-IN" sz="1550" b="0" i="0" dirty="0">
                <a:solidFill>
                  <a:srgbClr val="273239"/>
                </a:solidFill>
                <a:effectLst/>
                <a:latin typeface="Lucida Sans Unicode" panose="020B0602030504020204" pitchFamily="34" charset="0"/>
                <a:cs typeface="Lucida Sans Unicode" panose="020B0602030504020204" pitchFamily="34" charset="0"/>
              </a:rPr>
              <a:t>	Univariate graphical</a:t>
            </a:r>
          </a:p>
          <a:p>
            <a:pPr marL="0" indent="0" algn="l" fontAlgn="base">
              <a:buNone/>
            </a:pPr>
            <a:r>
              <a:rPr lang="en-IN" sz="1550" b="0" i="0" dirty="0">
                <a:solidFill>
                  <a:srgbClr val="273239"/>
                </a:solidFill>
                <a:effectLst/>
                <a:latin typeface="Lucida Sans Unicode" panose="020B0602030504020204" pitchFamily="34" charset="0"/>
                <a:cs typeface="Lucida Sans Unicode" panose="020B0602030504020204" pitchFamily="34" charset="0"/>
              </a:rPr>
              <a:t>	Multivariate graphical</a:t>
            </a:r>
          </a:p>
          <a:p>
            <a:pPr algn="l" fontAlgn="base"/>
            <a:r>
              <a:rPr lang="en-US" sz="1550" b="1" dirty="0">
                <a:solidFill>
                  <a:schemeClr val="tx1"/>
                </a:solidFill>
                <a:latin typeface="Lucida Sans Unicode" panose="020B0602030504020204" pitchFamily="34" charset="0"/>
                <a:cs typeface="Lucida Sans Unicode" panose="020B0602030504020204" pitchFamily="34" charset="0"/>
              </a:rPr>
              <a:t>Univariate Non-graphical: </a:t>
            </a:r>
            <a:r>
              <a:rPr lang="en-IN" sz="1550" b="0" i="0" dirty="0">
                <a:solidFill>
                  <a:srgbClr val="273239"/>
                </a:solidFill>
                <a:effectLst/>
                <a:latin typeface="Lucida Sans Unicode" panose="020B0602030504020204" pitchFamily="34" charset="0"/>
                <a:cs typeface="Lucida Sans Unicode" panose="020B0602030504020204" pitchFamily="34" charset="0"/>
              </a:rPr>
              <a:t>The standard goal of univariate non-graphical EDA is to know the underlying sample distribution/ data and make observations about the population. Outlier detection is additionally part of the analysis. The characteristics of population distribution include: Skewness, Kurtosis, Central tendency, Spread.</a:t>
            </a:r>
          </a:p>
          <a:p>
            <a:r>
              <a:rPr lang="en-IN" sz="1550" b="1" i="0" dirty="0">
                <a:solidFill>
                  <a:srgbClr val="273239"/>
                </a:solidFill>
                <a:effectLst/>
                <a:latin typeface="Lucida Sans Unicode" panose="020B0602030504020204" pitchFamily="34" charset="0"/>
                <a:cs typeface="Lucida Sans Unicode" panose="020B0602030504020204" pitchFamily="34" charset="0"/>
              </a:rPr>
              <a:t>Multivariate Non-graphical: </a:t>
            </a:r>
            <a:r>
              <a:rPr lang="en-IN" sz="1550" b="0" i="0" dirty="0">
                <a:solidFill>
                  <a:srgbClr val="273239"/>
                </a:solidFill>
                <a:effectLst/>
                <a:latin typeface="Lucida Sans Unicode" panose="020B0602030504020204" pitchFamily="34" charset="0"/>
                <a:cs typeface="Lucida Sans Unicode" panose="020B0602030504020204" pitchFamily="34" charset="0"/>
              </a:rPr>
              <a:t>Multivariate non-graphical EDA technique is usually wont to show the connection between two or more variables within the sort of either cross-tabulation or statistics.</a:t>
            </a:r>
            <a:endParaRPr lang="en-IN" sz="1550" b="1" i="0" dirty="0">
              <a:solidFill>
                <a:srgbClr val="273239"/>
              </a:solidFill>
              <a:effectLst/>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00138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FFEC8A-8640-4EAF-4BA2-5BECB79AE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4825"/>
            <a:ext cx="12192000" cy="4737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394DAF-14B6-0294-A42C-C1495F63783A}"/>
              </a:ext>
            </a:extLst>
          </p:cNvPr>
          <p:cNvSpPr txBox="1"/>
          <p:nvPr/>
        </p:nvSpPr>
        <p:spPr>
          <a:xfrm>
            <a:off x="932260" y="894040"/>
            <a:ext cx="6093618" cy="400110"/>
          </a:xfrm>
          <a:prstGeom prst="rect">
            <a:avLst/>
          </a:prstGeom>
          <a:noFill/>
        </p:spPr>
        <p:txBody>
          <a:bodyPr wrap="square">
            <a:spAutoFit/>
          </a:bodyPr>
          <a:lstStyle/>
          <a:p>
            <a:r>
              <a:rPr lang="en-IN" sz="2000" b="1" i="1" u="sng" dirty="0">
                <a:solidFill>
                  <a:schemeClr val="accent5">
                    <a:lumMod val="75000"/>
                  </a:schemeClr>
                </a:solidFill>
              </a:rPr>
              <a:t>Historical view of close price</a:t>
            </a:r>
          </a:p>
        </p:txBody>
      </p:sp>
    </p:spTree>
    <p:extLst>
      <p:ext uri="{BB962C8B-B14F-4D97-AF65-F5344CB8AC3E}">
        <p14:creationId xmlns:p14="http://schemas.microsoft.com/office/powerpoint/2010/main" val="204170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5D112-9F35-1C5A-E374-187428BC7493}"/>
              </a:ext>
            </a:extLst>
          </p:cNvPr>
          <p:cNvSpPr txBox="1"/>
          <p:nvPr/>
        </p:nvSpPr>
        <p:spPr>
          <a:xfrm>
            <a:off x="459606" y="215967"/>
            <a:ext cx="2264343" cy="477054"/>
          </a:xfrm>
          <a:prstGeom prst="rect">
            <a:avLst/>
          </a:prstGeom>
          <a:noFill/>
        </p:spPr>
        <p:txBody>
          <a:bodyPr wrap="square">
            <a:spAutoFit/>
          </a:bodyPr>
          <a:lstStyle/>
          <a:p>
            <a:r>
              <a:rPr lang="en-IN" sz="2500" b="1" i="1" u="sng" dirty="0">
                <a:solidFill>
                  <a:schemeClr val="accent5">
                    <a:lumMod val="75000"/>
                  </a:schemeClr>
                </a:solidFill>
              </a:rPr>
              <a:t>Heat Map</a:t>
            </a:r>
          </a:p>
        </p:txBody>
      </p:sp>
      <p:pic>
        <p:nvPicPr>
          <p:cNvPr id="7170" name="Picture 2">
            <a:extLst>
              <a:ext uri="{FF2B5EF4-FFF2-40B4-BE49-F238E27FC236}">
                <a16:creationId xmlns:a16="http://schemas.microsoft.com/office/drawing/2014/main" id="{237F5DC0-C7AF-6CEA-C45A-6C05F5E3F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0" y="0"/>
            <a:ext cx="8432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036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64EA-F192-90A6-9D93-D5DEE9C608A7}"/>
              </a:ext>
            </a:extLst>
          </p:cNvPr>
          <p:cNvSpPr>
            <a:spLocks noGrp="1"/>
          </p:cNvSpPr>
          <p:nvPr>
            <p:ph type="title"/>
          </p:nvPr>
        </p:nvSpPr>
        <p:spPr/>
        <p:txBody>
          <a:bodyPr/>
          <a:lstStyle/>
          <a:p>
            <a:r>
              <a:rPr lang="en-IN" b="1" i="1" dirty="0"/>
              <a:t>BOXPLOT</a:t>
            </a:r>
          </a:p>
        </p:txBody>
      </p:sp>
      <p:sp>
        <p:nvSpPr>
          <p:cNvPr id="4" name="Content Placeholder 3">
            <a:extLst>
              <a:ext uri="{FF2B5EF4-FFF2-40B4-BE49-F238E27FC236}">
                <a16:creationId xmlns:a16="http://schemas.microsoft.com/office/drawing/2014/main" id="{C95F054B-6A00-5BAD-419B-27561B675C94}"/>
              </a:ext>
            </a:extLst>
          </p:cNvPr>
          <p:cNvSpPr>
            <a:spLocks noGrp="1"/>
          </p:cNvSpPr>
          <p:nvPr>
            <p:ph idx="1"/>
          </p:nvPr>
        </p:nvSpPr>
        <p:spPr/>
        <p:txBody>
          <a:bodyPr/>
          <a:lstStyle/>
          <a:p>
            <a:endParaRPr lang="en-IN"/>
          </a:p>
        </p:txBody>
      </p:sp>
      <p:pic>
        <p:nvPicPr>
          <p:cNvPr id="8194" name="Picture 2">
            <a:extLst>
              <a:ext uri="{FF2B5EF4-FFF2-40B4-BE49-F238E27FC236}">
                <a16:creationId xmlns:a16="http://schemas.microsoft.com/office/drawing/2014/main" id="{A8AD974F-0A1A-78DD-13CF-A642CAB9E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9" y="1770063"/>
            <a:ext cx="12192000" cy="508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4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D00339-23E5-4CBF-5811-A0AC8BDE16C3}"/>
              </a:ext>
            </a:extLst>
          </p:cNvPr>
          <p:cNvSpPr txBox="1"/>
          <p:nvPr/>
        </p:nvSpPr>
        <p:spPr>
          <a:xfrm>
            <a:off x="0" y="81483"/>
            <a:ext cx="2256322" cy="446276"/>
          </a:xfrm>
          <a:prstGeom prst="rect">
            <a:avLst/>
          </a:prstGeom>
          <a:noFill/>
        </p:spPr>
        <p:txBody>
          <a:bodyPr wrap="square">
            <a:spAutoFit/>
          </a:bodyPr>
          <a:lstStyle/>
          <a:p>
            <a:pPr marL="0" algn="l" rtl="0" eaLnBrk="1" latinLnBrk="0" hangingPunct="1">
              <a:spcBef>
                <a:spcPts val="0"/>
              </a:spcBef>
              <a:spcAft>
                <a:spcPts val="0"/>
              </a:spcAft>
            </a:pPr>
            <a:r>
              <a:rPr lang="en-IN" sz="2300" b="1" i="1" u="sng" kern="1200" dirty="0">
                <a:solidFill>
                  <a:srgbClr val="002060"/>
                </a:solidFill>
                <a:effectLst/>
                <a:latin typeface="Century Gothic" panose="020B0502020202020204" pitchFamily="34" charset="0"/>
                <a:ea typeface="+mn-ea"/>
                <a:cs typeface="+mn-cs"/>
              </a:rPr>
              <a:t>Density Plot</a:t>
            </a:r>
            <a:endParaRPr lang="en-IN" sz="2300" i="1" u="sng" dirty="0">
              <a:solidFill>
                <a:srgbClr val="002060"/>
              </a:solidFill>
              <a:effectLst/>
            </a:endParaRPr>
          </a:p>
        </p:txBody>
      </p:sp>
      <p:pic>
        <p:nvPicPr>
          <p:cNvPr id="2" name="Picture 2">
            <a:extLst>
              <a:ext uri="{FF2B5EF4-FFF2-40B4-BE49-F238E27FC236}">
                <a16:creationId xmlns:a16="http://schemas.microsoft.com/office/drawing/2014/main" id="{939EA1DA-7EDA-6A53-1376-85BBAA4C4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0"/>
            <a:ext cx="10007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906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1059</TotalTime>
  <Words>2418</Words>
  <Application>Microsoft Office PowerPoint</Application>
  <PresentationFormat>Widescreen</PresentationFormat>
  <Paragraphs>155</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Century Gothic</vt:lpstr>
      <vt:lpstr>Dubai</vt:lpstr>
      <vt:lpstr>Lucida Sans Unicode</vt:lpstr>
      <vt:lpstr>Times New Roman</vt:lpstr>
      <vt:lpstr>Verdana</vt:lpstr>
      <vt:lpstr>Wingdings</vt:lpstr>
      <vt:lpstr>Wingdings 3</vt:lpstr>
      <vt:lpstr>Ion Boardroom</vt:lpstr>
      <vt:lpstr>PROJECT ON RELIANCE STOCK DATA</vt:lpstr>
      <vt:lpstr>PowerPoint Presentation</vt:lpstr>
      <vt:lpstr>OBJECTIVE</vt:lpstr>
      <vt:lpstr>Data set Details</vt:lpstr>
      <vt:lpstr>EXPLORATORY DATA ANALYSIS</vt:lpstr>
      <vt:lpstr>PowerPoint Presentation</vt:lpstr>
      <vt:lpstr>PowerPoint Presentation</vt:lpstr>
      <vt:lpstr>BOXPLOT</vt:lpstr>
      <vt:lpstr>PowerPoint Presentation</vt:lpstr>
      <vt:lpstr>HISTOGRAM</vt:lpstr>
      <vt:lpstr>PAIR PLOT</vt:lpstr>
      <vt:lpstr>PowerPoint Presentation</vt:lpstr>
      <vt:lpstr>AUTO EDA </vt:lpstr>
      <vt:lpstr>PowerPoint Presentation</vt:lpstr>
      <vt:lpstr>PowerPoint Presentation</vt:lpstr>
      <vt:lpstr>PowerPoint Presentation</vt:lpstr>
      <vt:lpstr>Model Building</vt:lpstr>
      <vt:lpstr>Flow chart for  the whole process </vt:lpstr>
      <vt:lpstr>Linear Regression</vt:lpstr>
      <vt:lpstr>Support Vector Machine Model</vt:lpstr>
      <vt:lpstr>ARIMA Model</vt:lpstr>
      <vt:lpstr>Random Forest  Model</vt:lpstr>
      <vt:lpstr>Long Short Term Memory Networks(LSTM)</vt:lpstr>
      <vt:lpstr>PowerPoint Presentation</vt:lpstr>
      <vt:lpstr>MODEL DEPLOYMENT</vt:lpstr>
      <vt:lpstr>PowerPoint Presentation</vt:lpstr>
      <vt:lpstr>PowerPoint Presentation</vt:lpstr>
      <vt:lpstr>PowerPoint Presentation</vt:lpstr>
      <vt:lpstr>PowerPoint Presentation</vt:lpstr>
      <vt:lpstr>Challenges Faced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RELIANCE STOCK DATA</dc:title>
  <dc:creator>Divya T</dc:creator>
  <cp:lastModifiedBy>priya alladi</cp:lastModifiedBy>
  <cp:revision>14</cp:revision>
  <dcterms:created xsi:type="dcterms:W3CDTF">2023-02-24T08:20:50Z</dcterms:created>
  <dcterms:modified xsi:type="dcterms:W3CDTF">2023-03-15T10:48:40Z</dcterms:modified>
</cp:coreProperties>
</file>