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302" r:id="rId3"/>
    <p:sldId id="276" r:id="rId4"/>
    <p:sldId id="288" r:id="rId5"/>
    <p:sldId id="263" r:id="rId6"/>
    <p:sldId id="290" r:id="rId7"/>
    <p:sldId id="291" r:id="rId8"/>
    <p:sldId id="292" r:id="rId9"/>
    <p:sldId id="293" r:id="rId10"/>
    <p:sldId id="261" r:id="rId11"/>
    <p:sldId id="303" r:id="rId12"/>
    <p:sldId id="264" r:id="rId13"/>
    <p:sldId id="265" r:id="rId14"/>
    <p:sldId id="266" r:id="rId15"/>
    <p:sldId id="267" r:id="rId16"/>
    <p:sldId id="268" r:id="rId17"/>
    <p:sldId id="271" r:id="rId18"/>
    <p:sldId id="304" r:id="rId19"/>
    <p:sldId id="305"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499C0-3B2A-4982-B1C3-99078D2F1666}" type="datetimeFigureOut">
              <a:rPr lang="en-IN" smtClean="0"/>
              <a:t>18-09-2023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25DB8-CB99-45D8-AAF6-7C6A6B1CE569}" type="slidenum">
              <a:rPr lang="en-IN" smtClean="0"/>
              <a:t>‹#›</a:t>
            </a:fld>
            <a:endParaRPr lang="en-IN"/>
          </a:p>
        </p:txBody>
      </p:sp>
    </p:spTree>
    <p:extLst>
      <p:ext uri="{BB962C8B-B14F-4D97-AF65-F5344CB8AC3E}">
        <p14:creationId xmlns:p14="http://schemas.microsoft.com/office/powerpoint/2010/main" val="42512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63F9-73BD-2C44-75E7-BCC59976A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E68CB2-7F4B-D3AA-5EE3-3AD474F40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1EE2AE-7E85-B26D-E084-65B4F5A60EB6}"/>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5" name="Footer Placeholder 4">
            <a:extLst>
              <a:ext uri="{FF2B5EF4-FFF2-40B4-BE49-F238E27FC236}">
                <a16:creationId xmlns:a16="http://schemas.microsoft.com/office/drawing/2014/main" id="{3FC2D4FA-E4ED-6723-D59E-68DFBE14D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5C4A5-162D-3E93-249F-55FFFA927DEF}"/>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124823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266D-37A4-A415-5EA8-9246193D0D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0A852-EAA6-5122-6FDE-BC95D2D84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B2DBB-41AA-3ECC-35E3-C1E80072B367}"/>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5" name="Footer Placeholder 4">
            <a:extLst>
              <a:ext uri="{FF2B5EF4-FFF2-40B4-BE49-F238E27FC236}">
                <a16:creationId xmlns:a16="http://schemas.microsoft.com/office/drawing/2014/main" id="{14939BEF-0812-8FC6-E1CF-E4A20C7F44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9EA41-AD1C-AC5A-B739-FED5A4076DF2}"/>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240826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0A721-4169-8A0A-2908-CA3520A519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252A0-5F31-AFC1-7561-9987C87E5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068F9B-E5C8-6953-6684-04E88BE4FE46}"/>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5" name="Footer Placeholder 4">
            <a:extLst>
              <a:ext uri="{FF2B5EF4-FFF2-40B4-BE49-F238E27FC236}">
                <a16:creationId xmlns:a16="http://schemas.microsoft.com/office/drawing/2014/main" id="{8C9DA197-6714-F01E-EC31-3872AEE3E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1599E-FB69-52EB-94B1-9EE9CE7B8DA7}"/>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339216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3B7F-BBD0-ED98-87BB-28ABE52C5B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BCB0E0-E174-6D52-283F-05EE328F8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3C012-9564-474F-3FE6-E05377FD8ACB}"/>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5" name="Footer Placeholder 4">
            <a:extLst>
              <a:ext uri="{FF2B5EF4-FFF2-40B4-BE49-F238E27FC236}">
                <a16:creationId xmlns:a16="http://schemas.microsoft.com/office/drawing/2014/main" id="{191AF133-4C79-7BE9-E01C-244A399CC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29B39E-D9BD-9F06-1616-435DC5969B83}"/>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37107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79A6-422C-D469-BD89-716CE8490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C03B60-20BC-617B-5AF7-3630D42E67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F108F2-FDD7-93D2-E7AE-049CD85BA6AC}"/>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5" name="Footer Placeholder 4">
            <a:extLst>
              <a:ext uri="{FF2B5EF4-FFF2-40B4-BE49-F238E27FC236}">
                <a16:creationId xmlns:a16="http://schemas.microsoft.com/office/drawing/2014/main" id="{AA7DB15C-071D-F6F4-FFBA-E115A6918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D9C6E-9261-60B1-D5CB-4B451A68608D}"/>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63897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1AA3-D40F-497C-AA85-157C358B64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E7A464-B2D4-EA94-2B76-A3A55460E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AD4D0-321A-95FB-BF25-771CA5B249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3FA343-FAB2-56A3-8AFF-F07A6EE72C16}"/>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6" name="Footer Placeholder 5">
            <a:extLst>
              <a:ext uri="{FF2B5EF4-FFF2-40B4-BE49-F238E27FC236}">
                <a16:creationId xmlns:a16="http://schemas.microsoft.com/office/drawing/2014/main" id="{E24FFA3B-BFA8-CEEA-DFD7-833B2FE2C8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8E1C6-8BE8-F53E-1492-4F477790BD88}"/>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31502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7DBF-2530-E235-458A-27F3280B9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379137-5C99-23DD-24CA-2C1587FDD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8D6D0-8B74-E4B4-CCA6-4B7EB7FD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53241C-529D-5958-933F-DAAD27926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478F7-ED09-0D97-5AEC-B73D84713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79E3C9-D92E-3F79-CF11-493679EEFC70}"/>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8" name="Footer Placeholder 7">
            <a:extLst>
              <a:ext uri="{FF2B5EF4-FFF2-40B4-BE49-F238E27FC236}">
                <a16:creationId xmlns:a16="http://schemas.microsoft.com/office/drawing/2014/main" id="{4D62397D-76C8-FB50-9345-EA92EAC1FC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B6F21C-5CAB-99BD-E108-0345042ACD69}"/>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185606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2EEA-097A-2C3C-EB0B-7B1FC34BE0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B984ED-40F9-C00D-3458-36BFD7394901}"/>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4" name="Footer Placeholder 3">
            <a:extLst>
              <a:ext uri="{FF2B5EF4-FFF2-40B4-BE49-F238E27FC236}">
                <a16:creationId xmlns:a16="http://schemas.microsoft.com/office/drawing/2014/main" id="{09E8D3D7-0AA2-3AF5-65BA-4AC86CB0C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7995E6-60C4-5C59-E491-DE590D07D41D}"/>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92949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6F62-46A6-DDBC-E45C-7C8AD6BCD70B}"/>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3" name="Footer Placeholder 2">
            <a:extLst>
              <a:ext uri="{FF2B5EF4-FFF2-40B4-BE49-F238E27FC236}">
                <a16:creationId xmlns:a16="http://schemas.microsoft.com/office/drawing/2014/main" id="{CAD49FCF-EA2C-8D46-CF4D-0764ADD926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CF9FD2-8389-CB5A-D6D3-F767ACF3F84A}"/>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409936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250F-588F-90A8-9DDC-4B3D0B132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4E078-773C-EB52-F9F1-FE5051A842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A7A444-8DEB-2052-6EF7-8976B0AAD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FCF02-7BD3-F48A-0D0A-9AF726189641}"/>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6" name="Footer Placeholder 5">
            <a:extLst>
              <a:ext uri="{FF2B5EF4-FFF2-40B4-BE49-F238E27FC236}">
                <a16:creationId xmlns:a16="http://schemas.microsoft.com/office/drawing/2014/main" id="{44E224AC-F000-CD37-934C-33F844805D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E6F02-7C04-FE61-242F-D588D883A271}"/>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504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C2655-F589-4569-EAC1-6947C2FD2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7EEDCE-3918-9282-DAE6-E160DACFF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6A332F-4A6B-871C-F55B-B5CDFA92B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ACC2A-5D33-E354-31F8-C7A9ACB53747}"/>
              </a:ext>
            </a:extLst>
          </p:cNvPr>
          <p:cNvSpPr>
            <a:spLocks noGrp="1"/>
          </p:cNvSpPr>
          <p:nvPr>
            <p:ph type="dt" sz="half" idx="10"/>
          </p:nvPr>
        </p:nvSpPr>
        <p:spPr/>
        <p:txBody>
          <a:bodyPr/>
          <a:lstStyle/>
          <a:p>
            <a:fld id="{2F8E3F3F-196E-452B-867F-8B0A3482BD33}" type="datetimeFigureOut">
              <a:rPr lang="en-IN" smtClean="0"/>
              <a:t>18-09-2023</a:t>
            </a:fld>
            <a:endParaRPr lang="en-IN"/>
          </a:p>
        </p:txBody>
      </p:sp>
      <p:sp>
        <p:nvSpPr>
          <p:cNvPr id="6" name="Footer Placeholder 5">
            <a:extLst>
              <a:ext uri="{FF2B5EF4-FFF2-40B4-BE49-F238E27FC236}">
                <a16:creationId xmlns:a16="http://schemas.microsoft.com/office/drawing/2014/main" id="{B58ABF31-C595-0666-F014-783E9A1B22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AFD5D-D7F9-1548-F094-C8D82FAA371D}"/>
              </a:ext>
            </a:extLst>
          </p:cNvPr>
          <p:cNvSpPr>
            <a:spLocks noGrp="1"/>
          </p:cNvSpPr>
          <p:nvPr>
            <p:ph type="sldNum" sz="quarter" idx="12"/>
          </p:nvPr>
        </p:nvSpPr>
        <p:spPr/>
        <p:txBody>
          <a:bodyPr/>
          <a:lstStyle/>
          <a:p>
            <a:fld id="{EEA7A42F-C077-48DC-A416-D637EAE15FBE}" type="slidenum">
              <a:rPr lang="en-IN" smtClean="0"/>
              <a:t>‹#›</a:t>
            </a:fld>
            <a:endParaRPr lang="en-IN"/>
          </a:p>
        </p:txBody>
      </p:sp>
    </p:spTree>
    <p:extLst>
      <p:ext uri="{BB962C8B-B14F-4D97-AF65-F5344CB8AC3E}">
        <p14:creationId xmlns:p14="http://schemas.microsoft.com/office/powerpoint/2010/main" val="195183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9A9D7-80C6-4DF2-F4D3-0DD0BA1C9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38FB6-FA39-45F9-2E22-3B8F0B186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5A4CB-6D67-EDBB-6077-16F329C02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E3F3F-196E-452B-867F-8B0A3482BD33}" type="datetimeFigureOut">
              <a:rPr lang="en-IN" smtClean="0"/>
              <a:t>18-09-2023</a:t>
            </a:fld>
            <a:endParaRPr lang="en-IN"/>
          </a:p>
        </p:txBody>
      </p:sp>
      <p:sp>
        <p:nvSpPr>
          <p:cNvPr id="5" name="Footer Placeholder 4">
            <a:extLst>
              <a:ext uri="{FF2B5EF4-FFF2-40B4-BE49-F238E27FC236}">
                <a16:creationId xmlns:a16="http://schemas.microsoft.com/office/drawing/2014/main" id="{A39FF964-0250-E27E-73C7-1280712DC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449E53-1801-DC8C-1BFB-1C50E112A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A7A42F-C077-48DC-A416-D637EAE15FBE}" type="slidenum">
              <a:rPr lang="en-IN" smtClean="0"/>
              <a:t>‹#›</a:t>
            </a:fld>
            <a:endParaRPr lang="en-IN"/>
          </a:p>
        </p:txBody>
      </p:sp>
    </p:spTree>
    <p:extLst>
      <p:ext uri="{BB962C8B-B14F-4D97-AF65-F5344CB8AC3E}">
        <p14:creationId xmlns:p14="http://schemas.microsoft.com/office/powerpoint/2010/main" val="638617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
          <p:cNvSpPr txBox="1">
            <a:spLocks noGrp="1"/>
          </p:cNvSpPr>
          <p:nvPr>
            <p:ph type="ctrTitle"/>
          </p:nvPr>
        </p:nvSpPr>
        <p:spPr>
          <a:xfrm>
            <a:off x="1869649" y="1293674"/>
            <a:ext cx="8452800" cy="13734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Georgia"/>
              <a:buNone/>
            </a:pPr>
            <a:r>
              <a:rPr lang="en-US" sz="4800" b="1">
                <a:latin typeface="Georgia"/>
                <a:ea typeface="Georgia"/>
                <a:cs typeface="Georgia"/>
                <a:sym typeface="Georgia"/>
              </a:rPr>
              <a:t>EMAIL CLASSIFICATION AS ABUSIVE OR NON-ABUSIVE</a:t>
            </a:r>
            <a:endParaRPr sz="4800" b="1">
              <a:latin typeface="Georgia"/>
              <a:ea typeface="Georgia"/>
              <a:cs typeface="Georgia"/>
              <a:sym typeface="Georgia"/>
            </a:endParaRPr>
          </a:p>
        </p:txBody>
      </p:sp>
      <p:sp>
        <p:nvSpPr>
          <p:cNvPr id="162" name="Google Shape;162;p1"/>
          <p:cNvSpPr txBox="1">
            <a:spLocks noGrp="1"/>
          </p:cNvSpPr>
          <p:nvPr>
            <p:ph type="subTitle" idx="1"/>
          </p:nvPr>
        </p:nvSpPr>
        <p:spPr>
          <a:xfrm>
            <a:off x="1523999" y="2827363"/>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SzPts val="2200"/>
              <a:buNone/>
            </a:pPr>
            <a:r>
              <a:rPr lang="en-US">
                <a:solidFill>
                  <a:schemeClr val="dk1"/>
                </a:solidFill>
                <a:latin typeface="Georgia"/>
                <a:ea typeface="Georgia"/>
                <a:cs typeface="Georgia"/>
                <a:sym typeface="Georgia"/>
              </a:rPr>
              <a:t>AN NLP BASED PROJECT WHERE WE ARE REQUIRED TO PREDICT THE INCOMING EMAIL IF IT IS ABUSIVE OR NON-ABUSIVE BASED ON THE DATA PROVIDED.</a:t>
            </a:r>
            <a:endParaRPr>
              <a:solidFill>
                <a:schemeClr val="dk1"/>
              </a:solidFill>
              <a:latin typeface="Georgia"/>
              <a:ea typeface="Georgia"/>
              <a:cs typeface="Georgia"/>
              <a:sym typeface="Georgia"/>
            </a:endParaRPr>
          </a:p>
        </p:txBody>
      </p:sp>
      <p:pic>
        <p:nvPicPr>
          <p:cNvPr id="163" name="Google Shape;163;p1"/>
          <p:cNvPicPr preferRelativeResize="0"/>
          <p:nvPr/>
        </p:nvPicPr>
        <p:blipFill rotWithShape="1">
          <a:blip r:embed="rId3">
            <a:alphaModFix/>
          </a:blip>
          <a:srcRect/>
          <a:stretch/>
        </p:blipFill>
        <p:spPr>
          <a:xfrm>
            <a:off x="11004949" y="0"/>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6"/>
          <p:cNvPicPr preferRelativeResize="0"/>
          <p:nvPr/>
        </p:nvPicPr>
        <p:blipFill rotWithShape="1">
          <a:blip r:embed="rId3">
            <a:alphaModFix/>
          </a:blip>
          <a:srcRect/>
          <a:stretch/>
        </p:blipFill>
        <p:spPr>
          <a:xfrm>
            <a:off x="0" y="0"/>
            <a:ext cx="7090608" cy="3651479"/>
          </a:xfrm>
          <a:prstGeom prst="rect">
            <a:avLst/>
          </a:prstGeom>
          <a:noFill/>
          <a:ln>
            <a:noFill/>
          </a:ln>
        </p:spPr>
      </p:pic>
      <p:pic>
        <p:nvPicPr>
          <p:cNvPr id="204" name="Google Shape;204;p6"/>
          <p:cNvPicPr preferRelativeResize="0"/>
          <p:nvPr/>
        </p:nvPicPr>
        <p:blipFill rotWithShape="1">
          <a:blip r:embed="rId4">
            <a:alphaModFix/>
          </a:blip>
          <a:srcRect/>
          <a:stretch/>
        </p:blipFill>
        <p:spPr>
          <a:xfrm>
            <a:off x="5885468" y="3366415"/>
            <a:ext cx="6306532" cy="3491585"/>
          </a:xfrm>
          <a:prstGeom prst="rect">
            <a:avLst/>
          </a:prstGeom>
          <a:noFill/>
          <a:ln>
            <a:noFill/>
          </a:ln>
        </p:spPr>
      </p:pic>
      <p:sp>
        <p:nvSpPr>
          <p:cNvPr id="205" name="Google Shape;205;p6"/>
          <p:cNvSpPr txBox="1"/>
          <p:nvPr/>
        </p:nvSpPr>
        <p:spPr>
          <a:xfrm>
            <a:off x="6958634" y="490033"/>
            <a:ext cx="45670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Count plot of abusive and non-abusive emails .</a:t>
            </a:r>
            <a:endParaRPr sz="1800">
              <a:solidFill>
                <a:schemeClr val="dk1"/>
              </a:solidFill>
              <a:latin typeface="Twentieth Century"/>
              <a:ea typeface="Twentieth Century"/>
              <a:cs typeface="Twentieth Century"/>
              <a:sym typeface="Twentieth Century"/>
            </a:endParaRPr>
          </a:p>
        </p:txBody>
      </p:sp>
      <p:sp>
        <p:nvSpPr>
          <p:cNvPr id="206" name="Google Shape;206;p6"/>
          <p:cNvSpPr txBox="1"/>
          <p:nvPr/>
        </p:nvSpPr>
        <p:spPr>
          <a:xfrm>
            <a:off x="433488" y="6211669"/>
            <a:ext cx="56625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Histogram of Abusive and non-abusive mails based on the </a:t>
            </a:r>
            <a:endParaRPr/>
          </a:p>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length of the mail content</a:t>
            </a:r>
            <a:endParaRPr sz="1800">
              <a:solidFill>
                <a:schemeClr val="dk1"/>
              </a:solidFill>
              <a:latin typeface="Twentieth Century"/>
              <a:ea typeface="Twentieth Century"/>
              <a:cs typeface="Twentieth Century"/>
              <a:sym typeface="Twentieth Century"/>
            </a:endParaRPr>
          </a:p>
        </p:txBody>
      </p:sp>
      <p:pic>
        <p:nvPicPr>
          <p:cNvPr id="207" name="Google Shape;207;p6"/>
          <p:cNvPicPr preferRelativeResize="0"/>
          <p:nvPr/>
        </p:nvPicPr>
        <p:blipFill rotWithShape="1">
          <a:blip r:embed="rId5">
            <a:alphaModFix/>
          </a:blip>
          <a:srcRect/>
          <a:stretch/>
        </p:blipFill>
        <p:spPr>
          <a:xfrm>
            <a:off x="11004949" y="0"/>
            <a:ext cx="1187051" cy="411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4847537" y="0"/>
            <a:ext cx="2496925" cy="50904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wentieth Century"/>
              <a:buNone/>
            </a:pPr>
            <a:r>
              <a:rPr lang="en-US" sz="3200" b="1">
                <a:latin typeface="Twentieth Century"/>
                <a:ea typeface="Twentieth Century"/>
                <a:cs typeface="Twentieth Century"/>
                <a:sym typeface="Twentieth Century"/>
              </a:rPr>
              <a:t>WORD CLOUD</a:t>
            </a:r>
            <a:endParaRPr sz="3200" b="1">
              <a:latin typeface="Twentieth Century"/>
              <a:ea typeface="Twentieth Century"/>
              <a:cs typeface="Twentieth Century"/>
              <a:sym typeface="Twentieth Century"/>
            </a:endParaRPr>
          </a:p>
        </p:txBody>
      </p:sp>
      <p:pic>
        <p:nvPicPr>
          <p:cNvPr id="223" name="Google Shape;223;p8"/>
          <p:cNvPicPr preferRelativeResize="0"/>
          <p:nvPr/>
        </p:nvPicPr>
        <p:blipFill rotWithShape="1">
          <a:blip r:embed="rId3">
            <a:alphaModFix/>
          </a:blip>
          <a:srcRect/>
          <a:stretch/>
        </p:blipFill>
        <p:spPr>
          <a:xfrm>
            <a:off x="6096000" y="771525"/>
            <a:ext cx="5781675" cy="6086475"/>
          </a:xfrm>
          <a:prstGeom prst="rect">
            <a:avLst/>
          </a:prstGeom>
          <a:noFill/>
          <a:ln>
            <a:noFill/>
          </a:ln>
        </p:spPr>
      </p:pic>
      <p:pic>
        <p:nvPicPr>
          <p:cNvPr id="224" name="Google Shape;224;p8"/>
          <p:cNvPicPr preferRelativeResize="0"/>
          <p:nvPr/>
        </p:nvPicPr>
        <p:blipFill rotWithShape="1">
          <a:blip r:embed="rId4">
            <a:alphaModFix/>
          </a:blip>
          <a:srcRect/>
          <a:stretch/>
        </p:blipFill>
        <p:spPr>
          <a:xfrm>
            <a:off x="386549" y="771524"/>
            <a:ext cx="5781675" cy="6086475"/>
          </a:xfrm>
          <a:prstGeom prst="rect">
            <a:avLst/>
          </a:prstGeom>
          <a:noFill/>
          <a:ln>
            <a:noFill/>
          </a:ln>
        </p:spPr>
      </p:pic>
      <p:sp>
        <p:nvSpPr>
          <p:cNvPr id="225" name="Google Shape;225;p8"/>
          <p:cNvSpPr txBox="1"/>
          <p:nvPr/>
        </p:nvSpPr>
        <p:spPr>
          <a:xfrm>
            <a:off x="2369156" y="760621"/>
            <a:ext cx="1816459"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wentieth Century"/>
                <a:ea typeface="Twentieth Century"/>
                <a:cs typeface="Twentieth Century"/>
                <a:sym typeface="Twentieth Century"/>
              </a:rPr>
              <a:t>Abusive Data</a:t>
            </a:r>
            <a:endParaRPr sz="2400">
              <a:solidFill>
                <a:schemeClr val="dk1"/>
              </a:solidFill>
              <a:latin typeface="Twentieth Century"/>
              <a:ea typeface="Twentieth Century"/>
              <a:cs typeface="Twentieth Century"/>
              <a:sym typeface="Twentieth Century"/>
            </a:endParaRPr>
          </a:p>
        </p:txBody>
      </p:sp>
      <p:pic>
        <p:nvPicPr>
          <p:cNvPr id="226" name="Google Shape;226;p8"/>
          <p:cNvPicPr preferRelativeResize="0"/>
          <p:nvPr/>
        </p:nvPicPr>
        <p:blipFill rotWithShape="1">
          <a:blip r:embed="rId5">
            <a:alphaModFix/>
          </a:blip>
          <a:srcRect/>
          <a:stretch/>
        </p:blipFill>
        <p:spPr>
          <a:xfrm>
            <a:off x="11004949" y="0"/>
            <a:ext cx="1187051" cy="4113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9"/>
          <p:cNvSpPr txBox="1">
            <a:spLocks noGrp="1"/>
          </p:cNvSpPr>
          <p:nvPr>
            <p:ph type="title"/>
          </p:nvPr>
        </p:nvSpPr>
        <p:spPr>
          <a:xfrm>
            <a:off x="4484605" y="0"/>
            <a:ext cx="3222789" cy="50214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wentieth Century"/>
              <a:buNone/>
            </a:pPr>
            <a:r>
              <a:rPr lang="en-US" sz="3200" b="1">
                <a:latin typeface="Twentieth Century"/>
                <a:ea typeface="Twentieth Century"/>
                <a:cs typeface="Twentieth Century"/>
                <a:sym typeface="Twentieth Century"/>
              </a:rPr>
              <a:t>RESAMPLING DATA</a:t>
            </a:r>
            <a:endParaRPr sz="3200" b="1">
              <a:latin typeface="Twentieth Century"/>
              <a:ea typeface="Twentieth Century"/>
              <a:cs typeface="Twentieth Century"/>
              <a:sym typeface="Twentieth Century"/>
            </a:endParaRPr>
          </a:p>
        </p:txBody>
      </p:sp>
      <p:sp>
        <p:nvSpPr>
          <p:cNvPr id="232" name="Google Shape;232;p9"/>
          <p:cNvSpPr txBox="1">
            <a:spLocks noGrp="1"/>
          </p:cNvSpPr>
          <p:nvPr>
            <p:ph type="body" idx="1"/>
          </p:nvPr>
        </p:nvSpPr>
        <p:spPr>
          <a:xfrm>
            <a:off x="7843100" y="783376"/>
            <a:ext cx="4053526" cy="154917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20000"/>
              </a:lnSpc>
              <a:spcBef>
                <a:spcPts val="0"/>
              </a:spcBef>
              <a:spcAft>
                <a:spcPts val="0"/>
              </a:spcAft>
              <a:buSzPct val="100000"/>
              <a:buChar char="•"/>
            </a:pPr>
            <a:r>
              <a:rPr lang="en-US" sz="2000"/>
              <a:t>FROM THE COUNTPLOT WE UNDERSTOOD THAT OUR DATA IS HIGHLY IMBALANCED. THEREFORE WE HAVE TO RESAMPLE OUR DATASET TO SOLVE THE DATA IMBALANCE PROBLEM.</a:t>
            </a:r>
            <a:endParaRPr sz="2000"/>
          </a:p>
        </p:txBody>
      </p:sp>
      <p:pic>
        <p:nvPicPr>
          <p:cNvPr id="233" name="Google Shape;233;p9"/>
          <p:cNvPicPr preferRelativeResize="0"/>
          <p:nvPr/>
        </p:nvPicPr>
        <p:blipFill rotWithShape="1">
          <a:blip r:embed="rId3">
            <a:alphaModFix/>
          </a:blip>
          <a:srcRect/>
          <a:stretch/>
        </p:blipFill>
        <p:spPr>
          <a:xfrm>
            <a:off x="421340" y="729830"/>
            <a:ext cx="7004901" cy="6128170"/>
          </a:xfrm>
          <a:prstGeom prst="rect">
            <a:avLst/>
          </a:prstGeom>
          <a:noFill/>
          <a:ln>
            <a:noFill/>
          </a:ln>
        </p:spPr>
      </p:pic>
      <p:pic>
        <p:nvPicPr>
          <p:cNvPr id="234" name="Google Shape;234;p9"/>
          <p:cNvPicPr preferRelativeResize="0"/>
          <p:nvPr/>
        </p:nvPicPr>
        <p:blipFill rotWithShape="1">
          <a:blip r:embed="rId4">
            <a:alphaModFix/>
          </a:blip>
          <a:srcRect/>
          <a:stretch/>
        </p:blipFill>
        <p:spPr>
          <a:xfrm>
            <a:off x="11004949" y="0"/>
            <a:ext cx="1187051" cy="411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txBox="1">
            <a:spLocks noGrp="1"/>
          </p:cNvSpPr>
          <p:nvPr>
            <p:ph type="title"/>
          </p:nvPr>
        </p:nvSpPr>
        <p:spPr>
          <a:xfrm>
            <a:off x="708186" y="0"/>
            <a:ext cx="3929801" cy="47386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wentieth Century"/>
              <a:buNone/>
            </a:pPr>
            <a:r>
              <a:rPr lang="en-US" sz="3200" b="1">
                <a:latin typeface="Twentieth Century"/>
                <a:ea typeface="Twentieth Century"/>
                <a:cs typeface="Twentieth Century"/>
                <a:sym typeface="Twentieth Century"/>
              </a:rPr>
              <a:t>RESAMPLED DATASET</a:t>
            </a:r>
            <a:endParaRPr sz="3200" b="1">
              <a:latin typeface="Twentieth Century"/>
              <a:ea typeface="Twentieth Century"/>
              <a:cs typeface="Twentieth Century"/>
              <a:sym typeface="Twentieth Century"/>
            </a:endParaRPr>
          </a:p>
        </p:txBody>
      </p:sp>
      <p:pic>
        <p:nvPicPr>
          <p:cNvPr id="240" name="Google Shape;240;p10"/>
          <p:cNvPicPr preferRelativeResize="0"/>
          <p:nvPr/>
        </p:nvPicPr>
        <p:blipFill rotWithShape="1">
          <a:blip r:embed="rId3">
            <a:alphaModFix/>
          </a:blip>
          <a:srcRect/>
          <a:stretch/>
        </p:blipFill>
        <p:spPr>
          <a:xfrm>
            <a:off x="2720412" y="677314"/>
            <a:ext cx="6751175" cy="5503371"/>
          </a:xfrm>
          <a:prstGeom prst="rect">
            <a:avLst/>
          </a:prstGeom>
          <a:noFill/>
          <a:ln>
            <a:noFill/>
          </a:ln>
        </p:spPr>
      </p:pic>
      <p:pic>
        <p:nvPicPr>
          <p:cNvPr id="241" name="Google Shape;241;p10"/>
          <p:cNvPicPr preferRelativeResize="0"/>
          <p:nvPr/>
        </p:nvPicPr>
        <p:blipFill rotWithShape="1">
          <a:blip r:embed="rId4">
            <a:alphaModFix/>
          </a:blip>
          <a:srcRect/>
          <a:stretch/>
        </p:blipFill>
        <p:spPr>
          <a:xfrm>
            <a:off x="11004949" y="0"/>
            <a:ext cx="1187051" cy="4113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1"/>
          <p:cNvSpPr txBox="1">
            <a:spLocks noGrp="1"/>
          </p:cNvSpPr>
          <p:nvPr>
            <p:ph type="title"/>
          </p:nvPr>
        </p:nvSpPr>
        <p:spPr>
          <a:xfrm>
            <a:off x="4482249" y="0"/>
            <a:ext cx="3227502" cy="50214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wentieth Century"/>
              <a:buNone/>
            </a:pPr>
            <a:r>
              <a:rPr lang="en-US" sz="3200" b="1">
                <a:latin typeface="Twentieth Century"/>
                <a:ea typeface="Twentieth Century"/>
                <a:cs typeface="Twentieth Century"/>
                <a:sym typeface="Twentieth Century"/>
              </a:rPr>
              <a:t>MODEL BUILDING</a:t>
            </a:r>
            <a:endParaRPr sz="3200" b="1">
              <a:latin typeface="Twentieth Century"/>
              <a:ea typeface="Twentieth Century"/>
              <a:cs typeface="Twentieth Century"/>
              <a:sym typeface="Twentieth Century"/>
            </a:endParaRPr>
          </a:p>
        </p:txBody>
      </p:sp>
      <p:sp>
        <p:nvSpPr>
          <p:cNvPr id="247" name="Google Shape;247;p11"/>
          <p:cNvSpPr txBox="1">
            <a:spLocks noGrp="1"/>
          </p:cNvSpPr>
          <p:nvPr>
            <p:ph type="body" idx="1"/>
          </p:nvPr>
        </p:nvSpPr>
        <p:spPr>
          <a:xfrm>
            <a:off x="838200" y="684981"/>
            <a:ext cx="10515600" cy="2538986"/>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2000"/>
              <a:buChar char="•"/>
            </a:pPr>
            <a:r>
              <a:rPr lang="en-US" sz="2000"/>
              <a:t>MODEL BUILDING IN AN NLP PROJECT IS AN COMPLICATED TASK WHERE WE HAVE TO KEEP THE DATA AS CLEAN AND TO ITS SIMPLEST FORM.</a:t>
            </a:r>
            <a:endParaRPr/>
          </a:p>
          <a:p>
            <a:pPr marL="228600" lvl="0" indent="-228600" algn="l" rtl="0">
              <a:lnSpc>
                <a:spcPct val="120000"/>
              </a:lnSpc>
              <a:spcBef>
                <a:spcPts val="1000"/>
              </a:spcBef>
              <a:spcAft>
                <a:spcPts val="0"/>
              </a:spcAft>
              <a:buSzPts val="2000"/>
              <a:buChar char="•"/>
            </a:pPr>
            <a:r>
              <a:rPr lang="en-US" sz="2000"/>
              <a:t>FOR TEXT PREDICTIONS WE HAVE TO KEEP DATA IN ITS SIMPLEST FORM.</a:t>
            </a:r>
            <a:endParaRPr/>
          </a:p>
          <a:p>
            <a:pPr marL="228600" lvl="0" indent="-228600" algn="l" rtl="0">
              <a:lnSpc>
                <a:spcPct val="120000"/>
              </a:lnSpc>
              <a:spcBef>
                <a:spcPts val="1000"/>
              </a:spcBef>
              <a:spcAft>
                <a:spcPts val="0"/>
              </a:spcAft>
              <a:buSzPts val="2000"/>
              <a:buChar char="•"/>
            </a:pPr>
            <a:r>
              <a:rPr lang="en-US" sz="2000"/>
              <a:t>IT IS REQUIRED TO REMOVE PUNCTUATIONS, SPECIAL CHARACTERS, AND NUMBERS. ALSO IT IS REQUIRED TO REMOVE STOP WORDS FROM THE DATA(LIKE: THE, IS, IN, ETC).</a:t>
            </a:r>
            <a:endParaRPr/>
          </a:p>
          <a:p>
            <a:pPr marL="228600" lvl="0" indent="-228600" algn="l" rtl="0">
              <a:lnSpc>
                <a:spcPct val="120000"/>
              </a:lnSpc>
              <a:spcBef>
                <a:spcPts val="1000"/>
              </a:spcBef>
              <a:spcAft>
                <a:spcPts val="0"/>
              </a:spcAft>
              <a:buSzPts val="2000"/>
              <a:buChar char="•"/>
            </a:pPr>
            <a:r>
              <a:rPr lang="en-US" sz="2000"/>
              <a:t>FINALLY WE ALSO HAVE TO LEMMATIZE THE TEXT DATA FOR CONVERSION INTO SIMPLIFIED FORM. </a:t>
            </a:r>
            <a:endParaRPr/>
          </a:p>
          <a:p>
            <a:pPr marL="228600" lvl="0" indent="-228600" algn="l" rtl="0">
              <a:lnSpc>
                <a:spcPct val="120000"/>
              </a:lnSpc>
              <a:spcBef>
                <a:spcPts val="1000"/>
              </a:spcBef>
              <a:spcAft>
                <a:spcPts val="0"/>
              </a:spcAft>
              <a:buSzPts val="2000"/>
              <a:buChar char="•"/>
            </a:pPr>
            <a:r>
              <a:rPr lang="en-US" sz="2000"/>
              <a:t>THIS COMPLETES THE PROCESS OF TEXT PRE-PROCESSING. AFTER WHICH THE DATA IS SET FOR MODEL BUILDING.</a:t>
            </a:r>
            <a:endParaRPr/>
          </a:p>
        </p:txBody>
      </p:sp>
      <p:pic>
        <p:nvPicPr>
          <p:cNvPr id="248" name="Google Shape;248;p11"/>
          <p:cNvPicPr preferRelativeResize="0"/>
          <p:nvPr/>
        </p:nvPicPr>
        <p:blipFill rotWithShape="1">
          <a:blip r:embed="rId3">
            <a:alphaModFix/>
          </a:blip>
          <a:srcRect/>
          <a:stretch/>
        </p:blipFill>
        <p:spPr>
          <a:xfrm>
            <a:off x="3176832" y="4307979"/>
            <a:ext cx="7084841" cy="2102096"/>
          </a:xfrm>
          <a:prstGeom prst="rect">
            <a:avLst/>
          </a:prstGeom>
          <a:noFill/>
          <a:ln>
            <a:noFill/>
          </a:ln>
        </p:spPr>
      </p:pic>
      <p:sp>
        <p:nvSpPr>
          <p:cNvPr id="249" name="Google Shape;249;p11"/>
          <p:cNvSpPr txBox="1"/>
          <p:nvPr/>
        </p:nvSpPr>
        <p:spPr>
          <a:xfrm>
            <a:off x="2905713" y="6410075"/>
            <a:ext cx="78148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Setting up dataset on top of TF-IDF Vectorizer and splitting the train and test Data.</a:t>
            </a:r>
            <a:endParaRPr sz="1800">
              <a:solidFill>
                <a:schemeClr val="dk1"/>
              </a:solidFill>
              <a:latin typeface="Twentieth Century"/>
              <a:ea typeface="Twentieth Century"/>
              <a:cs typeface="Twentieth Century"/>
              <a:sym typeface="Twentieth Century"/>
            </a:endParaRPr>
          </a:p>
        </p:txBody>
      </p:sp>
      <p:pic>
        <p:nvPicPr>
          <p:cNvPr id="250" name="Google Shape;250;p11"/>
          <p:cNvPicPr preferRelativeResize="0"/>
          <p:nvPr/>
        </p:nvPicPr>
        <p:blipFill rotWithShape="1">
          <a:blip r:embed="rId4">
            <a:alphaModFix/>
          </a:blip>
          <a:srcRect/>
          <a:stretch/>
        </p:blipFill>
        <p:spPr>
          <a:xfrm>
            <a:off x="11004949" y="0"/>
            <a:ext cx="1187051" cy="4113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2"/>
          <p:cNvSpPr txBox="1">
            <a:spLocks noGrp="1"/>
          </p:cNvSpPr>
          <p:nvPr>
            <p:ph type="title"/>
          </p:nvPr>
        </p:nvSpPr>
        <p:spPr>
          <a:xfrm>
            <a:off x="838200" y="216603"/>
            <a:ext cx="3467346" cy="4644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wentieth Century"/>
              <a:buNone/>
            </a:pPr>
            <a:r>
              <a:rPr lang="en-US" sz="3200" b="1">
                <a:latin typeface="Twentieth Century"/>
                <a:ea typeface="Twentieth Century"/>
                <a:cs typeface="Twentieth Century"/>
                <a:sym typeface="Twentieth Century"/>
              </a:rPr>
              <a:t>MODELS SELECTED</a:t>
            </a:r>
            <a:endParaRPr sz="3200" b="1">
              <a:latin typeface="Twentieth Century"/>
              <a:ea typeface="Twentieth Century"/>
              <a:cs typeface="Twentieth Century"/>
              <a:sym typeface="Twentieth Century"/>
            </a:endParaRPr>
          </a:p>
        </p:txBody>
      </p:sp>
      <p:sp>
        <p:nvSpPr>
          <p:cNvPr id="256" name="Google Shape;256;p12"/>
          <p:cNvSpPr txBox="1">
            <a:spLocks noGrp="1"/>
          </p:cNvSpPr>
          <p:nvPr>
            <p:ph type="body" idx="1"/>
          </p:nvPr>
        </p:nvSpPr>
        <p:spPr>
          <a:xfrm>
            <a:off x="838200" y="1043200"/>
            <a:ext cx="10515600" cy="181312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sz="2000"/>
              <a:t>ON THE BASIS OF OUR RESEARCH AND ANALYSIS WE HAVE FINALIZED FEW CLASSIFIER MODELS TO WORK ON.</a:t>
            </a:r>
            <a:endParaRPr/>
          </a:p>
          <a:p>
            <a:pPr marL="228600" lvl="0" indent="-228600" algn="l" rtl="0">
              <a:lnSpc>
                <a:spcPct val="120000"/>
              </a:lnSpc>
              <a:spcBef>
                <a:spcPts val="1000"/>
              </a:spcBef>
              <a:spcAft>
                <a:spcPts val="0"/>
              </a:spcAft>
              <a:buSzPts val="2000"/>
              <a:buChar char="•"/>
            </a:pPr>
            <a:r>
              <a:rPr lang="en-US" sz="2000"/>
              <a:t>FIRST WE TRIED MOST FAMOUS NAÏVE BAYES CLASSIFIER WITH ALL ITS SUBTYPES, BERNOULLI, MULTINOMINAL, AND GAUSSIAN NAÏVE BAYES CLASSIFIER.</a:t>
            </a:r>
            <a:endParaRPr/>
          </a:p>
          <a:p>
            <a:pPr marL="0" lvl="0" indent="0" algn="l" rtl="0">
              <a:lnSpc>
                <a:spcPct val="120000"/>
              </a:lnSpc>
              <a:spcBef>
                <a:spcPts val="1000"/>
              </a:spcBef>
              <a:spcAft>
                <a:spcPts val="0"/>
              </a:spcAft>
              <a:buSzPts val="2000"/>
              <a:buNone/>
            </a:pPr>
            <a:endParaRPr sz="2000"/>
          </a:p>
        </p:txBody>
      </p:sp>
      <p:pic>
        <p:nvPicPr>
          <p:cNvPr id="257" name="Google Shape;257;p12"/>
          <p:cNvPicPr preferRelativeResize="0"/>
          <p:nvPr/>
        </p:nvPicPr>
        <p:blipFill rotWithShape="1">
          <a:blip r:embed="rId3">
            <a:alphaModFix/>
          </a:blip>
          <a:srcRect/>
          <a:stretch/>
        </p:blipFill>
        <p:spPr>
          <a:xfrm>
            <a:off x="4305546" y="3208959"/>
            <a:ext cx="3580907" cy="2233721"/>
          </a:xfrm>
          <a:prstGeom prst="rect">
            <a:avLst/>
          </a:prstGeom>
          <a:noFill/>
          <a:ln>
            <a:noFill/>
          </a:ln>
        </p:spPr>
      </p:pic>
      <p:pic>
        <p:nvPicPr>
          <p:cNvPr id="258" name="Google Shape;258;p12"/>
          <p:cNvPicPr preferRelativeResize="0"/>
          <p:nvPr/>
        </p:nvPicPr>
        <p:blipFill rotWithShape="1">
          <a:blip r:embed="rId4">
            <a:alphaModFix/>
          </a:blip>
          <a:srcRect/>
          <a:stretch/>
        </p:blipFill>
        <p:spPr>
          <a:xfrm>
            <a:off x="8096289" y="3208958"/>
            <a:ext cx="3902391" cy="2233721"/>
          </a:xfrm>
          <a:prstGeom prst="rect">
            <a:avLst/>
          </a:prstGeom>
          <a:noFill/>
          <a:ln>
            <a:noFill/>
          </a:ln>
        </p:spPr>
      </p:pic>
      <p:pic>
        <p:nvPicPr>
          <p:cNvPr id="259" name="Google Shape;259;p12"/>
          <p:cNvPicPr preferRelativeResize="0"/>
          <p:nvPr/>
        </p:nvPicPr>
        <p:blipFill rotWithShape="1">
          <a:blip r:embed="rId5">
            <a:alphaModFix/>
          </a:blip>
          <a:srcRect/>
          <a:stretch/>
        </p:blipFill>
        <p:spPr>
          <a:xfrm>
            <a:off x="177302" y="3218485"/>
            <a:ext cx="3918408" cy="2224195"/>
          </a:xfrm>
          <a:prstGeom prst="rect">
            <a:avLst/>
          </a:prstGeom>
          <a:noFill/>
          <a:ln>
            <a:noFill/>
          </a:ln>
        </p:spPr>
      </p:pic>
      <p:sp>
        <p:nvSpPr>
          <p:cNvPr id="260" name="Google Shape;260;p12"/>
          <p:cNvSpPr txBox="1"/>
          <p:nvPr/>
        </p:nvSpPr>
        <p:spPr>
          <a:xfrm>
            <a:off x="589319" y="5393770"/>
            <a:ext cx="30943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Bernoulli Naïve Bayes Classifier</a:t>
            </a:r>
            <a:endParaRPr sz="1800">
              <a:solidFill>
                <a:schemeClr val="dk1"/>
              </a:solidFill>
              <a:latin typeface="Twentieth Century"/>
              <a:ea typeface="Twentieth Century"/>
              <a:cs typeface="Twentieth Century"/>
              <a:sym typeface="Twentieth Century"/>
            </a:endParaRPr>
          </a:p>
        </p:txBody>
      </p:sp>
      <p:sp>
        <p:nvSpPr>
          <p:cNvPr id="261" name="Google Shape;261;p12"/>
          <p:cNvSpPr txBox="1"/>
          <p:nvPr/>
        </p:nvSpPr>
        <p:spPr>
          <a:xfrm>
            <a:off x="4549614" y="5393770"/>
            <a:ext cx="30927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Gaussian Naïve Bayes Classifier</a:t>
            </a:r>
            <a:endParaRPr sz="1800">
              <a:solidFill>
                <a:schemeClr val="dk1"/>
              </a:solidFill>
              <a:latin typeface="Twentieth Century"/>
              <a:ea typeface="Twentieth Century"/>
              <a:cs typeface="Twentieth Century"/>
              <a:sym typeface="Twentieth Century"/>
            </a:endParaRPr>
          </a:p>
        </p:txBody>
      </p:sp>
      <p:sp>
        <p:nvSpPr>
          <p:cNvPr id="262" name="Google Shape;262;p12"/>
          <p:cNvSpPr txBox="1"/>
          <p:nvPr/>
        </p:nvSpPr>
        <p:spPr>
          <a:xfrm>
            <a:off x="8288701" y="5393770"/>
            <a:ext cx="351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wentieth Century"/>
                <a:ea typeface="Twentieth Century"/>
                <a:cs typeface="Twentieth Century"/>
                <a:sym typeface="Twentieth Century"/>
              </a:rPr>
              <a:t>Multinominal Naïve Bayes Classifier</a:t>
            </a:r>
            <a:endParaRPr sz="1800">
              <a:solidFill>
                <a:schemeClr val="dk1"/>
              </a:solidFill>
              <a:latin typeface="Twentieth Century"/>
              <a:ea typeface="Twentieth Century"/>
              <a:cs typeface="Twentieth Century"/>
              <a:sym typeface="Twentieth Century"/>
            </a:endParaRPr>
          </a:p>
        </p:txBody>
      </p:sp>
      <p:pic>
        <p:nvPicPr>
          <p:cNvPr id="263" name="Google Shape;263;p12"/>
          <p:cNvPicPr preferRelativeResize="0"/>
          <p:nvPr/>
        </p:nvPicPr>
        <p:blipFill rotWithShape="1">
          <a:blip r:embed="rId6">
            <a:alphaModFix/>
          </a:blip>
          <a:srcRect/>
          <a:stretch/>
        </p:blipFill>
        <p:spPr>
          <a:xfrm>
            <a:off x="11004949" y="0"/>
            <a:ext cx="1187051" cy="4113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3"/>
          <p:cNvSpPr txBox="1">
            <a:spLocks noGrp="1"/>
          </p:cNvSpPr>
          <p:nvPr>
            <p:ph type="title"/>
          </p:nvPr>
        </p:nvSpPr>
        <p:spPr>
          <a:xfrm>
            <a:off x="838199" y="188323"/>
            <a:ext cx="3422715" cy="4927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Twentieth Century"/>
              <a:buNone/>
            </a:pPr>
            <a:r>
              <a:rPr lang="en-US" sz="3200" b="1">
                <a:latin typeface="Twentieth Century"/>
                <a:ea typeface="Twentieth Century"/>
                <a:cs typeface="Twentieth Century"/>
                <a:sym typeface="Twentieth Century"/>
              </a:rPr>
              <a:t>MODELS SELECTED</a:t>
            </a:r>
            <a:endParaRPr sz="3200" b="1">
              <a:latin typeface="Twentieth Century"/>
              <a:ea typeface="Twentieth Century"/>
              <a:cs typeface="Twentieth Century"/>
              <a:sym typeface="Twentieth Century"/>
            </a:endParaRPr>
          </a:p>
        </p:txBody>
      </p:sp>
      <p:sp>
        <p:nvSpPr>
          <p:cNvPr id="269" name="Google Shape;269;p13"/>
          <p:cNvSpPr txBox="1">
            <a:spLocks noGrp="1"/>
          </p:cNvSpPr>
          <p:nvPr>
            <p:ph type="body" idx="1"/>
          </p:nvPr>
        </p:nvSpPr>
        <p:spPr>
          <a:xfrm>
            <a:off x="838200" y="977213"/>
            <a:ext cx="10515600" cy="2451787"/>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SzPct val="100000"/>
              <a:buChar char="•"/>
            </a:pPr>
            <a:r>
              <a:rPr lang="en-US" sz="2000"/>
              <a:t>THEN WE TRIED ON MANY DIFFERENT CLASSIFICATION MODELS INCLUDING  </a:t>
            </a:r>
            <a:endParaRPr/>
          </a:p>
          <a:p>
            <a:pPr marL="1028700" lvl="1" indent="-571500" algn="l" rtl="0">
              <a:lnSpc>
                <a:spcPct val="120000"/>
              </a:lnSpc>
              <a:spcBef>
                <a:spcPts val="500"/>
              </a:spcBef>
              <a:spcAft>
                <a:spcPts val="0"/>
              </a:spcAft>
              <a:buSzPct val="100000"/>
              <a:buFont typeface="Twentieth Century"/>
              <a:buAutoNum type="romanLcPeriod"/>
            </a:pPr>
            <a:r>
              <a:rPr lang="en-US" sz="2000"/>
              <a:t>SUPPORT VECTOR CLASSIFIER</a:t>
            </a:r>
            <a:endParaRPr sz="2000"/>
          </a:p>
          <a:p>
            <a:pPr marL="1028700" lvl="1" indent="-571500" algn="l" rtl="0">
              <a:lnSpc>
                <a:spcPct val="120000"/>
              </a:lnSpc>
              <a:spcBef>
                <a:spcPts val="500"/>
              </a:spcBef>
              <a:spcAft>
                <a:spcPts val="0"/>
              </a:spcAft>
              <a:buSzPct val="100000"/>
              <a:buFont typeface="Twentieth Century"/>
              <a:buAutoNum type="romanLcPeriod"/>
            </a:pPr>
            <a:r>
              <a:rPr lang="en-US" sz="2000"/>
              <a:t>REGRESSION CLASSIFIER</a:t>
            </a:r>
            <a:endParaRPr/>
          </a:p>
          <a:p>
            <a:pPr marL="1028700" lvl="1" indent="-571500" algn="l" rtl="0">
              <a:lnSpc>
                <a:spcPct val="120000"/>
              </a:lnSpc>
              <a:spcBef>
                <a:spcPts val="500"/>
              </a:spcBef>
              <a:spcAft>
                <a:spcPts val="0"/>
              </a:spcAft>
              <a:buSzPct val="100000"/>
              <a:buFont typeface="Twentieth Century"/>
              <a:buAutoNum type="romanLcPeriod"/>
            </a:pPr>
            <a:r>
              <a:rPr lang="en-US" sz="2000"/>
              <a:t>DECISION TREE</a:t>
            </a:r>
            <a:endParaRPr/>
          </a:p>
          <a:p>
            <a:pPr marL="1028700" lvl="1" indent="-571500" algn="l" rtl="0">
              <a:lnSpc>
                <a:spcPct val="120000"/>
              </a:lnSpc>
              <a:spcBef>
                <a:spcPts val="500"/>
              </a:spcBef>
              <a:spcAft>
                <a:spcPts val="0"/>
              </a:spcAft>
              <a:buSzPct val="100000"/>
              <a:buFont typeface="Twentieth Century"/>
              <a:buAutoNum type="romanLcPeriod"/>
            </a:pPr>
            <a:r>
              <a:rPr lang="en-US" sz="2000"/>
              <a:t>RANDOM FOREST</a:t>
            </a:r>
            <a:endParaRPr/>
          </a:p>
          <a:p>
            <a:pPr marL="1028700" lvl="1" indent="-571500" algn="l" rtl="0">
              <a:lnSpc>
                <a:spcPct val="120000"/>
              </a:lnSpc>
              <a:spcBef>
                <a:spcPts val="500"/>
              </a:spcBef>
              <a:spcAft>
                <a:spcPts val="0"/>
              </a:spcAft>
              <a:buSzPct val="100000"/>
              <a:buFont typeface="Twentieth Century"/>
              <a:buAutoNum type="romanLcPeriod"/>
            </a:pPr>
            <a:r>
              <a:rPr lang="en-US" sz="2000"/>
              <a:t>ADABOOST CLASSIFIER</a:t>
            </a:r>
            <a:endParaRPr/>
          </a:p>
          <a:p>
            <a:pPr marL="1028700" lvl="1" indent="-571500" algn="l" rtl="0">
              <a:lnSpc>
                <a:spcPct val="120000"/>
              </a:lnSpc>
              <a:spcBef>
                <a:spcPts val="500"/>
              </a:spcBef>
              <a:spcAft>
                <a:spcPts val="0"/>
              </a:spcAft>
              <a:buSzPct val="100000"/>
              <a:buFont typeface="Twentieth Century"/>
              <a:buAutoNum type="romanLcPeriod"/>
            </a:pPr>
            <a:r>
              <a:rPr lang="en-US" sz="2000"/>
              <a:t>GRADIENT BOOSTING CLASSIFIER, ETC</a:t>
            </a:r>
            <a:endParaRPr/>
          </a:p>
          <a:p>
            <a:pPr marL="0" lvl="0" indent="0" algn="l" rtl="0">
              <a:lnSpc>
                <a:spcPct val="120000"/>
              </a:lnSpc>
              <a:spcBef>
                <a:spcPts val="1000"/>
              </a:spcBef>
              <a:spcAft>
                <a:spcPts val="0"/>
              </a:spcAft>
              <a:buSzPct val="100000"/>
              <a:buNone/>
            </a:pPr>
            <a:endParaRPr sz="2000"/>
          </a:p>
        </p:txBody>
      </p:sp>
      <p:pic>
        <p:nvPicPr>
          <p:cNvPr id="270" name="Google Shape;270;p13"/>
          <p:cNvPicPr preferRelativeResize="0"/>
          <p:nvPr/>
        </p:nvPicPr>
        <p:blipFill rotWithShape="1">
          <a:blip r:embed="rId3">
            <a:alphaModFix/>
          </a:blip>
          <a:srcRect/>
          <a:stretch/>
        </p:blipFill>
        <p:spPr>
          <a:xfrm>
            <a:off x="5879597" y="1999572"/>
            <a:ext cx="5334744" cy="4858428"/>
          </a:xfrm>
          <a:prstGeom prst="rect">
            <a:avLst/>
          </a:prstGeom>
          <a:noFill/>
          <a:ln>
            <a:noFill/>
          </a:ln>
        </p:spPr>
      </p:pic>
      <p:pic>
        <p:nvPicPr>
          <p:cNvPr id="271" name="Google Shape;271;p13"/>
          <p:cNvPicPr preferRelativeResize="0"/>
          <p:nvPr/>
        </p:nvPicPr>
        <p:blipFill rotWithShape="1">
          <a:blip r:embed="rId4">
            <a:alphaModFix/>
          </a:blip>
          <a:srcRect/>
          <a:stretch/>
        </p:blipFill>
        <p:spPr>
          <a:xfrm>
            <a:off x="11004949" y="0"/>
            <a:ext cx="1187051" cy="4113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16"/>
          <p:cNvPicPr preferRelativeResize="0"/>
          <p:nvPr/>
        </p:nvPicPr>
        <p:blipFill rotWithShape="1">
          <a:blip r:embed="rId3">
            <a:alphaModFix/>
          </a:blip>
          <a:srcRect/>
          <a:stretch/>
        </p:blipFill>
        <p:spPr>
          <a:xfrm>
            <a:off x="1575756" y="132890"/>
            <a:ext cx="9040487" cy="6592220"/>
          </a:xfrm>
          <a:prstGeom prst="rect">
            <a:avLst/>
          </a:prstGeom>
          <a:noFill/>
          <a:ln>
            <a:noFill/>
          </a:ln>
        </p:spPr>
      </p:pic>
      <p:pic>
        <p:nvPicPr>
          <p:cNvPr id="293" name="Google Shape;293;p16"/>
          <p:cNvPicPr preferRelativeResize="0"/>
          <p:nvPr/>
        </p:nvPicPr>
        <p:blipFill rotWithShape="1">
          <a:blip r:embed="rId4">
            <a:alphaModFix/>
          </a:blip>
          <a:srcRect/>
          <a:stretch/>
        </p:blipFill>
        <p:spPr>
          <a:xfrm>
            <a:off x="11004949" y="0"/>
            <a:ext cx="1187051" cy="4113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3E5A6A-2590-20CE-6021-7F8543413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377" y="900954"/>
            <a:ext cx="8920673" cy="5027998"/>
          </a:xfrm>
        </p:spPr>
      </p:pic>
    </p:spTree>
    <p:extLst>
      <p:ext uri="{BB962C8B-B14F-4D97-AF65-F5344CB8AC3E}">
        <p14:creationId xmlns:p14="http://schemas.microsoft.com/office/powerpoint/2010/main" val="394381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4EFD86-8D90-1471-9668-3F06C6A15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43000"/>
            <a:ext cx="9426388" cy="4619531"/>
          </a:xfrm>
        </p:spPr>
      </p:pic>
    </p:spTree>
    <p:extLst>
      <p:ext uri="{BB962C8B-B14F-4D97-AF65-F5344CB8AC3E}">
        <p14:creationId xmlns:p14="http://schemas.microsoft.com/office/powerpoint/2010/main" val="305935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B7C543-5859-7FC9-9ABA-A8C545957CBD}"/>
              </a:ext>
            </a:extLst>
          </p:cNvPr>
          <p:cNvGraphicFramePr>
            <a:graphicFrameLocks noGrp="1"/>
          </p:cNvGraphicFramePr>
          <p:nvPr>
            <p:extLst>
              <p:ext uri="{D42A27DB-BD31-4B8C-83A1-F6EECF244321}">
                <p14:modId xmlns:p14="http://schemas.microsoft.com/office/powerpoint/2010/main" val="3134192992"/>
              </p:ext>
            </p:extLst>
          </p:nvPr>
        </p:nvGraphicFramePr>
        <p:xfrm>
          <a:off x="1415249" y="1047531"/>
          <a:ext cx="8933498" cy="5301772"/>
        </p:xfrm>
        <a:graphic>
          <a:graphicData uri="http://schemas.openxmlformats.org/drawingml/2006/table">
            <a:tbl>
              <a:tblPr/>
              <a:tblGrid>
                <a:gridCol w="4346652">
                  <a:extLst>
                    <a:ext uri="{9D8B030D-6E8A-4147-A177-3AD203B41FA5}">
                      <a16:colId xmlns:a16="http://schemas.microsoft.com/office/drawing/2014/main" val="2652910150"/>
                    </a:ext>
                  </a:extLst>
                </a:gridCol>
                <a:gridCol w="4586846">
                  <a:extLst>
                    <a:ext uri="{9D8B030D-6E8A-4147-A177-3AD203B41FA5}">
                      <a16:colId xmlns:a16="http://schemas.microsoft.com/office/drawing/2014/main" val="3370796018"/>
                    </a:ext>
                  </a:extLst>
                </a:gridCol>
              </a:tblGrid>
              <a:tr h="541726">
                <a:tc>
                  <a:txBody>
                    <a:bodyPr/>
                    <a:lstStyle/>
                    <a:p>
                      <a:pPr algn="ctr" fontAlgn="ctr"/>
                      <a:r>
                        <a:rPr lang="en-US" sz="2400" b="1" i="0" u="none" strike="noStrike" dirty="0">
                          <a:solidFill>
                            <a:srgbClr val="000000"/>
                          </a:solidFill>
                          <a:latin typeface="Centaur"/>
                        </a:rPr>
                        <a:t>Name of the team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P_278</a:t>
                      </a:r>
                      <a:r>
                        <a:rPr lang="en-US" sz="1800" b="0" i="0" u="none" strike="noStrike" baseline="0" dirty="0">
                          <a:solidFill>
                            <a:schemeClr val="tx1">
                              <a:lumMod val="95000"/>
                              <a:lumOff val="5000"/>
                            </a:schemeClr>
                          </a:solidFill>
                          <a:latin typeface="Centaur"/>
                        </a:rPr>
                        <a:t>Group_I</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4649868"/>
                  </a:ext>
                </a:extLst>
              </a:tr>
              <a:tr h="541726">
                <a:tc>
                  <a:txBody>
                    <a:bodyPr/>
                    <a:lstStyle/>
                    <a:p>
                      <a:pPr algn="ctr" fontAlgn="ctr"/>
                      <a:r>
                        <a:rPr lang="en-US" sz="2400" b="1" i="0" u="none" strike="noStrike" dirty="0">
                          <a:solidFill>
                            <a:srgbClr val="000000"/>
                          </a:solidFill>
                          <a:latin typeface="Centaur"/>
                        </a:rPr>
                        <a:t>Date of formed</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09/08/2023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2181583"/>
                  </a:ext>
                </a:extLst>
              </a:tr>
              <a:tr h="541726">
                <a:tc>
                  <a:txBody>
                    <a:bodyPr/>
                    <a:lstStyle/>
                    <a:p>
                      <a:pPr algn="ctr" fontAlgn="ctr"/>
                      <a:r>
                        <a:rPr lang="en-US" sz="2400" b="1" i="0" u="none" strike="noStrike" dirty="0">
                          <a:solidFill>
                            <a:srgbClr val="000000"/>
                          </a:solidFill>
                          <a:latin typeface="Centaur"/>
                        </a:rPr>
                        <a:t>Mentor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err="1">
                          <a:solidFill>
                            <a:schemeClr val="tx1">
                              <a:lumMod val="95000"/>
                              <a:lumOff val="5000"/>
                            </a:schemeClr>
                          </a:solidFill>
                          <a:latin typeface="Centaur"/>
                        </a:rPr>
                        <a:t>Anavadhya</a:t>
                      </a:r>
                      <a:r>
                        <a:rPr lang="en-US" sz="1800" b="0" i="0" u="none" strike="noStrike" dirty="0">
                          <a:solidFill>
                            <a:schemeClr val="tx1">
                              <a:lumMod val="95000"/>
                              <a:lumOff val="5000"/>
                            </a:schemeClr>
                          </a:solidFill>
                          <a:latin typeface="Centaur"/>
                        </a:rPr>
                        <a:t> C /</a:t>
                      </a:r>
                      <a:r>
                        <a:rPr lang="en-US" sz="1800" b="0" i="0" u="none" strike="noStrike" dirty="0" err="1">
                          <a:solidFill>
                            <a:schemeClr val="tx1">
                              <a:lumMod val="95000"/>
                              <a:lumOff val="5000"/>
                            </a:schemeClr>
                          </a:solidFill>
                          <a:latin typeface="Centaur"/>
                        </a:rPr>
                        <a:t>Madishetti</a:t>
                      </a:r>
                      <a:r>
                        <a:rPr lang="en-US" sz="1800" b="0" i="0" u="none" strike="noStrike" dirty="0">
                          <a:solidFill>
                            <a:schemeClr val="tx1">
                              <a:lumMod val="95000"/>
                              <a:lumOff val="5000"/>
                            </a:schemeClr>
                          </a:solidFill>
                          <a:latin typeface="Centaur"/>
                        </a:rPr>
                        <a:t> Raja Shekar</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3409474"/>
                  </a:ext>
                </a:extLst>
              </a:tr>
              <a:tr h="2571541">
                <a:tc>
                  <a:txBody>
                    <a:bodyPr/>
                    <a:lstStyle/>
                    <a:p>
                      <a:pPr algn="ctr" fontAlgn="ctr"/>
                      <a:r>
                        <a:rPr lang="en-US" sz="2400" b="1" i="0" u="none" strike="noStrike" dirty="0">
                          <a:solidFill>
                            <a:srgbClr val="000000"/>
                          </a:solidFill>
                          <a:latin typeface="Centaur"/>
                        </a:rPr>
                        <a:t>Team Members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Mr. </a:t>
                      </a:r>
                      <a:r>
                        <a:rPr lang="en-US" sz="1800" b="0" i="0" u="none" strike="noStrike" dirty="0" err="1">
                          <a:solidFill>
                            <a:schemeClr val="tx1">
                              <a:lumMod val="95000"/>
                              <a:lumOff val="5000"/>
                            </a:schemeClr>
                          </a:solidFill>
                          <a:latin typeface="Centaur"/>
                        </a:rPr>
                        <a:t>Medidi</a:t>
                      </a:r>
                      <a:r>
                        <a:rPr lang="en-US" sz="1800" b="0" i="0" u="none" strike="noStrike" dirty="0">
                          <a:solidFill>
                            <a:schemeClr val="tx1">
                              <a:lumMod val="95000"/>
                              <a:lumOff val="5000"/>
                            </a:schemeClr>
                          </a:solidFill>
                          <a:latin typeface="Centaur"/>
                        </a:rPr>
                        <a:t> Jayanth </a:t>
                      </a:r>
                      <a:r>
                        <a:rPr lang="en-US" sz="1800" b="0" i="0" u="none" strike="noStrike" dirty="0" err="1">
                          <a:solidFill>
                            <a:schemeClr val="tx1">
                              <a:lumMod val="95000"/>
                              <a:lumOff val="5000"/>
                            </a:schemeClr>
                          </a:solidFill>
                          <a:latin typeface="Centaur"/>
                        </a:rPr>
                        <a:t>rama</a:t>
                      </a:r>
                      <a:r>
                        <a:rPr lang="en-US" sz="1800" b="0" i="0" u="none" strike="noStrike" dirty="0">
                          <a:solidFill>
                            <a:schemeClr val="tx1">
                              <a:lumMod val="95000"/>
                              <a:lumOff val="5000"/>
                            </a:schemeClr>
                          </a:solidFill>
                          <a:latin typeface="Centaur"/>
                        </a:rPr>
                        <a:t> </a:t>
                      </a:r>
                      <a:r>
                        <a:rPr lang="en-US" sz="1800" b="0" i="0" u="none" strike="noStrike" dirty="0" err="1">
                          <a:solidFill>
                            <a:schemeClr val="tx1">
                              <a:lumMod val="95000"/>
                              <a:lumOff val="5000"/>
                            </a:schemeClr>
                          </a:solidFill>
                          <a:latin typeface="Centaur"/>
                        </a:rPr>
                        <a:t>krishna</a:t>
                      </a:r>
                      <a:br>
                        <a:rPr lang="en-US" sz="1800" b="0" i="0" u="none" strike="noStrike" dirty="0">
                          <a:solidFill>
                            <a:schemeClr val="tx1">
                              <a:lumMod val="95000"/>
                              <a:lumOff val="5000"/>
                            </a:schemeClr>
                          </a:solidFill>
                          <a:latin typeface="Centaur"/>
                        </a:rPr>
                      </a:br>
                      <a:r>
                        <a:rPr lang="en-US" sz="1800" b="0" i="0" u="none" strike="noStrike" dirty="0">
                          <a:solidFill>
                            <a:schemeClr val="tx1">
                              <a:lumMod val="95000"/>
                              <a:lumOff val="5000"/>
                            </a:schemeClr>
                          </a:solidFill>
                          <a:latin typeface="Centaur"/>
                        </a:rPr>
                        <a:t>Mr. Surendra</a:t>
                      </a:r>
                      <a:br>
                        <a:rPr lang="en-US" sz="1800" b="0" i="0" u="none" strike="noStrike" dirty="0">
                          <a:solidFill>
                            <a:schemeClr val="tx1">
                              <a:lumMod val="95000"/>
                              <a:lumOff val="5000"/>
                            </a:schemeClr>
                          </a:solidFill>
                          <a:latin typeface="Centaur"/>
                        </a:rPr>
                      </a:br>
                      <a:r>
                        <a:rPr lang="en-US" sz="1800" b="0" i="0" u="none" strike="noStrike" dirty="0">
                          <a:solidFill>
                            <a:schemeClr val="tx1">
                              <a:lumMod val="95000"/>
                              <a:lumOff val="5000"/>
                            </a:schemeClr>
                          </a:solidFill>
                          <a:latin typeface="Centaur"/>
                        </a:rPr>
                        <a:t>Mr.</a:t>
                      </a:r>
                      <a:r>
                        <a:rPr lang="en-US" sz="1800" b="0" i="0" u="none" strike="noStrike" baseline="0" dirty="0">
                          <a:solidFill>
                            <a:schemeClr val="tx1">
                              <a:lumMod val="95000"/>
                              <a:lumOff val="5000"/>
                            </a:schemeClr>
                          </a:solidFill>
                          <a:latin typeface="Centaur"/>
                        </a:rPr>
                        <a:t> </a:t>
                      </a:r>
                      <a:r>
                        <a:rPr lang="en-US" sz="1800" b="0" i="0" u="none" strike="noStrike" baseline="0" dirty="0" err="1">
                          <a:solidFill>
                            <a:schemeClr val="tx1">
                              <a:lumMod val="95000"/>
                              <a:lumOff val="5000"/>
                            </a:schemeClr>
                          </a:solidFill>
                          <a:latin typeface="Centaur"/>
                        </a:rPr>
                        <a:t>Tejas</a:t>
                      </a:r>
                      <a:br>
                        <a:rPr lang="en-US" sz="1800" b="0" i="0" u="none" strike="noStrike" dirty="0">
                          <a:solidFill>
                            <a:schemeClr val="tx1">
                              <a:lumMod val="95000"/>
                              <a:lumOff val="5000"/>
                            </a:schemeClr>
                          </a:solidFill>
                          <a:latin typeface="Centaur"/>
                        </a:rPr>
                      </a:br>
                      <a:r>
                        <a:rPr lang="en-US" sz="1800" b="0" i="0" u="none" strike="noStrike" dirty="0" err="1">
                          <a:solidFill>
                            <a:schemeClr val="tx1">
                              <a:lumMod val="95000"/>
                              <a:lumOff val="5000"/>
                            </a:schemeClr>
                          </a:solidFill>
                          <a:latin typeface="Centaur"/>
                        </a:rPr>
                        <a:t>Mr</a:t>
                      </a:r>
                      <a:r>
                        <a:rPr lang="en-US" sz="1800" b="0" i="0" u="none" strike="noStrike" dirty="0">
                          <a:solidFill>
                            <a:schemeClr val="tx1">
                              <a:lumMod val="95000"/>
                              <a:lumOff val="5000"/>
                            </a:schemeClr>
                          </a:solidFill>
                          <a:latin typeface="Centaur"/>
                        </a:rPr>
                        <a:t> </a:t>
                      </a:r>
                      <a:r>
                        <a:rPr lang="en-US" sz="1800" b="0" i="0" u="none" strike="noStrike" dirty="0" err="1">
                          <a:solidFill>
                            <a:schemeClr val="tx1">
                              <a:lumMod val="95000"/>
                              <a:lumOff val="5000"/>
                            </a:schemeClr>
                          </a:solidFill>
                          <a:latin typeface="Centaur"/>
                        </a:rPr>
                        <a:t>Rajveer</a:t>
                      </a:r>
                      <a:endParaRPr lang="en-US" sz="1800" b="0" i="0" u="none" strike="noStrike" dirty="0">
                        <a:solidFill>
                          <a:schemeClr val="tx1">
                            <a:lumMod val="95000"/>
                            <a:lumOff val="5000"/>
                          </a:schemeClr>
                        </a:solidFill>
                        <a:latin typeface="Centaur"/>
                      </a:endParaRPr>
                    </a:p>
                    <a:p>
                      <a:pPr algn="ctr" fontAlgn="ctr"/>
                      <a:r>
                        <a:rPr lang="en-US" sz="1800" b="0" i="0" u="none" strike="noStrike" dirty="0" err="1">
                          <a:solidFill>
                            <a:schemeClr val="tx1">
                              <a:lumMod val="95000"/>
                              <a:lumOff val="5000"/>
                            </a:schemeClr>
                          </a:solidFill>
                          <a:latin typeface="Centaur"/>
                        </a:rPr>
                        <a:t>Mr</a:t>
                      </a:r>
                      <a:r>
                        <a:rPr lang="en-US" sz="1800" b="0" i="0" u="none" strike="noStrike" dirty="0">
                          <a:solidFill>
                            <a:schemeClr val="tx1">
                              <a:lumMod val="95000"/>
                              <a:lumOff val="5000"/>
                            </a:schemeClr>
                          </a:solidFill>
                          <a:latin typeface="Centaur"/>
                        </a:rPr>
                        <a:t> </a:t>
                      </a:r>
                      <a:r>
                        <a:rPr lang="en-US" sz="1800" b="0" i="0" u="none" strike="noStrike" dirty="0" err="1">
                          <a:solidFill>
                            <a:schemeClr val="tx1">
                              <a:lumMod val="95000"/>
                              <a:lumOff val="5000"/>
                            </a:schemeClr>
                          </a:solidFill>
                          <a:latin typeface="Centaur"/>
                        </a:rPr>
                        <a:t>abishek</a:t>
                      </a:r>
                      <a:endParaRPr lang="en-US" sz="1800" b="0" i="0" u="none" strike="noStrike" dirty="0">
                        <a:solidFill>
                          <a:schemeClr val="tx1">
                            <a:lumMod val="95000"/>
                            <a:lumOff val="5000"/>
                          </a:schemeClr>
                        </a:solidFill>
                        <a:latin typeface="Centaur"/>
                      </a:endParaRPr>
                    </a:p>
                    <a:p>
                      <a:pPr algn="ctr" fontAlgn="ctr"/>
                      <a:r>
                        <a:rPr lang="en-US" sz="1800" b="0" i="0" u="none" strike="noStrike" dirty="0">
                          <a:solidFill>
                            <a:schemeClr val="tx1">
                              <a:lumMod val="95000"/>
                              <a:lumOff val="5000"/>
                            </a:schemeClr>
                          </a:solidFill>
                          <a:latin typeface="Centaur"/>
                        </a:rPr>
                        <a:t>Miss </a:t>
                      </a:r>
                      <a:r>
                        <a:rPr lang="en-US" sz="1800" b="0" i="0" u="none" strike="noStrike" dirty="0" err="1">
                          <a:solidFill>
                            <a:schemeClr val="tx1">
                              <a:lumMod val="95000"/>
                              <a:lumOff val="5000"/>
                            </a:schemeClr>
                          </a:solidFill>
                          <a:latin typeface="Centaur"/>
                        </a:rPr>
                        <a:t>Pradnya</a:t>
                      </a:r>
                      <a:r>
                        <a:rPr lang="en-GB" sz="1800" b="0" i="0" u="none" strike="noStrike" dirty="0">
                          <a:solidFill>
                            <a:schemeClr val="tx1">
                              <a:lumMod val="95000"/>
                              <a:lumOff val="5000"/>
                            </a:schemeClr>
                          </a:solidFill>
                          <a:latin typeface="Centaur"/>
                        </a:rPr>
                        <a:t> </a:t>
                      </a:r>
                      <a:endParaRPr lang="en-US" sz="1800" b="0" i="0" u="none" strike="noStrike" dirty="0">
                        <a:solidFill>
                          <a:schemeClr val="tx1">
                            <a:lumMod val="95000"/>
                            <a:lumOff val="5000"/>
                          </a:schemeClr>
                        </a:solidFill>
                        <a:latin typeface="Centaur"/>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1140740"/>
                  </a:ext>
                </a:extLst>
              </a:tr>
              <a:tr h="541726">
                <a:tc>
                  <a:txBody>
                    <a:bodyPr/>
                    <a:lstStyle/>
                    <a:p>
                      <a:pPr algn="ctr" fontAlgn="ctr"/>
                      <a:r>
                        <a:rPr lang="en-US" sz="2400" b="1" i="0" u="none" strike="noStrike" dirty="0">
                          <a:solidFill>
                            <a:srgbClr val="000000"/>
                          </a:solidFill>
                          <a:latin typeface="Centaur"/>
                        </a:rPr>
                        <a:t>Meeting Days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Two meetings every week</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7033152"/>
                  </a:ext>
                </a:extLst>
              </a:tr>
              <a:tr h="563327">
                <a:tc>
                  <a:txBody>
                    <a:bodyPr/>
                    <a:lstStyle/>
                    <a:p>
                      <a:pPr algn="ctr" fontAlgn="ctr"/>
                      <a:r>
                        <a:rPr lang="en-US" sz="2400" b="1" i="0" u="none" strike="noStrike" dirty="0">
                          <a:solidFill>
                            <a:srgbClr val="000000"/>
                          </a:solidFill>
                          <a:latin typeface="Centaur"/>
                        </a:rPr>
                        <a:t>Meeting Duration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1800" b="0" i="0" u="none" strike="noStrike" dirty="0">
                          <a:solidFill>
                            <a:schemeClr val="tx1">
                              <a:lumMod val="95000"/>
                              <a:lumOff val="5000"/>
                            </a:schemeClr>
                          </a:solidFill>
                          <a:latin typeface="Centaur"/>
                        </a:rPr>
                        <a:t>1 Hour</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1299446"/>
                  </a:ext>
                </a:extLst>
              </a:tr>
            </a:tbl>
          </a:graphicData>
        </a:graphic>
      </p:graphicFrame>
      <p:cxnSp>
        <p:nvCxnSpPr>
          <p:cNvPr id="3" name="Straight Connector 2">
            <a:extLst>
              <a:ext uri="{FF2B5EF4-FFF2-40B4-BE49-F238E27FC236}">
                <a16:creationId xmlns:a16="http://schemas.microsoft.com/office/drawing/2014/main" id="{43524EB1-D5FB-F241-332B-6FDA4D2FBFF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AA62D30-0F07-35C8-373A-61FD46785F92}"/>
              </a:ext>
            </a:extLst>
          </p:cNvPr>
          <p:cNvSpPr txBox="1">
            <a:spLocks/>
          </p:cNvSpPr>
          <p:nvPr/>
        </p:nvSpPr>
        <p:spPr>
          <a:xfrm>
            <a:off x="228600" y="3133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Info</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09CDB284-5CF3-9380-53AE-6C3BAD6ED62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76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884C28-39A6-EB93-7A29-903768B610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765" y="1559860"/>
            <a:ext cx="7073153" cy="4051384"/>
          </a:xfrm>
        </p:spPr>
      </p:pic>
    </p:spTree>
    <p:extLst>
      <p:ext uri="{BB962C8B-B14F-4D97-AF65-F5344CB8AC3E}">
        <p14:creationId xmlns:p14="http://schemas.microsoft.com/office/powerpoint/2010/main" val="4260017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374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05930" y="2864534"/>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BUSINESS OBJECTIVE</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DEVELOPMENT</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MODEL DEPLOYMENT</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6290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PROBLEM 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737039"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CLEANSING(EDA)</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VISUALISATION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05672" y="5293030"/>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065991" y="5314062"/>
            <a:ext cx="473017" cy="395776"/>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791127" y="3568193"/>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Freeform 2319" descr="Icon of leaf. ">
            <a:extLst>
              <a:ext uri="{FF2B5EF4-FFF2-40B4-BE49-F238E27FC236}">
                <a16:creationId xmlns:a16="http://schemas.microsoft.com/office/drawing/2014/main" id="{49ADE7F1-29F4-8779-63FB-DB4CC94B1533}"/>
              </a:ext>
            </a:extLst>
          </p:cNvPr>
          <p:cNvSpPr>
            <a:spLocks noEditPoints="1"/>
          </p:cNvSpPr>
          <p:nvPr/>
        </p:nvSpPr>
        <p:spPr bwMode="auto">
          <a:xfrm>
            <a:off x="4705672" y="1806198"/>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15E84DE-302A-BA04-139F-84ABEE6ACAC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43733F7-073C-34A4-2AC0-5292163BFC1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FEE5C06-D95A-D72E-CF2D-78A4C36BFE82}"/>
              </a:ext>
            </a:extLst>
          </p:cNvPr>
          <p:cNvSpPr txBox="1">
            <a:spLocks/>
          </p:cNvSpPr>
          <p:nvPr/>
        </p:nvSpPr>
        <p:spPr>
          <a:xfrm>
            <a:off x="228600" y="35917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Business Objective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12" name="TextBox 11">
            <a:extLst>
              <a:ext uri="{FF2B5EF4-FFF2-40B4-BE49-F238E27FC236}">
                <a16:creationId xmlns:a16="http://schemas.microsoft.com/office/drawing/2014/main" id="{3651CBEB-B3F6-8680-4E2F-5A06D3A569D8}"/>
              </a:ext>
            </a:extLst>
          </p:cNvPr>
          <p:cNvSpPr txBox="1"/>
          <p:nvPr/>
        </p:nvSpPr>
        <p:spPr>
          <a:xfrm>
            <a:off x="781235" y="1882066"/>
            <a:ext cx="10990555" cy="1754326"/>
          </a:xfrm>
          <a:prstGeom prst="rect">
            <a:avLst/>
          </a:prstGeom>
          <a:noFill/>
        </p:spPr>
        <p:txBody>
          <a:bodyPr wrap="square" rtlCol="0">
            <a:spAutoFit/>
          </a:bodyPr>
          <a:lstStyle/>
          <a:p>
            <a:pPr marL="285750" indent="-285750">
              <a:buFont typeface="Wingdings" panose="05000000000000000000" pitchFamily="2" charset="2"/>
              <a:buChar char="Ø"/>
            </a:pPr>
            <a:r>
              <a:rPr lang="en-US" b="1" i="0" dirty="0">
                <a:solidFill>
                  <a:srgbClr val="202124"/>
                </a:solidFill>
                <a:effectLst/>
              </a:rPr>
              <a:t>Inappropriate emails would demotivates and spoil the positive environment that would lead to more attrition rate and low productivity and Inappropriate emails could be on form of bullying, racism, sexual favoritism and hate in the gender or culture ,in today's world so dominated by email no organization is immune to these hate emails.</a:t>
            </a:r>
          </a:p>
          <a:p>
            <a:endParaRPr lang="en-US" b="1" i="0" dirty="0">
              <a:solidFill>
                <a:srgbClr val="202124"/>
              </a:solidFill>
              <a:effectLst/>
            </a:endParaRPr>
          </a:p>
          <a:p>
            <a:pPr marL="285750" indent="-285750">
              <a:buFont typeface="Wingdings" panose="05000000000000000000" pitchFamily="2" charset="2"/>
              <a:buChar char="Ø"/>
            </a:pPr>
            <a:r>
              <a:rPr lang="en-US" b="1" i="0" dirty="0">
                <a:solidFill>
                  <a:srgbClr val="202124"/>
                </a:solidFill>
                <a:effectLst/>
              </a:rPr>
              <a:t>The goal of the project is to identify such emails in the given day based on the above inappropriate content</a:t>
            </a:r>
            <a:endParaRPr lang="en-IN" b="1" dirty="0"/>
          </a:p>
        </p:txBody>
      </p:sp>
    </p:spTree>
    <p:extLst>
      <p:ext uri="{BB962C8B-B14F-4D97-AF65-F5344CB8AC3E}">
        <p14:creationId xmlns:p14="http://schemas.microsoft.com/office/powerpoint/2010/main" val="345885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D6EA-5114-B838-F87C-46D16A9740E5}"/>
              </a:ext>
            </a:extLst>
          </p:cNvPr>
          <p:cNvSpPr>
            <a:spLocks noGrp="1"/>
          </p:cNvSpPr>
          <p:nvPr>
            <p:ph type="title"/>
          </p:nvPr>
        </p:nvSpPr>
        <p:spPr/>
        <p:txBody>
          <a:bodyPr/>
          <a:lstStyle/>
          <a:p>
            <a:r>
              <a:rPr lang="en-US" dirty="0"/>
              <a:t>EDA</a:t>
            </a:r>
            <a:endParaRPr lang="en-IN" dirty="0"/>
          </a:p>
        </p:txBody>
      </p:sp>
      <p:sp>
        <p:nvSpPr>
          <p:cNvPr id="3" name="Content Placeholder 2">
            <a:extLst>
              <a:ext uri="{FF2B5EF4-FFF2-40B4-BE49-F238E27FC236}">
                <a16:creationId xmlns:a16="http://schemas.microsoft.com/office/drawing/2014/main" id="{36833E10-5141-E415-E3D5-C852F9728B07}"/>
              </a:ext>
            </a:extLst>
          </p:cNvPr>
          <p:cNvSpPr>
            <a:spLocks noGrp="1"/>
          </p:cNvSpPr>
          <p:nvPr>
            <p:ph idx="1"/>
          </p:nvPr>
        </p:nvSpPr>
        <p:spPr/>
        <p:txBody>
          <a:bodyPr/>
          <a:lstStyle/>
          <a:p>
            <a:pPr marL="0" indent="0" algn="l">
              <a:buNone/>
            </a:pPr>
            <a:r>
              <a:rPr lang="en-US" dirty="0">
                <a:solidFill>
                  <a:srgbClr val="374151"/>
                </a:solidFill>
                <a:latin typeface="Söhne"/>
              </a:rPr>
              <a:t>We have 5 columns in the dataset :-</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Unnamed: 0: Unique identifier.</a:t>
            </a:r>
          </a:p>
          <a:p>
            <a:pPr algn="l">
              <a:buFont typeface="Arial" panose="020B0604020202020204" pitchFamily="34" charset="0"/>
              <a:buChar char="•"/>
            </a:pPr>
            <a:r>
              <a:rPr lang="en-US" b="0" i="0" dirty="0">
                <a:solidFill>
                  <a:srgbClr val="374151"/>
                </a:solidFill>
                <a:effectLst/>
                <a:latin typeface="Söhne"/>
              </a:rPr>
              <a:t>filename: Name of the file.</a:t>
            </a:r>
          </a:p>
          <a:p>
            <a:pPr algn="l">
              <a:buFont typeface="Arial" panose="020B0604020202020204" pitchFamily="34" charset="0"/>
              <a:buChar char="•"/>
            </a:pPr>
            <a:r>
              <a:rPr lang="en-US" b="0" i="0" dirty="0">
                <a:solidFill>
                  <a:srgbClr val="374151"/>
                </a:solidFill>
                <a:effectLst/>
                <a:latin typeface="Söhne"/>
              </a:rPr>
              <a:t>Message-ID: Unique identifier for emails.</a:t>
            </a:r>
          </a:p>
          <a:p>
            <a:pPr algn="l">
              <a:buFont typeface="Arial" panose="020B0604020202020204" pitchFamily="34" charset="0"/>
              <a:buChar char="•"/>
            </a:pPr>
            <a:r>
              <a:rPr lang="en-US" b="0" i="0" dirty="0">
                <a:solidFill>
                  <a:srgbClr val="374151"/>
                </a:solidFill>
                <a:effectLst/>
                <a:latin typeface="Söhne"/>
              </a:rPr>
              <a:t>content: The actual content of the emails.</a:t>
            </a:r>
          </a:p>
          <a:p>
            <a:pPr algn="l">
              <a:buFont typeface="Arial" panose="020B0604020202020204" pitchFamily="34" charset="0"/>
              <a:buChar char="•"/>
            </a:pPr>
            <a:r>
              <a:rPr lang="en-US" b="0" i="0" dirty="0">
                <a:solidFill>
                  <a:srgbClr val="374151"/>
                </a:solidFill>
                <a:effectLst/>
                <a:latin typeface="Söhne"/>
              </a:rPr>
              <a:t>Class: The classification label for the emails</a:t>
            </a:r>
          </a:p>
          <a:p>
            <a:pPr marL="0" indent="0">
              <a:buNone/>
            </a:pPr>
            <a:r>
              <a:rPr lang="en-IN" dirty="0">
                <a:sym typeface="Wingdings" panose="05000000000000000000" pitchFamily="2" charset="2"/>
              </a:rPr>
              <a:t></a:t>
            </a:r>
            <a:r>
              <a:rPr lang="en-IN" dirty="0"/>
              <a:t> we are using content and class for further process and trying to get the information about abusive and non-abusive mails</a:t>
            </a:r>
          </a:p>
        </p:txBody>
      </p:sp>
    </p:spTree>
    <p:extLst>
      <p:ext uri="{BB962C8B-B14F-4D97-AF65-F5344CB8AC3E}">
        <p14:creationId xmlns:p14="http://schemas.microsoft.com/office/powerpoint/2010/main" val="15714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9E8F9B5-E5BE-6196-0490-9CC2D13DDF4B}"/>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EC4B106-D830-BBEC-CC20-525023FBD1B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8236369-5734-A21F-473B-1F0978B11533}"/>
              </a:ext>
            </a:extLst>
          </p:cNvPr>
          <p:cNvSpPr txBox="1">
            <a:spLocks/>
          </p:cNvSpPr>
          <p:nvPr/>
        </p:nvSpPr>
        <p:spPr>
          <a:xfrm>
            <a:off x="95435" y="4035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9" name="Picture 8">
            <a:extLst>
              <a:ext uri="{FF2B5EF4-FFF2-40B4-BE49-F238E27FC236}">
                <a16:creationId xmlns:a16="http://schemas.microsoft.com/office/drawing/2014/main" id="{A925D97A-B024-CCC8-F0F2-A27D5809C2AF}"/>
              </a:ext>
            </a:extLst>
          </p:cNvPr>
          <p:cNvPicPr>
            <a:picLocks noChangeAspect="1"/>
          </p:cNvPicPr>
          <p:nvPr/>
        </p:nvPicPr>
        <p:blipFill>
          <a:blip r:embed="rId2"/>
          <a:stretch>
            <a:fillRect/>
          </a:stretch>
        </p:blipFill>
        <p:spPr>
          <a:xfrm>
            <a:off x="177970" y="1667827"/>
            <a:ext cx="4023709" cy="1287892"/>
          </a:xfrm>
          <a:prstGeom prst="rect">
            <a:avLst/>
          </a:prstGeom>
        </p:spPr>
      </p:pic>
      <p:sp>
        <p:nvSpPr>
          <p:cNvPr id="10" name="TextBox 9">
            <a:extLst>
              <a:ext uri="{FF2B5EF4-FFF2-40B4-BE49-F238E27FC236}">
                <a16:creationId xmlns:a16="http://schemas.microsoft.com/office/drawing/2014/main" id="{787D2BB8-DB5F-4923-EC45-7FC3F66FF3F9}"/>
              </a:ext>
            </a:extLst>
          </p:cNvPr>
          <p:cNvSpPr txBox="1"/>
          <p:nvPr/>
        </p:nvSpPr>
        <p:spPr>
          <a:xfrm>
            <a:off x="559293" y="1298495"/>
            <a:ext cx="339127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Importing Libraries</a:t>
            </a:r>
            <a:endParaRPr lang="en-IN" b="1" dirty="0">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985BD966-3F7A-0E90-1A21-94279D8E88B4}"/>
              </a:ext>
            </a:extLst>
          </p:cNvPr>
          <p:cNvSpPr txBox="1"/>
          <p:nvPr/>
        </p:nvSpPr>
        <p:spPr>
          <a:xfrm>
            <a:off x="5771965" y="2698033"/>
            <a:ext cx="339127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Reading the File</a:t>
            </a:r>
            <a:endParaRPr lang="en-IN" b="1" dirty="0">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D7BFEA52-D51A-3BE6-8673-6A2C0051ABB1}"/>
              </a:ext>
            </a:extLst>
          </p:cNvPr>
          <p:cNvPicPr>
            <a:picLocks noChangeAspect="1"/>
          </p:cNvPicPr>
          <p:nvPr/>
        </p:nvPicPr>
        <p:blipFill>
          <a:blip r:embed="rId3"/>
          <a:stretch>
            <a:fillRect/>
          </a:stretch>
        </p:blipFill>
        <p:spPr>
          <a:xfrm>
            <a:off x="2592280" y="3104688"/>
            <a:ext cx="9421127" cy="3230411"/>
          </a:xfrm>
          <a:prstGeom prst="rect">
            <a:avLst/>
          </a:prstGeom>
        </p:spPr>
      </p:pic>
    </p:spTree>
    <p:extLst>
      <p:ext uri="{BB962C8B-B14F-4D97-AF65-F5344CB8AC3E}">
        <p14:creationId xmlns:p14="http://schemas.microsoft.com/office/powerpoint/2010/main" val="82497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484797E-3EB3-60FD-D626-E93691F3CAAE}"/>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59B1B5D-8667-BA38-391A-CF7D752E63AB}"/>
              </a:ext>
            </a:extLst>
          </p:cNvPr>
          <p:cNvSpPr txBox="1">
            <a:spLocks/>
          </p:cNvSpPr>
          <p:nvPr/>
        </p:nvSpPr>
        <p:spPr>
          <a:xfrm>
            <a:off x="95435" y="40356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98B58F5A-FF5F-998F-9E8E-DBE85534D82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6559E7C-80C0-B96A-5960-09A39887E624}"/>
              </a:ext>
            </a:extLst>
          </p:cNvPr>
          <p:cNvPicPr>
            <a:picLocks noChangeAspect="1"/>
          </p:cNvPicPr>
          <p:nvPr/>
        </p:nvPicPr>
        <p:blipFill>
          <a:blip r:embed="rId2"/>
          <a:stretch>
            <a:fillRect/>
          </a:stretch>
        </p:blipFill>
        <p:spPr>
          <a:xfrm>
            <a:off x="257752" y="1720700"/>
            <a:ext cx="2461473" cy="2636748"/>
          </a:xfrm>
          <a:prstGeom prst="rect">
            <a:avLst/>
          </a:prstGeom>
        </p:spPr>
      </p:pic>
      <p:pic>
        <p:nvPicPr>
          <p:cNvPr id="8" name="Picture 7">
            <a:extLst>
              <a:ext uri="{FF2B5EF4-FFF2-40B4-BE49-F238E27FC236}">
                <a16:creationId xmlns:a16="http://schemas.microsoft.com/office/drawing/2014/main" id="{BF89FB1C-6CCB-9850-8574-D8B3F3D6FD5D}"/>
              </a:ext>
            </a:extLst>
          </p:cNvPr>
          <p:cNvPicPr>
            <a:picLocks noChangeAspect="1"/>
          </p:cNvPicPr>
          <p:nvPr/>
        </p:nvPicPr>
        <p:blipFill>
          <a:blip r:embed="rId3"/>
          <a:stretch>
            <a:fillRect/>
          </a:stretch>
        </p:blipFill>
        <p:spPr>
          <a:xfrm>
            <a:off x="3067036" y="3429000"/>
            <a:ext cx="4008467" cy="3276884"/>
          </a:xfrm>
          <a:prstGeom prst="rect">
            <a:avLst/>
          </a:prstGeom>
        </p:spPr>
      </p:pic>
      <p:pic>
        <p:nvPicPr>
          <p:cNvPr id="12" name="Picture 11">
            <a:extLst>
              <a:ext uri="{FF2B5EF4-FFF2-40B4-BE49-F238E27FC236}">
                <a16:creationId xmlns:a16="http://schemas.microsoft.com/office/drawing/2014/main" id="{41F98F5C-E4CD-FDF9-715B-79D326269696}"/>
              </a:ext>
            </a:extLst>
          </p:cNvPr>
          <p:cNvPicPr>
            <a:picLocks noChangeAspect="1"/>
          </p:cNvPicPr>
          <p:nvPr/>
        </p:nvPicPr>
        <p:blipFill>
          <a:blip r:embed="rId4"/>
          <a:stretch>
            <a:fillRect/>
          </a:stretch>
        </p:blipFill>
        <p:spPr>
          <a:xfrm>
            <a:off x="7607804" y="1565227"/>
            <a:ext cx="4222431" cy="3418786"/>
          </a:xfrm>
          <a:prstGeom prst="rect">
            <a:avLst/>
          </a:prstGeom>
        </p:spPr>
      </p:pic>
      <p:sp>
        <p:nvSpPr>
          <p:cNvPr id="13" name="TextBox 12">
            <a:extLst>
              <a:ext uri="{FF2B5EF4-FFF2-40B4-BE49-F238E27FC236}">
                <a16:creationId xmlns:a16="http://schemas.microsoft.com/office/drawing/2014/main" id="{85D435DF-67F5-6321-51F8-C52FB48E0168}"/>
              </a:ext>
            </a:extLst>
          </p:cNvPr>
          <p:cNvSpPr txBox="1"/>
          <p:nvPr/>
        </p:nvSpPr>
        <p:spPr>
          <a:xfrm>
            <a:off x="3375634" y="2669742"/>
            <a:ext cx="339127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Data types of Data Set</a:t>
            </a:r>
            <a:endParaRPr lang="en-IN" b="1"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D89362BC-F460-4783-D50D-1757A6E84FEF}"/>
              </a:ext>
            </a:extLst>
          </p:cNvPr>
          <p:cNvSpPr txBox="1"/>
          <p:nvPr/>
        </p:nvSpPr>
        <p:spPr>
          <a:xfrm>
            <a:off x="559293" y="1298495"/>
            <a:ext cx="339127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Checking Null values</a:t>
            </a:r>
            <a:endParaRPr lang="en-IN" b="1" dirty="0">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C257BD4E-1BBC-59C6-AA9E-DFE136A63BF8}"/>
              </a:ext>
            </a:extLst>
          </p:cNvPr>
          <p:cNvSpPr txBox="1"/>
          <p:nvPr/>
        </p:nvSpPr>
        <p:spPr>
          <a:xfrm>
            <a:off x="8105775" y="1002862"/>
            <a:ext cx="339127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Removing Unwanted Columns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62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1EB3ED-6045-1DD7-4962-301CE5835BF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A705473E-ED02-ADDB-3CF5-8DC4FCA3927C}"/>
              </a:ext>
            </a:extLst>
          </p:cNvPr>
          <p:cNvSpPr txBox="1">
            <a:spLocks/>
          </p:cNvSpPr>
          <p:nvPr/>
        </p:nvSpPr>
        <p:spPr>
          <a:xfrm>
            <a:off x="228600" y="3221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13E5F244-6DFF-F6D1-ACAF-D19E921CEF8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925547E-B297-002F-5765-2D3C5A2209BE}"/>
              </a:ext>
            </a:extLst>
          </p:cNvPr>
          <p:cNvPicPr>
            <a:picLocks noChangeAspect="1"/>
          </p:cNvPicPr>
          <p:nvPr/>
        </p:nvPicPr>
        <p:blipFill>
          <a:blip r:embed="rId2"/>
          <a:stretch>
            <a:fillRect/>
          </a:stretch>
        </p:blipFill>
        <p:spPr>
          <a:xfrm>
            <a:off x="7751316" y="825386"/>
            <a:ext cx="4326384" cy="3411187"/>
          </a:xfrm>
          <a:prstGeom prst="rect">
            <a:avLst/>
          </a:prstGeom>
        </p:spPr>
      </p:pic>
      <p:pic>
        <p:nvPicPr>
          <p:cNvPr id="9" name="Picture 8">
            <a:extLst>
              <a:ext uri="{FF2B5EF4-FFF2-40B4-BE49-F238E27FC236}">
                <a16:creationId xmlns:a16="http://schemas.microsoft.com/office/drawing/2014/main" id="{85F37168-A6EE-1DED-6FC3-BCFA0D9DA36D}"/>
              </a:ext>
            </a:extLst>
          </p:cNvPr>
          <p:cNvPicPr>
            <a:picLocks noChangeAspect="1"/>
          </p:cNvPicPr>
          <p:nvPr/>
        </p:nvPicPr>
        <p:blipFill>
          <a:blip r:embed="rId3"/>
          <a:stretch>
            <a:fillRect/>
          </a:stretch>
        </p:blipFill>
        <p:spPr>
          <a:xfrm>
            <a:off x="677710" y="2951529"/>
            <a:ext cx="5418290" cy="3383573"/>
          </a:xfrm>
          <a:prstGeom prst="rect">
            <a:avLst/>
          </a:prstGeom>
        </p:spPr>
      </p:pic>
    </p:spTree>
    <p:extLst>
      <p:ext uri="{BB962C8B-B14F-4D97-AF65-F5344CB8AC3E}">
        <p14:creationId xmlns:p14="http://schemas.microsoft.com/office/powerpoint/2010/main" val="369388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2CCB4CC-B3B4-A8DC-FCFF-F925B47F851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7BECA8D-FE9F-BE08-8B1C-A031B9838BF7}"/>
              </a:ext>
            </a:extLst>
          </p:cNvPr>
          <p:cNvSpPr txBox="1">
            <a:spLocks/>
          </p:cNvSpPr>
          <p:nvPr/>
        </p:nvSpPr>
        <p:spPr>
          <a:xfrm>
            <a:off x="228600" y="3221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11F17599-F366-940C-6B07-CD639FDA8C9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EB7D024-73C5-303E-ED7C-9FABB6A35E3F}"/>
              </a:ext>
            </a:extLst>
          </p:cNvPr>
          <p:cNvPicPr>
            <a:picLocks noChangeAspect="1"/>
          </p:cNvPicPr>
          <p:nvPr/>
        </p:nvPicPr>
        <p:blipFill>
          <a:blip r:embed="rId2"/>
          <a:stretch>
            <a:fillRect/>
          </a:stretch>
        </p:blipFill>
        <p:spPr>
          <a:xfrm>
            <a:off x="7179862" y="2352327"/>
            <a:ext cx="4584710" cy="3501477"/>
          </a:xfrm>
          <a:prstGeom prst="rect">
            <a:avLst/>
          </a:prstGeom>
        </p:spPr>
      </p:pic>
      <p:pic>
        <p:nvPicPr>
          <p:cNvPr id="8" name="Picture 7">
            <a:extLst>
              <a:ext uri="{FF2B5EF4-FFF2-40B4-BE49-F238E27FC236}">
                <a16:creationId xmlns:a16="http://schemas.microsoft.com/office/drawing/2014/main" id="{28FF0044-CC14-981C-D0C1-CC8FF6C8D6F1}"/>
              </a:ext>
            </a:extLst>
          </p:cNvPr>
          <p:cNvPicPr>
            <a:picLocks noChangeAspect="1"/>
          </p:cNvPicPr>
          <p:nvPr/>
        </p:nvPicPr>
        <p:blipFill>
          <a:blip r:embed="rId3"/>
          <a:stretch>
            <a:fillRect/>
          </a:stretch>
        </p:blipFill>
        <p:spPr>
          <a:xfrm>
            <a:off x="228600" y="1097775"/>
            <a:ext cx="6450553" cy="1946115"/>
          </a:xfrm>
          <a:prstGeom prst="rect">
            <a:avLst/>
          </a:prstGeom>
        </p:spPr>
      </p:pic>
      <p:pic>
        <p:nvPicPr>
          <p:cNvPr id="10" name="Picture 9">
            <a:extLst>
              <a:ext uri="{FF2B5EF4-FFF2-40B4-BE49-F238E27FC236}">
                <a16:creationId xmlns:a16="http://schemas.microsoft.com/office/drawing/2014/main" id="{AD60CF2F-E722-6C2D-6B9D-669E4B3C38D1}"/>
              </a:ext>
            </a:extLst>
          </p:cNvPr>
          <p:cNvPicPr>
            <a:picLocks noChangeAspect="1"/>
          </p:cNvPicPr>
          <p:nvPr/>
        </p:nvPicPr>
        <p:blipFill>
          <a:blip r:embed="rId4"/>
          <a:stretch>
            <a:fillRect/>
          </a:stretch>
        </p:blipFill>
        <p:spPr>
          <a:xfrm>
            <a:off x="286457" y="3422841"/>
            <a:ext cx="6043321" cy="3288677"/>
          </a:xfrm>
          <a:prstGeom prst="rect">
            <a:avLst/>
          </a:prstGeom>
        </p:spPr>
      </p:pic>
    </p:spTree>
    <p:extLst>
      <p:ext uri="{BB962C8B-B14F-4D97-AF65-F5344CB8AC3E}">
        <p14:creationId xmlns:p14="http://schemas.microsoft.com/office/powerpoint/2010/main" val="128590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545</Words>
  <Application>Microsoft Office PowerPoint</Application>
  <PresentationFormat>Widescreen</PresentationFormat>
  <Paragraphs>77</Paragraphs>
  <Slides>20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Centaur</vt:lpstr>
      <vt:lpstr>Georgia</vt:lpstr>
      <vt:lpstr>Söhne</vt:lpstr>
      <vt:lpstr>Twentieth Century</vt:lpstr>
      <vt:lpstr>Wingdings</vt:lpstr>
      <vt:lpstr>Office Theme</vt:lpstr>
      <vt:lpstr>EMAIL CLASSIFICATION AS ABUSIVE OR NON-ABUSIVE</vt:lpstr>
      <vt:lpstr>PowerPoint Presentation</vt:lpstr>
      <vt:lpstr>Project analysis slide 2</vt:lpstr>
      <vt:lpstr>PowerPoint Presentation</vt:lpstr>
      <vt:lpstr>EDA</vt:lpstr>
      <vt:lpstr>PowerPoint Presentation</vt:lpstr>
      <vt:lpstr>PowerPoint Presentation</vt:lpstr>
      <vt:lpstr>PowerPoint Presentation</vt:lpstr>
      <vt:lpstr>PowerPoint Presentation</vt:lpstr>
      <vt:lpstr>PowerPoint Presentation</vt:lpstr>
      <vt:lpstr>WORD CLOUD</vt:lpstr>
      <vt:lpstr>RESAMPLING DATA</vt:lpstr>
      <vt:lpstr>RESAMPLED DATASET</vt:lpstr>
      <vt:lpstr>MODEL BUILDING</vt:lpstr>
      <vt:lpstr>MODELS SELECTED</vt:lpstr>
      <vt:lpstr>MODELS SELECTED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CLASSIFICATION AS ABUSIVE OR NON-ABUSIVE</dc:title>
  <dc:creator>M V V Satyanarayana</dc:creator>
  <cp:lastModifiedBy>M V V Satyanarayana</cp:lastModifiedBy>
  <cp:revision>1</cp:revision>
  <dcterms:created xsi:type="dcterms:W3CDTF">2023-09-18T13:01:16Z</dcterms:created>
  <dcterms:modified xsi:type="dcterms:W3CDTF">2023-09-18T13:20:53Z</dcterms:modified>
</cp:coreProperties>
</file>