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66" r:id="rId3"/>
    <p:sldId id="257" r:id="rId4"/>
    <p:sldId id="258" r:id="rId5"/>
    <p:sldId id="259" r:id="rId6"/>
    <p:sldId id="265" r:id="rId7"/>
    <p:sldId id="260" r:id="rId8"/>
    <p:sldId id="267" r:id="rId9"/>
    <p:sldId id="269" r:id="rId10"/>
    <p:sldId id="272" r:id="rId11"/>
    <p:sldId id="270" r:id="rId12"/>
    <p:sldId id="273"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0D25DD-1364-4CCE-9A41-CB9643231909}"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3058904-70AB-4126-B037-E8B42B46C993}" type="slidenum">
              <a:rPr lang="en-IN" smtClean="0"/>
              <a:t>‹#›</a:t>
            </a:fld>
            <a:endParaRPr lang="en-IN"/>
          </a:p>
        </p:txBody>
      </p:sp>
    </p:spTree>
    <p:extLst>
      <p:ext uri="{BB962C8B-B14F-4D97-AF65-F5344CB8AC3E}">
        <p14:creationId xmlns:p14="http://schemas.microsoft.com/office/powerpoint/2010/main" val="2344489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0D25DD-1364-4CCE-9A41-CB9643231909}"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058904-70AB-4126-B037-E8B42B46C993}" type="slidenum">
              <a:rPr lang="en-IN" smtClean="0"/>
              <a:t>‹#›</a:t>
            </a:fld>
            <a:endParaRPr lang="en-IN"/>
          </a:p>
        </p:txBody>
      </p:sp>
    </p:spTree>
    <p:extLst>
      <p:ext uri="{BB962C8B-B14F-4D97-AF65-F5344CB8AC3E}">
        <p14:creationId xmlns:p14="http://schemas.microsoft.com/office/powerpoint/2010/main" val="403549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0D25DD-1364-4CCE-9A41-CB9643231909}"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058904-70AB-4126-B037-E8B42B46C99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4481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00D25DD-1364-4CCE-9A41-CB9643231909}"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058904-70AB-4126-B037-E8B42B46C993}" type="slidenum">
              <a:rPr lang="en-IN" smtClean="0"/>
              <a:t>‹#›</a:t>
            </a:fld>
            <a:endParaRPr lang="en-IN"/>
          </a:p>
        </p:txBody>
      </p:sp>
    </p:spTree>
    <p:extLst>
      <p:ext uri="{BB962C8B-B14F-4D97-AF65-F5344CB8AC3E}">
        <p14:creationId xmlns:p14="http://schemas.microsoft.com/office/powerpoint/2010/main" val="1808795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00D25DD-1364-4CCE-9A41-CB9643231909}"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058904-70AB-4126-B037-E8B42B46C99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8927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00D25DD-1364-4CCE-9A41-CB9643231909}"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058904-70AB-4126-B037-E8B42B46C993}" type="slidenum">
              <a:rPr lang="en-IN" smtClean="0"/>
              <a:t>‹#›</a:t>
            </a:fld>
            <a:endParaRPr lang="en-IN"/>
          </a:p>
        </p:txBody>
      </p:sp>
    </p:spTree>
    <p:extLst>
      <p:ext uri="{BB962C8B-B14F-4D97-AF65-F5344CB8AC3E}">
        <p14:creationId xmlns:p14="http://schemas.microsoft.com/office/powerpoint/2010/main" val="512885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D25DD-1364-4CCE-9A41-CB9643231909}"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058904-70AB-4126-B037-E8B42B46C993}" type="slidenum">
              <a:rPr lang="en-IN" smtClean="0"/>
              <a:t>‹#›</a:t>
            </a:fld>
            <a:endParaRPr lang="en-IN"/>
          </a:p>
        </p:txBody>
      </p:sp>
    </p:spTree>
    <p:extLst>
      <p:ext uri="{BB962C8B-B14F-4D97-AF65-F5344CB8AC3E}">
        <p14:creationId xmlns:p14="http://schemas.microsoft.com/office/powerpoint/2010/main" val="1682186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D25DD-1364-4CCE-9A41-CB9643231909}"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058904-70AB-4126-B037-E8B42B46C993}" type="slidenum">
              <a:rPr lang="en-IN" smtClean="0"/>
              <a:t>‹#›</a:t>
            </a:fld>
            <a:endParaRPr lang="en-IN"/>
          </a:p>
        </p:txBody>
      </p:sp>
    </p:spTree>
    <p:extLst>
      <p:ext uri="{BB962C8B-B14F-4D97-AF65-F5344CB8AC3E}">
        <p14:creationId xmlns:p14="http://schemas.microsoft.com/office/powerpoint/2010/main" val="221705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D25DD-1364-4CCE-9A41-CB9643231909}"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058904-70AB-4126-B037-E8B42B46C993}" type="slidenum">
              <a:rPr lang="en-IN" smtClean="0"/>
              <a:t>‹#›</a:t>
            </a:fld>
            <a:endParaRPr lang="en-IN"/>
          </a:p>
        </p:txBody>
      </p:sp>
    </p:spTree>
    <p:extLst>
      <p:ext uri="{BB962C8B-B14F-4D97-AF65-F5344CB8AC3E}">
        <p14:creationId xmlns:p14="http://schemas.microsoft.com/office/powerpoint/2010/main" val="237309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0D25DD-1364-4CCE-9A41-CB9643231909}"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058904-70AB-4126-B037-E8B42B46C993}" type="slidenum">
              <a:rPr lang="en-IN" smtClean="0"/>
              <a:t>‹#›</a:t>
            </a:fld>
            <a:endParaRPr lang="en-IN"/>
          </a:p>
        </p:txBody>
      </p:sp>
    </p:spTree>
    <p:extLst>
      <p:ext uri="{BB962C8B-B14F-4D97-AF65-F5344CB8AC3E}">
        <p14:creationId xmlns:p14="http://schemas.microsoft.com/office/powerpoint/2010/main" val="110704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0D25DD-1364-4CCE-9A41-CB9643231909}"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3058904-70AB-4126-B037-E8B42B46C993}" type="slidenum">
              <a:rPr lang="en-IN" smtClean="0"/>
              <a:t>‹#›</a:t>
            </a:fld>
            <a:endParaRPr lang="en-IN"/>
          </a:p>
        </p:txBody>
      </p:sp>
    </p:spTree>
    <p:extLst>
      <p:ext uri="{BB962C8B-B14F-4D97-AF65-F5344CB8AC3E}">
        <p14:creationId xmlns:p14="http://schemas.microsoft.com/office/powerpoint/2010/main" val="203445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0D25DD-1364-4CCE-9A41-CB9643231909}" type="datetimeFigureOut">
              <a:rPr lang="en-IN" smtClean="0"/>
              <a:t>24-11-2024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3058904-70AB-4126-B037-E8B42B46C993}" type="slidenum">
              <a:rPr lang="en-IN" smtClean="0"/>
              <a:t>‹#›</a:t>
            </a:fld>
            <a:endParaRPr lang="en-IN"/>
          </a:p>
        </p:txBody>
      </p:sp>
    </p:spTree>
    <p:extLst>
      <p:ext uri="{BB962C8B-B14F-4D97-AF65-F5344CB8AC3E}">
        <p14:creationId xmlns:p14="http://schemas.microsoft.com/office/powerpoint/2010/main" val="2521082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0D25DD-1364-4CCE-9A41-CB9643231909}" type="datetimeFigureOut">
              <a:rPr lang="en-IN" smtClean="0"/>
              <a:t>24-11-2024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3058904-70AB-4126-B037-E8B42B46C993}" type="slidenum">
              <a:rPr lang="en-IN" smtClean="0"/>
              <a:t>‹#›</a:t>
            </a:fld>
            <a:endParaRPr lang="en-IN"/>
          </a:p>
        </p:txBody>
      </p:sp>
    </p:spTree>
    <p:extLst>
      <p:ext uri="{BB962C8B-B14F-4D97-AF65-F5344CB8AC3E}">
        <p14:creationId xmlns:p14="http://schemas.microsoft.com/office/powerpoint/2010/main" val="2184439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D25DD-1364-4CCE-9A41-CB9643231909}" type="datetimeFigureOut">
              <a:rPr lang="en-IN" smtClean="0"/>
              <a:t>24-11-2024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3058904-70AB-4126-B037-E8B42B46C993}" type="slidenum">
              <a:rPr lang="en-IN" smtClean="0"/>
              <a:t>‹#›</a:t>
            </a:fld>
            <a:endParaRPr lang="en-IN"/>
          </a:p>
        </p:txBody>
      </p:sp>
    </p:spTree>
    <p:extLst>
      <p:ext uri="{BB962C8B-B14F-4D97-AF65-F5344CB8AC3E}">
        <p14:creationId xmlns:p14="http://schemas.microsoft.com/office/powerpoint/2010/main" val="31228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0D25DD-1364-4CCE-9A41-CB9643231909}"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3058904-70AB-4126-B037-E8B42B46C993}" type="slidenum">
              <a:rPr lang="en-IN" smtClean="0"/>
              <a:t>‹#›</a:t>
            </a:fld>
            <a:endParaRPr lang="en-IN"/>
          </a:p>
        </p:txBody>
      </p:sp>
    </p:spTree>
    <p:extLst>
      <p:ext uri="{BB962C8B-B14F-4D97-AF65-F5344CB8AC3E}">
        <p14:creationId xmlns:p14="http://schemas.microsoft.com/office/powerpoint/2010/main" val="392063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0D25DD-1364-4CCE-9A41-CB9643231909}"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058904-70AB-4126-B037-E8B42B46C993}" type="slidenum">
              <a:rPr lang="en-IN" smtClean="0"/>
              <a:t>‹#›</a:t>
            </a:fld>
            <a:endParaRPr lang="en-IN"/>
          </a:p>
        </p:txBody>
      </p:sp>
    </p:spTree>
    <p:extLst>
      <p:ext uri="{BB962C8B-B14F-4D97-AF65-F5344CB8AC3E}">
        <p14:creationId xmlns:p14="http://schemas.microsoft.com/office/powerpoint/2010/main" val="96476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00D25DD-1364-4CCE-9A41-CB9643231909}" type="datetimeFigureOut">
              <a:rPr lang="en-IN" smtClean="0"/>
              <a:t>24-11-2024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3058904-70AB-4126-B037-E8B42B46C993}" type="slidenum">
              <a:rPr lang="en-IN" smtClean="0"/>
              <a:t>‹#›</a:t>
            </a:fld>
            <a:endParaRPr lang="en-IN"/>
          </a:p>
        </p:txBody>
      </p:sp>
    </p:spTree>
    <p:extLst>
      <p:ext uri="{BB962C8B-B14F-4D97-AF65-F5344CB8AC3E}">
        <p14:creationId xmlns:p14="http://schemas.microsoft.com/office/powerpoint/2010/main" val="373126283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A08F-FC63-4591-B500-EECFA2176B8F}"/>
              </a:ext>
            </a:extLst>
          </p:cNvPr>
          <p:cNvSpPr>
            <a:spLocks noGrp="1"/>
          </p:cNvSpPr>
          <p:nvPr>
            <p:ph type="ctr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GENERATING THREE-ADDRESS CODE FOR CONTROL STATEMENTS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5BCDB9F-126C-474E-A584-016AEEF6AA20}"/>
              </a:ext>
            </a:extLst>
          </p:cNvPr>
          <p:cNvSpPr>
            <a:spLocks noGrp="1"/>
          </p:cNvSpPr>
          <p:nvPr>
            <p:ph type="subTitle" idx="1"/>
          </p:nvPr>
        </p:nvSpPr>
        <p:spPr/>
        <p:txBody>
          <a:bodyPr>
            <a:noAutofit/>
          </a:bodyPr>
          <a:lstStyle/>
          <a:p>
            <a:pPr algn="r"/>
            <a:r>
              <a:rPr lang="en-US" sz="1600" dirty="0">
                <a:latin typeface="Times New Roman" panose="02020603050405020304" pitchFamily="18" charset="0"/>
                <a:cs typeface="Times New Roman" panose="02020603050405020304" pitchFamily="18" charset="0"/>
              </a:rPr>
              <a:t>                                     Done by</a:t>
            </a:r>
          </a:p>
          <a:p>
            <a:pPr algn="r"/>
            <a:r>
              <a:rPr lang="en-US" sz="1600" dirty="0">
                <a:latin typeface="Times New Roman" panose="02020603050405020304" pitchFamily="18" charset="0"/>
                <a:cs typeface="Times New Roman" panose="02020603050405020304" pitchFamily="18" charset="0"/>
              </a:rPr>
              <a:t>K. Madhusudhan(192210035)</a:t>
            </a:r>
          </a:p>
          <a:p>
            <a:pPr algn="r"/>
            <a:r>
              <a:rPr lang="en-US" sz="1600" dirty="0">
                <a:latin typeface="Times New Roman" panose="02020603050405020304" pitchFamily="18" charset="0"/>
                <a:cs typeface="Times New Roman" panose="02020603050405020304" pitchFamily="18" charset="0"/>
              </a:rPr>
              <a:t>G . Jayanth Kumar Reddy(192211374 </a:t>
            </a:r>
          </a:p>
        </p:txBody>
      </p:sp>
    </p:spTree>
    <p:extLst>
      <p:ext uri="{BB962C8B-B14F-4D97-AF65-F5344CB8AC3E}">
        <p14:creationId xmlns:p14="http://schemas.microsoft.com/office/powerpoint/2010/main" val="3574259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r>
              <a:rPr lang="en-IN" dirty="0"/>
              <a:t>void </a:t>
            </a:r>
            <a:r>
              <a:rPr lang="en-IN" dirty="0" err="1"/>
              <a:t>generate_goto_code</a:t>
            </a:r>
            <a:r>
              <a:rPr lang="en-IN" dirty="0"/>
              <a:t>(char* label) {</a:t>
            </a:r>
          </a:p>
          <a:p>
            <a:r>
              <a:rPr lang="en-IN" dirty="0"/>
              <a:t>    </a:t>
            </a:r>
            <a:r>
              <a:rPr lang="en-IN" dirty="0" err="1"/>
              <a:t>printf</a:t>
            </a:r>
            <a:r>
              <a:rPr lang="en-IN" dirty="0"/>
              <a:t>("</a:t>
            </a:r>
            <a:r>
              <a:rPr lang="en-IN" dirty="0" err="1"/>
              <a:t>goto</a:t>
            </a:r>
            <a:r>
              <a:rPr lang="en-IN" dirty="0"/>
              <a:t> %s\n", label);</a:t>
            </a:r>
          </a:p>
          <a:p>
            <a:r>
              <a:rPr lang="en-IN" dirty="0"/>
              <a:t>}</a:t>
            </a:r>
          </a:p>
          <a:p>
            <a:endParaRPr lang="en-IN" dirty="0"/>
          </a:p>
          <a:p>
            <a:endParaRPr lang="en-IN" dirty="0"/>
          </a:p>
          <a:p>
            <a:r>
              <a:rPr lang="en-IN" dirty="0"/>
              <a:t>void </a:t>
            </a:r>
            <a:r>
              <a:rPr lang="en-IN" dirty="0" err="1"/>
              <a:t>generate_label_code</a:t>
            </a:r>
            <a:r>
              <a:rPr lang="en-IN" dirty="0"/>
              <a:t>(char* label) {</a:t>
            </a:r>
          </a:p>
          <a:p>
            <a:r>
              <a:rPr lang="en-IN" dirty="0"/>
              <a:t>    </a:t>
            </a:r>
            <a:r>
              <a:rPr lang="en-IN" dirty="0" err="1"/>
              <a:t>printf</a:t>
            </a:r>
            <a:r>
              <a:rPr lang="en-IN" dirty="0"/>
              <a:t>("%s:\n", label);</a:t>
            </a:r>
          </a:p>
          <a:p>
            <a:r>
              <a:rPr lang="en-IN" dirty="0"/>
              <a:t>}</a:t>
            </a:r>
          </a:p>
          <a:p>
            <a:endParaRPr lang="en-IN" dirty="0"/>
          </a:p>
          <a:p>
            <a:r>
              <a:rPr lang="en-IN" dirty="0" err="1"/>
              <a:t>int</a:t>
            </a:r>
            <a:r>
              <a:rPr lang="en-IN" dirty="0"/>
              <a:t> main() {</a:t>
            </a:r>
          </a:p>
          <a:p>
            <a:r>
              <a:rPr lang="en-IN" dirty="0"/>
              <a:t>    </a:t>
            </a:r>
          </a:p>
          <a:p>
            <a:r>
              <a:rPr lang="en-IN" dirty="0"/>
              <a:t>    char* condition = "x &gt; y";</a:t>
            </a:r>
          </a:p>
          <a:p>
            <a:r>
              <a:rPr lang="en-IN" dirty="0"/>
              <a:t>    char* </a:t>
            </a:r>
            <a:r>
              <a:rPr lang="en-IN" dirty="0" err="1"/>
              <a:t>true_label</a:t>
            </a:r>
            <a:r>
              <a:rPr lang="en-IN" dirty="0"/>
              <a:t> = </a:t>
            </a:r>
            <a:r>
              <a:rPr lang="en-IN" dirty="0" err="1"/>
              <a:t>new_label</a:t>
            </a:r>
            <a:r>
              <a:rPr lang="en-IN" dirty="0"/>
              <a:t>();</a:t>
            </a:r>
          </a:p>
          <a:p>
            <a:r>
              <a:rPr lang="en-IN" dirty="0"/>
              <a:t>    char* </a:t>
            </a:r>
            <a:r>
              <a:rPr lang="en-IN" dirty="0" err="1"/>
              <a:t>false_label</a:t>
            </a:r>
            <a:r>
              <a:rPr lang="en-IN" dirty="0"/>
              <a:t> = </a:t>
            </a:r>
            <a:r>
              <a:rPr lang="en-IN" dirty="0" err="1"/>
              <a:t>new_label</a:t>
            </a:r>
            <a:r>
              <a:rPr lang="en-IN" dirty="0"/>
              <a:t>();</a:t>
            </a:r>
          </a:p>
        </p:txBody>
      </p:sp>
    </p:spTree>
    <p:extLst>
      <p:ext uri="{BB962C8B-B14F-4D97-AF65-F5344CB8AC3E}">
        <p14:creationId xmlns:p14="http://schemas.microsoft.com/office/powerpoint/2010/main" val="2391795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51344"/>
            <a:ext cx="6096000" cy="5355312"/>
          </a:xfrm>
          <a:prstGeom prst="rect">
            <a:avLst/>
          </a:prstGeom>
        </p:spPr>
        <p:txBody>
          <a:bodyPr>
            <a:spAutoFit/>
          </a:bodyPr>
          <a:lstStyle/>
          <a:p>
            <a:r>
              <a:rPr lang="en-IN" dirty="0"/>
              <a:t> char* </a:t>
            </a:r>
            <a:r>
              <a:rPr lang="en-IN" dirty="0" err="1"/>
              <a:t>next_label</a:t>
            </a:r>
            <a:r>
              <a:rPr lang="en-IN" dirty="0"/>
              <a:t> = </a:t>
            </a:r>
            <a:r>
              <a:rPr lang="en-IN" dirty="0" err="1"/>
              <a:t>new_label</a:t>
            </a:r>
            <a:r>
              <a:rPr lang="en-IN" dirty="0"/>
              <a:t>();</a:t>
            </a:r>
          </a:p>
          <a:p>
            <a:endParaRPr lang="en-IN" dirty="0"/>
          </a:p>
          <a:p>
            <a:r>
              <a:rPr lang="en-IN" dirty="0"/>
              <a:t>    </a:t>
            </a:r>
          </a:p>
          <a:p>
            <a:r>
              <a:rPr lang="en-IN" dirty="0"/>
              <a:t>    </a:t>
            </a:r>
            <a:r>
              <a:rPr lang="en-IN" dirty="0" err="1"/>
              <a:t>generate_if_else_code</a:t>
            </a:r>
            <a:r>
              <a:rPr lang="en-IN" dirty="0"/>
              <a:t>(condition, </a:t>
            </a:r>
            <a:r>
              <a:rPr lang="en-IN" dirty="0" err="1"/>
              <a:t>true_label</a:t>
            </a:r>
            <a:r>
              <a:rPr lang="en-IN" dirty="0"/>
              <a:t>, </a:t>
            </a:r>
            <a:r>
              <a:rPr lang="en-IN" dirty="0" err="1"/>
              <a:t>false_label</a:t>
            </a:r>
            <a:r>
              <a:rPr lang="en-IN" dirty="0"/>
              <a:t>);</a:t>
            </a:r>
          </a:p>
          <a:p>
            <a:r>
              <a:rPr lang="en-IN" dirty="0"/>
              <a:t>    </a:t>
            </a:r>
            <a:r>
              <a:rPr lang="en-IN" dirty="0" err="1"/>
              <a:t>generate_label_code</a:t>
            </a:r>
            <a:r>
              <a:rPr lang="en-IN" dirty="0"/>
              <a:t>(</a:t>
            </a:r>
            <a:r>
              <a:rPr lang="en-IN" dirty="0" err="1"/>
              <a:t>true_label</a:t>
            </a:r>
            <a:r>
              <a:rPr lang="en-IN" dirty="0"/>
              <a:t>);</a:t>
            </a:r>
          </a:p>
          <a:p>
            <a:r>
              <a:rPr lang="en-IN" dirty="0"/>
              <a:t>    </a:t>
            </a:r>
            <a:r>
              <a:rPr lang="en-IN" dirty="0" err="1"/>
              <a:t>printf</a:t>
            </a:r>
            <a:r>
              <a:rPr lang="en-IN" dirty="0"/>
              <a:t>("z = 1\n");</a:t>
            </a:r>
          </a:p>
          <a:p>
            <a:r>
              <a:rPr lang="en-IN" dirty="0"/>
              <a:t>    </a:t>
            </a:r>
            <a:r>
              <a:rPr lang="en-IN" dirty="0" err="1"/>
              <a:t>generate_goto_code</a:t>
            </a:r>
            <a:r>
              <a:rPr lang="en-IN" dirty="0"/>
              <a:t>(</a:t>
            </a:r>
            <a:r>
              <a:rPr lang="en-IN" dirty="0" err="1"/>
              <a:t>next_label</a:t>
            </a:r>
            <a:r>
              <a:rPr lang="en-IN" dirty="0"/>
              <a:t>);</a:t>
            </a:r>
          </a:p>
          <a:p>
            <a:r>
              <a:rPr lang="en-IN" dirty="0"/>
              <a:t>    </a:t>
            </a:r>
            <a:r>
              <a:rPr lang="en-IN" dirty="0" err="1"/>
              <a:t>generate_label_code</a:t>
            </a:r>
            <a:r>
              <a:rPr lang="en-IN" dirty="0"/>
              <a:t>(</a:t>
            </a:r>
            <a:r>
              <a:rPr lang="en-IN" dirty="0" err="1"/>
              <a:t>false_label</a:t>
            </a:r>
            <a:r>
              <a:rPr lang="en-IN" dirty="0"/>
              <a:t>);</a:t>
            </a:r>
          </a:p>
          <a:p>
            <a:r>
              <a:rPr lang="en-IN" dirty="0"/>
              <a:t>    </a:t>
            </a:r>
            <a:r>
              <a:rPr lang="en-IN" dirty="0" err="1"/>
              <a:t>printf</a:t>
            </a:r>
            <a:r>
              <a:rPr lang="en-IN" dirty="0"/>
              <a:t>("z = 0\n");</a:t>
            </a:r>
          </a:p>
          <a:p>
            <a:r>
              <a:rPr lang="en-IN" dirty="0"/>
              <a:t>    </a:t>
            </a:r>
            <a:r>
              <a:rPr lang="en-IN" dirty="0" err="1"/>
              <a:t>generate_goto_code</a:t>
            </a:r>
            <a:r>
              <a:rPr lang="en-IN" dirty="0"/>
              <a:t>(</a:t>
            </a:r>
            <a:r>
              <a:rPr lang="en-IN" dirty="0" err="1"/>
              <a:t>next_label</a:t>
            </a:r>
            <a:r>
              <a:rPr lang="en-IN" dirty="0"/>
              <a:t>);</a:t>
            </a:r>
          </a:p>
          <a:p>
            <a:r>
              <a:rPr lang="en-IN" dirty="0"/>
              <a:t>    </a:t>
            </a:r>
            <a:r>
              <a:rPr lang="en-IN" dirty="0" err="1"/>
              <a:t>generate_label_code</a:t>
            </a:r>
            <a:r>
              <a:rPr lang="en-IN" dirty="0"/>
              <a:t>(</a:t>
            </a:r>
            <a:r>
              <a:rPr lang="en-IN" dirty="0" err="1"/>
              <a:t>next_label</a:t>
            </a:r>
            <a:r>
              <a:rPr lang="en-IN" dirty="0"/>
              <a:t>);</a:t>
            </a:r>
          </a:p>
          <a:p>
            <a:endParaRPr lang="en-IN" dirty="0"/>
          </a:p>
          <a:p>
            <a:r>
              <a:rPr lang="en-IN" dirty="0"/>
              <a:t>    free(</a:t>
            </a:r>
            <a:r>
              <a:rPr lang="en-IN" dirty="0" err="1"/>
              <a:t>true_label</a:t>
            </a:r>
            <a:r>
              <a:rPr lang="en-IN" dirty="0"/>
              <a:t>);</a:t>
            </a:r>
          </a:p>
          <a:p>
            <a:r>
              <a:rPr lang="en-IN" dirty="0"/>
              <a:t>    free(</a:t>
            </a:r>
            <a:r>
              <a:rPr lang="en-IN" dirty="0" err="1"/>
              <a:t>false_label</a:t>
            </a:r>
            <a:r>
              <a:rPr lang="en-IN" dirty="0"/>
              <a:t>);</a:t>
            </a:r>
          </a:p>
          <a:p>
            <a:r>
              <a:rPr lang="en-IN" dirty="0"/>
              <a:t>    free(</a:t>
            </a:r>
            <a:r>
              <a:rPr lang="en-IN" dirty="0" err="1"/>
              <a:t>next_label</a:t>
            </a:r>
            <a:r>
              <a:rPr lang="en-IN" dirty="0"/>
              <a:t>);</a:t>
            </a:r>
          </a:p>
          <a:p>
            <a:endParaRPr lang="en-IN" dirty="0"/>
          </a:p>
          <a:p>
            <a:r>
              <a:rPr lang="en-IN" dirty="0"/>
              <a:t>    return 0;</a:t>
            </a:r>
          </a:p>
          <a:p>
            <a:r>
              <a:rPr lang="en-IN" dirty="0"/>
              <a:t>}</a:t>
            </a:r>
          </a:p>
        </p:txBody>
      </p:sp>
    </p:spTree>
    <p:extLst>
      <p:ext uri="{BB962C8B-B14F-4D97-AF65-F5344CB8AC3E}">
        <p14:creationId xmlns:p14="http://schemas.microsoft.com/office/powerpoint/2010/main" val="3626955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364" y="600364"/>
            <a:ext cx="8951410" cy="5573354"/>
          </a:xfrm>
          <a:prstGeom prst="rect">
            <a:avLst/>
          </a:prstGeom>
        </p:spPr>
      </p:pic>
    </p:spTree>
    <p:extLst>
      <p:ext uri="{BB962C8B-B14F-4D97-AF65-F5344CB8AC3E}">
        <p14:creationId xmlns:p14="http://schemas.microsoft.com/office/powerpoint/2010/main" val="300869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753E-795A-4030-ACEC-7034A5FB7DD4}"/>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A2701F34-CADE-459C-9F2E-30E217792310}"/>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 conclusion, this paper presents a systematic approach for generating three-address code representations tailored for control statements in programming languages.</a:t>
            </a:r>
          </a:p>
          <a:p>
            <a:r>
              <a:rPr lang="en-US" sz="2000" dirty="0">
                <a:latin typeface="Times New Roman" panose="02020603050405020304" pitchFamily="18" charset="0"/>
                <a:cs typeface="Times New Roman" panose="02020603050405020304" pitchFamily="18" charset="0"/>
              </a:rPr>
              <a:t> By accurately capturing the semantics of control flow constructs, the proposed method enhances the utility of TAC for various compiler-related tasks. The experimental results demonstrate the effectiveness and efficiency of the method, indicating its potential for integration into modern compiler frameworks.</a:t>
            </a:r>
          </a:p>
          <a:p>
            <a:r>
              <a:rPr lang="en-US" sz="2000" dirty="0">
                <a:latin typeface="Times New Roman" panose="02020603050405020304" pitchFamily="18" charset="0"/>
                <a:cs typeface="Times New Roman" panose="02020603050405020304" pitchFamily="18" charset="0"/>
              </a:rPr>
              <a:t> Overall, this contribution advances the understanding and manipulation of control flow in programs through the lens of three-address code.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23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3316511"/>
              </p:ext>
            </p:extLst>
          </p:nvPr>
        </p:nvGraphicFramePr>
        <p:xfrm>
          <a:off x="2281382" y="1487055"/>
          <a:ext cx="7536873" cy="5179555"/>
        </p:xfrm>
        <a:graphic>
          <a:graphicData uri="http://schemas.openxmlformats.org/drawingml/2006/table">
            <a:tbl>
              <a:tblPr firstRow="1" firstCol="1" bandRow="1">
                <a:tableStyleId>{5C22544A-7EE6-4342-B048-85BDC9FD1C3A}</a:tableStyleId>
              </a:tblPr>
              <a:tblGrid>
                <a:gridCol w="724484">
                  <a:extLst>
                    <a:ext uri="{9D8B030D-6E8A-4147-A177-3AD203B41FA5}">
                      <a16:colId xmlns:a16="http://schemas.microsoft.com/office/drawing/2014/main" val="20000"/>
                    </a:ext>
                  </a:extLst>
                </a:gridCol>
                <a:gridCol w="6812389">
                  <a:extLst>
                    <a:ext uri="{9D8B030D-6E8A-4147-A177-3AD203B41FA5}">
                      <a16:colId xmlns:a16="http://schemas.microsoft.com/office/drawing/2014/main" val="20001"/>
                    </a:ext>
                  </a:extLst>
                </a:gridCol>
              </a:tblGrid>
              <a:tr h="291769">
                <a:tc>
                  <a:txBody>
                    <a:bodyPr/>
                    <a:lstStyle/>
                    <a:p>
                      <a:pPr>
                        <a:spcAft>
                          <a:spcPts val="0"/>
                        </a:spcAft>
                      </a:pPr>
                      <a:r>
                        <a:rPr lang="en-IN" sz="1400" kern="100" dirty="0">
                          <a:effectLst/>
                          <a:latin typeface="Times New Roman" panose="02020603050405020304" pitchFamily="18" charset="0"/>
                          <a:cs typeface="Times New Roman" panose="02020603050405020304" pitchFamily="18" charset="0"/>
                        </a:rPr>
                        <a:t>S.NO</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854" marR="47854" marT="0" marB="0"/>
                </a:tc>
                <a:tc>
                  <a:txBody>
                    <a:bodyPr/>
                    <a:lstStyle/>
                    <a:p>
                      <a:pPr>
                        <a:spcAft>
                          <a:spcPts val="0"/>
                        </a:spcAft>
                      </a:pPr>
                      <a:r>
                        <a:rPr lang="en-IN" sz="1400" kern="100">
                          <a:effectLst/>
                          <a:latin typeface="Times New Roman" panose="02020603050405020304" pitchFamily="18" charset="0"/>
                          <a:cs typeface="Times New Roman" panose="02020603050405020304" pitchFamily="18" charset="0"/>
                        </a:rPr>
                        <a:t>TOPICS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854" marR="47854" marT="0" marB="0"/>
                </a:tc>
                <a:extLst>
                  <a:ext uri="{0D108BD9-81ED-4DB2-BD59-A6C34878D82A}">
                    <a16:rowId xmlns:a16="http://schemas.microsoft.com/office/drawing/2014/main" val="10000"/>
                  </a:ext>
                </a:extLst>
              </a:tr>
              <a:tr h="408139">
                <a:tc>
                  <a:txBody>
                    <a:bodyPr/>
                    <a:lstStyle/>
                    <a:p>
                      <a:pPr>
                        <a:spcAft>
                          <a:spcPts val="0"/>
                        </a:spcAft>
                      </a:pPr>
                      <a:r>
                        <a:rPr lang="en-IN" sz="1400" kern="100" dirty="0">
                          <a:effectLst/>
                          <a:latin typeface="Times New Roman" panose="02020603050405020304" pitchFamily="18" charset="0"/>
                          <a:cs typeface="Times New Roman" panose="02020603050405020304" pitchFamily="18" charset="0"/>
                        </a:rPr>
                        <a:t>1</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854" marR="47854" marT="0" marB="0"/>
                </a:tc>
                <a:tc>
                  <a:txBody>
                    <a:bodyPr/>
                    <a:lstStyle/>
                    <a:p>
                      <a:pPr>
                        <a:spcAft>
                          <a:spcPts val="0"/>
                        </a:spcAft>
                      </a:pPr>
                      <a:r>
                        <a:rPr lang="en-IN" sz="1400" kern="100">
                          <a:effectLst/>
                          <a:latin typeface="Times New Roman" panose="02020603050405020304" pitchFamily="18" charset="0"/>
                          <a:cs typeface="Times New Roman" panose="02020603050405020304" pitchFamily="18" charset="0"/>
                        </a:rPr>
                        <a:t>Abstract</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854" marR="47854" marT="0" marB="0"/>
                </a:tc>
                <a:extLst>
                  <a:ext uri="{0D108BD9-81ED-4DB2-BD59-A6C34878D82A}">
                    <a16:rowId xmlns:a16="http://schemas.microsoft.com/office/drawing/2014/main" val="10001"/>
                  </a:ext>
                </a:extLst>
              </a:tr>
              <a:tr h="398583">
                <a:tc>
                  <a:txBody>
                    <a:bodyPr/>
                    <a:lstStyle/>
                    <a:p>
                      <a:pPr>
                        <a:spcAft>
                          <a:spcPts val="0"/>
                        </a:spcAft>
                      </a:pPr>
                      <a:r>
                        <a:rPr lang="en-IN" sz="1400" kern="100" dirty="0">
                          <a:effectLst/>
                          <a:latin typeface="Times New Roman" panose="02020603050405020304" pitchFamily="18" charset="0"/>
                          <a:cs typeface="Times New Roman" panose="02020603050405020304" pitchFamily="18" charset="0"/>
                        </a:rPr>
                        <a:t>2</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854" marR="47854" marT="0" marB="0"/>
                </a:tc>
                <a:tc>
                  <a:txBody>
                    <a:bodyPr/>
                    <a:lstStyle/>
                    <a:p>
                      <a:pPr>
                        <a:spcAft>
                          <a:spcPts val="0"/>
                        </a:spcAft>
                      </a:pPr>
                      <a:r>
                        <a:rPr lang="en-IN" sz="1400" kern="100">
                          <a:effectLst/>
                          <a:latin typeface="Times New Roman" panose="02020603050405020304" pitchFamily="18" charset="0"/>
                          <a:cs typeface="Times New Roman" panose="02020603050405020304" pitchFamily="18" charset="0"/>
                        </a:rPr>
                        <a:t>Introduction</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854" marR="47854" marT="0" marB="0"/>
                </a:tc>
                <a:extLst>
                  <a:ext uri="{0D108BD9-81ED-4DB2-BD59-A6C34878D82A}">
                    <a16:rowId xmlns:a16="http://schemas.microsoft.com/office/drawing/2014/main" val="10002"/>
                  </a:ext>
                </a:extLst>
              </a:tr>
              <a:tr h="387902">
                <a:tc>
                  <a:txBody>
                    <a:bodyPr/>
                    <a:lstStyle/>
                    <a:p>
                      <a:pPr>
                        <a:spcAft>
                          <a:spcPts val="0"/>
                        </a:spcAft>
                      </a:pPr>
                      <a:r>
                        <a:rPr lang="en-IN" sz="1400" kern="100">
                          <a:effectLst/>
                          <a:latin typeface="Times New Roman" panose="02020603050405020304" pitchFamily="18" charset="0"/>
                          <a:cs typeface="Times New Roman" panose="02020603050405020304" pitchFamily="18" charset="0"/>
                        </a:rPr>
                        <a:t>3</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854" marR="47854" marT="0" marB="0"/>
                </a:tc>
                <a:tc>
                  <a:txBody>
                    <a:bodyPr/>
                    <a:lstStyle/>
                    <a:p>
                      <a:pPr>
                        <a:spcAft>
                          <a:spcPts val="0"/>
                        </a:spcAft>
                      </a:pPr>
                      <a:r>
                        <a:rPr lang="en-IN" sz="1400" kern="100" dirty="0">
                          <a:effectLst/>
                          <a:latin typeface="Times New Roman" panose="02020603050405020304" pitchFamily="18" charset="0"/>
                          <a:cs typeface="Times New Roman" panose="02020603050405020304" pitchFamily="18" charset="0"/>
                        </a:rPr>
                        <a:t>Problem statement</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854" marR="47854" marT="0" marB="0"/>
                </a:tc>
                <a:extLst>
                  <a:ext uri="{0D108BD9-81ED-4DB2-BD59-A6C34878D82A}">
                    <a16:rowId xmlns:a16="http://schemas.microsoft.com/office/drawing/2014/main" val="10003"/>
                  </a:ext>
                </a:extLst>
              </a:tr>
              <a:tr h="971439">
                <a:tc>
                  <a:txBody>
                    <a:bodyPr/>
                    <a:lstStyle/>
                    <a:p>
                      <a:pPr>
                        <a:spcAft>
                          <a:spcPts val="0"/>
                        </a:spcAft>
                      </a:pPr>
                      <a:r>
                        <a:rPr lang="en-IN" sz="1400" kern="100">
                          <a:effectLst/>
                          <a:latin typeface="Times New Roman" panose="02020603050405020304" pitchFamily="18" charset="0"/>
                          <a:cs typeface="Times New Roman" panose="02020603050405020304" pitchFamily="18" charset="0"/>
                        </a:rPr>
                        <a:t>4</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854" marR="47854" marT="0" marB="0"/>
                </a:tc>
                <a:tc>
                  <a:txBody>
                    <a:bodyPr/>
                    <a:lstStyle/>
                    <a:p>
                      <a:pPr>
                        <a:spcAft>
                          <a:spcPts val="0"/>
                        </a:spcAft>
                      </a:pPr>
                      <a:r>
                        <a:rPr lang="en-IN" sz="1400" kern="100" dirty="0">
                          <a:effectLst/>
                          <a:latin typeface="Times New Roman" panose="02020603050405020304" pitchFamily="18" charset="0"/>
                          <a:cs typeface="Times New Roman" panose="02020603050405020304" pitchFamily="18" charset="0"/>
                        </a:rPr>
                        <a:t>Proposed design</a:t>
                      </a:r>
                    </a:p>
                    <a:p>
                      <a:pPr>
                        <a:spcAft>
                          <a:spcPts val="0"/>
                        </a:spcAft>
                      </a:pPr>
                      <a:r>
                        <a:rPr lang="en-IN" sz="1400" kern="100" dirty="0">
                          <a:effectLst/>
                          <a:latin typeface="Times New Roman" panose="02020603050405020304" pitchFamily="18" charset="0"/>
                          <a:cs typeface="Times New Roman" panose="02020603050405020304" pitchFamily="18" charset="0"/>
                        </a:rPr>
                        <a:t> </a:t>
                      </a:r>
                    </a:p>
                    <a:p>
                      <a:pPr>
                        <a:spcAft>
                          <a:spcPts val="0"/>
                        </a:spcAft>
                      </a:pPr>
                      <a:r>
                        <a:rPr lang="en-IN" sz="1400" kern="100" dirty="0">
                          <a:effectLst/>
                          <a:latin typeface="Times New Roman" panose="02020603050405020304" pitchFamily="18" charset="0"/>
                          <a:cs typeface="Times New Roman" panose="02020603050405020304" pitchFamily="18" charset="0"/>
                        </a:rPr>
                        <a:t>1.Requirements Gathering and Analysis</a:t>
                      </a:r>
                    </a:p>
                    <a:p>
                      <a:pPr>
                        <a:spcAft>
                          <a:spcPts val="0"/>
                        </a:spcAft>
                      </a:pPr>
                      <a:r>
                        <a:rPr lang="en-IN" sz="1400" kern="100" dirty="0">
                          <a:effectLst/>
                          <a:latin typeface="Times New Roman" panose="02020603050405020304" pitchFamily="18" charset="0"/>
                          <a:cs typeface="Times New Roman" panose="02020603050405020304" pitchFamily="18" charset="0"/>
                        </a:rPr>
                        <a:t>2.Tools selection criteria</a:t>
                      </a:r>
                    </a:p>
                    <a:p>
                      <a:pPr>
                        <a:spcAft>
                          <a:spcPts val="0"/>
                        </a:spcAft>
                      </a:pPr>
                      <a:r>
                        <a:rPr lang="en-IN" sz="1400" kern="100" dirty="0">
                          <a:effectLst/>
                          <a:latin typeface="Times New Roman" panose="02020603050405020304" pitchFamily="18" charset="0"/>
                          <a:cs typeface="Times New Roman" panose="02020603050405020304" pitchFamily="18" charset="0"/>
                        </a:rPr>
                        <a:t>3.Scanning and testing methodology</a:t>
                      </a:r>
                    </a:p>
                    <a:p>
                      <a:pPr>
                        <a:spcAft>
                          <a:spcPts val="0"/>
                        </a:spcAft>
                      </a:pP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854" marR="47854" marT="0" marB="0"/>
                </a:tc>
                <a:extLst>
                  <a:ext uri="{0D108BD9-81ED-4DB2-BD59-A6C34878D82A}">
                    <a16:rowId xmlns:a16="http://schemas.microsoft.com/office/drawing/2014/main" val="10004"/>
                  </a:ext>
                </a:extLst>
              </a:tr>
              <a:tr h="1028781">
                <a:tc>
                  <a:txBody>
                    <a:bodyPr/>
                    <a:lstStyle/>
                    <a:p>
                      <a:pPr>
                        <a:spcAft>
                          <a:spcPts val="0"/>
                        </a:spcAft>
                      </a:pPr>
                      <a:r>
                        <a:rPr lang="en-IN" sz="1400" kern="100">
                          <a:effectLst/>
                          <a:latin typeface="Times New Roman" panose="02020603050405020304" pitchFamily="18" charset="0"/>
                          <a:cs typeface="Times New Roman" panose="02020603050405020304" pitchFamily="18" charset="0"/>
                        </a:rPr>
                        <a:t>5</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854" marR="47854" marT="0" marB="0"/>
                </a:tc>
                <a:tc>
                  <a:txBody>
                    <a:bodyPr/>
                    <a:lstStyle/>
                    <a:p>
                      <a:pPr>
                        <a:spcAft>
                          <a:spcPts val="0"/>
                        </a:spcAft>
                      </a:pPr>
                      <a:r>
                        <a:rPr lang="en-IN" sz="1400" kern="100" dirty="0">
                          <a:effectLst/>
                          <a:latin typeface="Times New Roman" panose="02020603050405020304" pitchFamily="18" charset="0"/>
                          <a:cs typeface="Times New Roman" panose="02020603050405020304" pitchFamily="18" charset="0"/>
                        </a:rPr>
                        <a:t>Functionality</a:t>
                      </a:r>
                    </a:p>
                    <a:p>
                      <a:pPr>
                        <a:spcAft>
                          <a:spcPts val="0"/>
                        </a:spcAft>
                      </a:pPr>
                      <a:r>
                        <a:rPr lang="en-IN" sz="1400" kern="100" dirty="0">
                          <a:effectLst/>
                          <a:latin typeface="Times New Roman" panose="02020603050405020304" pitchFamily="18" charset="0"/>
                          <a:cs typeface="Times New Roman" panose="02020603050405020304" pitchFamily="18" charset="0"/>
                        </a:rPr>
                        <a:t> </a:t>
                      </a:r>
                    </a:p>
                    <a:p>
                      <a:pPr>
                        <a:spcAft>
                          <a:spcPts val="0"/>
                        </a:spcAft>
                      </a:pPr>
                      <a:r>
                        <a:rPr lang="en-IN" sz="1400" kern="100" dirty="0">
                          <a:effectLst/>
                          <a:latin typeface="Times New Roman" panose="02020603050405020304" pitchFamily="18" charset="0"/>
                          <a:cs typeface="Times New Roman" panose="02020603050405020304" pitchFamily="18" charset="0"/>
                        </a:rPr>
                        <a:t>1.Users authentication and role based access control</a:t>
                      </a:r>
                    </a:p>
                    <a:p>
                      <a:pPr>
                        <a:spcAft>
                          <a:spcPts val="0"/>
                        </a:spcAft>
                      </a:pPr>
                      <a:r>
                        <a:rPr lang="en-IN" sz="1400" kern="100" dirty="0">
                          <a:effectLst/>
                          <a:latin typeface="Times New Roman" panose="02020603050405020304" pitchFamily="18" charset="0"/>
                          <a:cs typeface="Times New Roman" panose="02020603050405020304" pitchFamily="18" charset="0"/>
                        </a:rPr>
                        <a:t>2. Tool inventory and management.</a:t>
                      </a:r>
                    </a:p>
                    <a:p>
                      <a:pPr>
                        <a:spcAft>
                          <a:spcPts val="0"/>
                        </a:spcAft>
                      </a:pPr>
                      <a:r>
                        <a:rPr lang="en-IN" sz="1400" kern="100" dirty="0">
                          <a:effectLst/>
                          <a:latin typeface="Times New Roman" panose="02020603050405020304" pitchFamily="18" charset="0"/>
                          <a:cs typeface="Times New Roman" panose="02020603050405020304" pitchFamily="18" charset="0"/>
                        </a:rPr>
                        <a:t>3. Security and compliance control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854" marR="47854" marT="0" marB="0"/>
                </a:tc>
                <a:extLst>
                  <a:ext uri="{0D108BD9-81ED-4DB2-BD59-A6C34878D82A}">
                    <a16:rowId xmlns:a16="http://schemas.microsoft.com/office/drawing/2014/main" val="10005"/>
                  </a:ext>
                </a:extLst>
              </a:tr>
              <a:tr h="1027657">
                <a:tc>
                  <a:txBody>
                    <a:bodyPr/>
                    <a:lstStyle/>
                    <a:p>
                      <a:pPr>
                        <a:spcAft>
                          <a:spcPts val="0"/>
                        </a:spcAft>
                      </a:pPr>
                      <a:r>
                        <a:rPr lang="en-IN" sz="1400" kern="100">
                          <a:effectLst/>
                          <a:latin typeface="Times New Roman" panose="02020603050405020304" pitchFamily="18" charset="0"/>
                          <a:cs typeface="Times New Roman" panose="02020603050405020304" pitchFamily="18" charset="0"/>
                        </a:rPr>
                        <a:t>6</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854" marR="47854" marT="0" marB="0"/>
                </a:tc>
                <a:tc>
                  <a:txBody>
                    <a:bodyPr/>
                    <a:lstStyle/>
                    <a:p>
                      <a:pPr>
                        <a:spcAft>
                          <a:spcPts val="0"/>
                        </a:spcAft>
                      </a:pPr>
                      <a:r>
                        <a:rPr lang="en-IN" sz="1400" kern="100" dirty="0">
                          <a:effectLst/>
                          <a:latin typeface="Times New Roman" panose="02020603050405020304" pitchFamily="18" charset="0"/>
                          <a:cs typeface="Times New Roman" panose="02020603050405020304" pitchFamily="18" charset="0"/>
                        </a:rPr>
                        <a:t>UI design </a:t>
                      </a:r>
                    </a:p>
                    <a:p>
                      <a:pPr>
                        <a:spcAft>
                          <a:spcPts val="0"/>
                        </a:spcAft>
                      </a:pPr>
                      <a:r>
                        <a:rPr lang="en-IN" sz="1400" kern="100" dirty="0">
                          <a:effectLst/>
                          <a:latin typeface="Times New Roman" panose="02020603050405020304" pitchFamily="18" charset="0"/>
                          <a:cs typeface="Times New Roman" panose="02020603050405020304" pitchFamily="18" charset="0"/>
                        </a:rPr>
                        <a:t> </a:t>
                      </a:r>
                    </a:p>
                    <a:p>
                      <a:pPr>
                        <a:spcAft>
                          <a:spcPts val="0"/>
                        </a:spcAft>
                      </a:pPr>
                      <a:r>
                        <a:rPr lang="en-IN" sz="1400" kern="100" dirty="0">
                          <a:effectLst/>
                          <a:latin typeface="Times New Roman" panose="02020603050405020304" pitchFamily="18" charset="0"/>
                          <a:cs typeface="Times New Roman" panose="02020603050405020304" pitchFamily="18" charset="0"/>
                        </a:rPr>
                        <a:t>1.Layout design </a:t>
                      </a:r>
                    </a:p>
                    <a:p>
                      <a:pPr>
                        <a:spcAft>
                          <a:spcPts val="0"/>
                        </a:spcAft>
                      </a:pPr>
                      <a:r>
                        <a:rPr lang="en-IN" sz="1400" kern="100" dirty="0">
                          <a:effectLst/>
                          <a:latin typeface="Times New Roman" panose="02020603050405020304" pitchFamily="18" charset="0"/>
                          <a:cs typeface="Times New Roman" panose="02020603050405020304" pitchFamily="18" charset="0"/>
                        </a:rPr>
                        <a:t>2. Feasible elements used.</a:t>
                      </a:r>
                    </a:p>
                    <a:p>
                      <a:pPr>
                        <a:spcAft>
                          <a:spcPts val="0"/>
                        </a:spcAft>
                      </a:pPr>
                      <a:r>
                        <a:rPr lang="en-IN" sz="1400" kern="100" dirty="0">
                          <a:effectLst/>
                          <a:latin typeface="Times New Roman" panose="02020603050405020304" pitchFamily="18" charset="0"/>
                          <a:cs typeface="Times New Roman" panose="02020603050405020304" pitchFamily="18" charset="0"/>
                        </a:rPr>
                        <a:t>3. Elements positioning and functionality.</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854" marR="47854" marT="0" marB="0"/>
                </a:tc>
                <a:extLst>
                  <a:ext uri="{0D108BD9-81ED-4DB2-BD59-A6C34878D82A}">
                    <a16:rowId xmlns:a16="http://schemas.microsoft.com/office/drawing/2014/main" val="10006"/>
                  </a:ext>
                </a:extLst>
              </a:tr>
              <a:tr h="279402">
                <a:tc>
                  <a:txBody>
                    <a:bodyPr/>
                    <a:lstStyle/>
                    <a:p>
                      <a:pPr>
                        <a:spcAft>
                          <a:spcPts val="0"/>
                        </a:spcAft>
                      </a:pPr>
                      <a:r>
                        <a:rPr lang="en-IN" sz="1400" kern="100">
                          <a:effectLst/>
                          <a:latin typeface="Times New Roman" panose="02020603050405020304" pitchFamily="18" charset="0"/>
                          <a:cs typeface="Times New Roman" panose="02020603050405020304" pitchFamily="18" charset="0"/>
                        </a:rPr>
                        <a:t>7</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854" marR="47854" marT="0" marB="0"/>
                </a:tc>
                <a:tc>
                  <a:txBody>
                    <a:bodyPr/>
                    <a:lstStyle/>
                    <a:p>
                      <a:pPr>
                        <a:spcAft>
                          <a:spcPts val="0"/>
                        </a:spcAft>
                      </a:pPr>
                      <a:r>
                        <a:rPr lang="en-IN" sz="1400" kern="100" dirty="0">
                          <a:effectLst/>
                          <a:latin typeface="Times New Roman" panose="02020603050405020304" pitchFamily="18" charset="0"/>
                          <a:cs typeface="Times New Roman" panose="02020603050405020304" pitchFamily="18" charset="0"/>
                        </a:rPr>
                        <a:t>Conclusion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854" marR="47854"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13474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3DF9-387A-403D-A1D6-C370D5DD583A}"/>
              </a:ext>
            </a:extLst>
          </p:cNvPr>
          <p:cNvSpPr>
            <a:spLocks noGrp="1"/>
          </p:cNvSpPr>
          <p:nvPr>
            <p:ph type="title"/>
          </p:nvPr>
        </p:nvSpPr>
        <p:spPr/>
        <p:txBody>
          <a:bodyPr/>
          <a:lstStyle/>
          <a:p>
            <a:r>
              <a:rPr lang="en-US" b="1" dirty="0"/>
              <a:t>ABSTRACT:</a:t>
            </a:r>
            <a:endParaRPr lang="en-IN" b="1" dirty="0"/>
          </a:p>
        </p:txBody>
      </p:sp>
      <p:sp>
        <p:nvSpPr>
          <p:cNvPr id="3" name="Content Placeholder 2">
            <a:extLst>
              <a:ext uri="{FF2B5EF4-FFF2-40B4-BE49-F238E27FC236}">
                <a16:creationId xmlns:a16="http://schemas.microsoft.com/office/drawing/2014/main" id="{000E79E4-3135-4363-A66A-26260E1752ED}"/>
              </a:ext>
            </a:extLst>
          </p:cNvPr>
          <p:cNvSpPr>
            <a:spLocks noGrp="1"/>
          </p:cNvSpPr>
          <p:nvPr>
            <p:ph idx="1"/>
          </p:nvPr>
        </p:nvSpPr>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This presentation focuses on the generation of Three-Address Code (TAC) for control statements in programming languages. Three-Address Code is an intermediate representation used in compilers and interpreters to translate high-level code into machine code or bytecode.</a:t>
            </a:r>
          </a:p>
          <a:p>
            <a:r>
              <a:rPr lang="en-US" sz="2400" dirty="0">
                <a:latin typeface="Times New Roman" panose="02020603050405020304" pitchFamily="18" charset="0"/>
                <a:cs typeface="Times New Roman" panose="02020603050405020304" pitchFamily="18" charset="0"/>
              </a:rPr>
              <a:t> Control statements such as if-else, loops, and switch-case play a crucial role in program logic and flow control. Generating efficient TAC for these control statements is essential for optimizing program execution and improving code performance.</a:t>
            </a:r>
          </a:p>
          <a:p>
            <a:r>
              <a:rPr lang="en-US" sz="2400" dirty="0">
                <a:latin typeface="Times New Roman" panose="02020603050405020304" pitchFamily="18" charset="0"/>
                <a:cs typeface="Times New Roman" panose="02020603050405020304" pitchFamily="18" charset="0"/>
              </a:rPr>
              <a:t> In this presentation, we explore various techniques and algorithms for generating TAC for control statements, discuss their advantages and limitations, and provide practical examples to illustrate their implementation. By understanding the principles behind TAC generation for control statements, developers can enhance their programming skills and build more efficient and optimized software systems</a:t>
            </a:r>
            <a:r>
              <a:rPr lang="en-US" sz="2400" dirty="0">
                <a:latin typeface="Tw Cen MT Condensed Extra Bold" panose="020B0803020202020204" pitchFamily="34" charset="0"/>
              </a:rPr>
              <a:t>.</a:t>
            </a:r>
            <a:endParaRPr lang="en-IN" sz="2400" dirty="0">
              <a:latin typeface="Tw Cen MT Condensed Extra Bold" panose="020B0803020202020204" pitchFamily="34" charset="0"/>
            </a:endParaRPr>
          </a:p>
        </p:txBody>
      </p:sp>
    </p:spTree>
    <p:extLst>
      <p:ext uri="{BB962C8B-B14F-4D97-AF65-F5344CB8AC3E}">
        <p14:creationId xmlns:p14="http://schemas.microsoft.com/office/powerpoint/2010/main" val="292433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99134-4CC9-4BEA-B30B-C85F9772A205}"/>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FB6B94D2-772D-4817-9574-2AA8B762E2C1}"/>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Control statements are fundamental constructs in programming languages that enable developers to control the flow of execution in a program. These statements include conditionals (if-else), loops (while, for), and switch-case statements, among others. Efficiently generating Three-Address Code (TAC) for control statements is crucial in compiler design and optimization, as it forms the basis for further code transformations and optimizations.</a:t>
            </a:r>
          </a:p>
          <a:p>
            <a:r>
              <a:rPr lang="en-US" dirty="0">
                <a:latin typeface="Times New Roman" panose="02020603050405020304" pitchFamily="18" charset="0"/>
                <a:cs typeface="Times New Roman" panose="02020603050405020304" pitchFamily="18" charset="0"/>
              </a:rPr>
              <a:t>In this presentation, we delve into the process of generating TAC for various control statements, focusing on their syntax, semantics, and underlying algorithms. We explore how control statements are represented in TAC and discuss the challenges involved in translating complex control flow structures into intermediate </a:t>
            </a:r>
            <a:r>
              <a:rPr lang="en-US" dirty="0"/>
              <a:t>code.</a:t>
            </a:r>
          </a:p>
          <a:p>
            <a:endParaRPr lang="en-IN" dirty="0"/>
          </a:p>
        </p:txBody>
      </p:sp>
    </p:spTree>
    <p:extLst>
      <p:ext uri="{BB962C8B-B14F-4D97-AF65-F5344CB8AC3E}">
        <p14:creationId xmlns:p14="http://schemas.microsoft.com/office/powerpoint/2010/main" val="164746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0F5F-9411-4DE2-AC03-43E6F050C87A}"/>
              </a:ext>
            </a:extLst>
          </p:cNvPr>
          <p:cNvSpPr>
            <a:spLocks noGrp="1"/>
          </p:cNvSpPr>
          <p:nvPr>
            <p:ph type="title"/>
          </p:nvPr>
        </p:nvSpPr>
        <p:spPr/>
        <p:txBody>
          <a:bodyPr/>
          <a:lstStyle/>
          <a:p>
            <a:r>
              <a:rPr lang="en-US" b="1" dirty="0"/>
              <a:t>Materials and Methods:</a:t>
            </a:r>
            <a:endParaRPr lang="en-IN" dirty="0"/>
          </a:p>
        </p:txBody>
      </p:sp>
      <p:sp>
        <p:nvSpPr>
          <p:cNvPr id="3" name="Content Placeholder 2">
            <a:extLst>
              <a:ext uri="{FF2B5EF4-FFF2-40B4-BE49-F238E27FC236}">
                <a16:creationId xmlns:a16="http://schemas.microsoft.com/office/drawing/2014/main" id="{C65A7EC3-38D2-4327-A5D8-4D24C17E8221}"/>
              </a:ext>
            </a:extLst>
          </p:cNvPr>
          <p:cNvSpPr>
            <a:spLocks noGrp="1"/>
          </p:cNvSpPr>
          <p:nvPr>
            <p:ph idx="1"/>
          </p:nvPr>
        </p:nvSpPr>
        <p:spPr/>
        <p:txBody>
          <a:bodyPr>
            <a:normAutofit fontScale="77500" lnSpcReduction="20000"/>
          </a:bodyPr>
          <a:lstStyle/>
          <a:p>
            <a:pPr marL="0" indent="0">
              <a:buNone/>
            </a:pPr>
            <a:endParaRPr lang="en-US" dirty="0"/>
          </a:p>
          <a:p>
            <a:r>
              <a:rPr lang="en-US" sz="1900" b="1" dirty="0">
                <a:latin typeface="Times New Roman" panose="02020603050405020304" pitchFamily="18" charset="0"/>
                <a:cs typeface="Times New Roman" panose="02020603050405020304" pitchFamily="18" charset="0"/>
              </a:rPr>
              <a:t>Syntax and Semantics of Control Statements:</a:t>
            </a:r>
            <a:r>
              <a:rPr lang="en-US" sz="1900" dirty="0">
                <a:latin typeface="Times New Roman" panose="02020603050405020304" pitchFamily="18" charset="0"/>
                <a:cs typeface="Times New Roman" panose="02020603050405020304" pitchFamily="18" charset="0"/>
              </a:rPr>
              <a:t> We begin by reviewing the syntax and semantics of common control statements such as if-else, loops, and switch-case. Understanding the structure and behavior of these statements is essential for generating accurate TAC.</a:t>
            </a:r>
          </a:p>
          <a:p>
            <a:r>
              <a:rPr lang="en-US" sz="1900" b="1" dirty="0">
                <a:latin typeface="Times New Roman" panose="02020603050405020304" pitchFamily="18" charset="0"/>
                <a:cs typeface="Times New Roman" panose="02020603050405020304" pitchFamily="18" charset="0"/>
              </a:rPr>
              <a:t>Algorithm for TAC Generation:</a:t>
            </a:r>
            <a:r>
              <a:rPr lang="en-US" sz="1900" dirty="0">
                <a:latin typeface="Times New Roman" panose="02020603050405020304" pitchFamily="18" charset="0"/>
                <a:cs typeface="Times New Roman" panose="02020603050405020304" pitchFamily="18" charset="0"/>
              </a:rPr>
              <a:t> We discuss algorithms for generating TAC for different types of control statements. This includes techniques for handling conditional expressions, loop constructs, and switch-case statements.</a:t>
            </a:r>
          </a:p>
          <a:p>
            <a:r>
              <a:rPr lang="en-US" sz="1900" b="1" dirty="0">
                <a:latin typeface="Times New Roman" panose="02020603050405020304" pitchFamily="18" charset="0"/>
                <a:cs typeface="Times New Roman" panose="02020603050405020304" pitchFamily="18" charset="0"/>
              </a:rPr>
              <a:t>Translation Rules:</a:t>
            </a:r>
            <a:r>
              <a:rPr lang="en-US" sz="1900" dirty="0">
                <a:latin typeface="Times New Roman" panose="02020603050405020304" pitchFamily="18" charset="0"/>
                <a:cs typeface="Times New Roman" panose="02020603050405020304" pitchFamily="18" charset="0"/>
              </a:rPr>
              <a:t> We define translation rules for converting control statements into TAC instructions. These rules specify how control flow structures are represented in intermediate code, including the use of labels, jumps, and conditionals.</a:t>
            </a:r>
          </a:p>
          <a:p>
            <a:r>
              <a:rPr lang="en-US" sz="1900" b="1" dirty="0">
                <a:latin typeface="Times New Roman" panose="02020603050405020304" pitchFamily="18" charset="0"/>
                <a:cs typeface="Times New Roman" panose="02020603050405020304" pitchFamily="18" charset="0"/>
              </a:rPr>
              <a:t>Optimization Techniques:</a:t>
            </a:r>
            <a:r>
              <a:rPr lang="en-US" sz="1900" dirty="0">
                <a:latin typeface="Times New Roman" panose="02020603050405020304" pitchFamily="18" charset="0"/>
                <a:cs typeface="Times New Roman" panose="02020603050405020304" pitchFamily="18" charset="0"/>
              </a:rPr>
              <a:t> We explore optimization techniques for improving the efficiency and performance of generated TAC. This includes dead code elimination, loop optimization, and control flow analysis.</a:t>
            </a:r>
          </a:p>
          <a:p>
            <a:r>
              <a:rPr lang="en-US" sz="1900" b="1" dirty="0">
                <a:latin typeface="Times New Roman" panose="02020603050405020304" pitchFamily="18" charset="0"/>
                <a:cs typeface="Times New Roman" panose="02020603050405020304" pitchFamily="18" charset="0"/>
              </a:rPr>
              <a:t>Implementation Examples:</a:t>
            </a:r>
            <a:r>
              <a:rPr lang="en-US" sz="1900" dirty="0">
                <a:latin typeface="Times New Roman" panose="02020603050405020304" pitchFamily="18" charset="0"/>
                <a:cs typeface="Times New Roman" panose="02020603050405020304" pitchFamily="18" charset="0"/>
              </a:rPr>
              <a:t> We provide practical examples to demonstrate the implementation of TAC generation algorithms for control statements. This includes step-by-step walkthroughs of code snippets and sample programs.</a:t>
            </a:r>
          </a:p>
          <a:p>
            <a:endParaRPr lang="en-IN" dirty="0"/>
          </a:p>
        </p:txBody>
      </p:sp>
    </p:spTree>
    <p:extLst>
      <p:ext uri="{BB962C8B-B14F-4D97-AF65-F5344CB8AC3E}">
        <p14:creationId xmlns:p14="http://schemas.microsoft.com/office/powerpoint/2010/main" val="234323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lstStyle/>
          <a:p>
            <a:pPr marL="0" indent="0">
              <a:buNone/>
            </a:pPr>
            <a:endParaRPr lang="en-US" dirty="0"/>
          </a:p>
          <a:p>
            <a:r>
              <a:rPr lang="en-US" dirty="0">
                <a:latin typeface="Times New Roman" panose="02020603050405020304" pitchFamily="18" charset="0"/>
                <a:cs typeface="Times New Roman" panose="02020603050405020304" pitchFamily="18" charset="0"/>
              </a:rPr>
              <a:t>The development of compilers and interpreters for high-level programming languages necessitates the translation of complex control flow structures, such as conditionals and loops, into a simplified intermediate representation for execution. </a:t>
            </a:r>
          </a:p>
          <a:p>
            <a:r>
              <a:rPr lang="en-US" dirty="0">
                <a:latin typeface="Times New Roman" panose="02020603050405020304" pitchFamily="18" charset="0"/>
                <a:cs typeface="Times New Roman" panose="02020603050405020304" pitchFamily="18" charset="0"/>
              </a:rPr>
              <a:t>Three-address code (TAC) serves as an intermediary format that facilitates analysis and optimization of code at a lower level of abstraction. However, accurately translating high-level control statements into TAC poses several challenges.</a:t>
            </a:r>
          </a:p>
          <a:p>
            <a:r>
              <a:rPr lang="en-US" dirty="0">
                <a:latin typeface="Times New Roman" panose="02020603050405020304" pitchFamily="18" charset="0"/>
                <a:cs typeface="Times New Roman" panose="02020603050405020304" pitchFamily="18" charset="0"/>
              </a:rPr>
              <a:t>Including handling nested control structures, managing loop variables, and ensuring correctness and efficiency in the generated code.</a:t>
            </a:r>
          </a:p>
          <a:p>
            <a:endParaRPr lang="en-US" dirty="0"/>
          </a:p>
        </p:txBody>
      </p:sp>
    </p:spTree>
    <p:extLst>
      <p:ext uri="{BB962C8B-B14F-4D97-AF65-F5344CB8AC3E}">
        <p14:creationId xmlns:p14="http://schemas.microsoft.com/office/powerpoint/2010/main" val="4053142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1A55-105A-4D0A-83A2-BA5587061B70}"/>
              </a:ext>
            </a:extLst>
          </p:cNvPr>
          <p:cNvSpPr>
            <a:spLocks noGrp="1"/>
          </p:cNvSpPr>
          <p:nvPr>
            <p:ph type="title"/>
          </p:nvPr>
        </p:nvSpPr>
        <p:spPr>
          <a:xfrm>
            <a:off x="916858" y="500062"/>
            <a:ext cx="10515600" cy="1325563"/>
          </a:xfrm>
        </p:spPr>
        <p:txBody>
          <a:bodyPr>
            <a:normAutofit/>
          </a:bodyPr>
          <a:lstStyle/>
          <a:p>
            <a:r>
              <a:rPr lang="en-US" b="1" dirty="0"/>
              <a:t>PARAMETERS:</a:t>
            </a:r>
            <a:endParaRPr lang="en-IN" b="1" dirty="0"/>
          </a:p>
        </p:txBody>
      </p:sp>
      <p:sp>
        <p:nvSpPr>
          <p:cNvPr id="3" name="Content Placeholder 2">
            <a:extLst>
              <a:ext uri="{FF2B5EF4-FFF2-40B4-BE49-F238E27FC236}">
                <a16:creationId xmlns:a16="http://schemas.microsoft.com/office/drawing/2014/main" id="{3657081A-04F2-47D6-AE21-E90D3253CA0B}"/>
              </a:ext>
            </a:extLst>
          </p:cNvPr>
          <p:cNvSpPr>
            <a:spLocks noGrp="1"/>
          </p:cNvSpPr>
          <p:nvPr>
            <p:ph idx="1"/>
          </p:nvPr>
        </p:nvSpPr>
        <p:spPr/>
        <p:txBody>
          <a:bodyPr/>
          <a:lstStyle/>
          <a:p>
            <a:pPr marL="0" indent="0">
              <a:buNone/>
            </a:pPr>
            <a:r>
              <a:rPr lang="en-US" sz="2000" dirty="0"/>
              <a:t> </a:t>
            </a:r>
            <a:r>
              <a:rPr lang="en-US" sz="2000" dirty="0">
                <a:latin typeface="Times New Roman" panose="02020603050405020304" pitchFamily="18" charset="0"/>
                <a:cs typeface="Times New Roman" panose="02020603050405020304" pitchFamily="18" charset="0"/>
              </a:rPr>
              <a:t>The effectiveness of the proposed method is evaluated based on several parameters. These include the correctness of the generated TAC in preserving the intended control flow behavior of the source code. Additionally, the efficiency of the generated TAC in terms of code size and execution speed is also considered. Furthermore, the scalability of the method with respect to handling complex control structures and large codebases is assessed</a:t>
            </a:r>
            <a:r>
              <a:rPr lang="en-US" dirty="0"/>
              <a:t>.</a:t>
            </a:r>
            <a:endParaRPr lang="en-IN" dirty="0"/>
          </a:p>
        </p:txBody>
      </p:sp>
    </p:spTree>
    <p:extLst>
      <p:ext uri="{BB962C8B-B14F-4D97-AF65-F5344CB8AC3E}">
        <p14:creationId xmlns:p14="http://schemas.microsoft.com/office/powerpoint/2010/main" val="46034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DESIGN</a:t>
            </a:r>
            <a:endParaRPr lang="en-IN" dirty="0"/>
          </a:p>
        </p:txBody>
      </p:sp>
      <p:sp>
        <p:nvSpPr>
          <p:cNvPr id="3" name="Content Placeholder 2"/>
          <p:cNvSpPr>
            <a:spLocks noGrp="1"/>
          </p:cNvSpPr>
          <p:nvPr>
            <p:ph idx="1"/>
          </p:nvPr>
        </p:nvSpPr>
        <p:spPr/>
        <p:txBody>
          <a:bodyPr/>
          <a:lstStyle/>
          <a:p>
            <a:r>
              <a:rPr lang="en-US" dirty="0"/>
              <a:t>The user interface (UI) design of the software for generating three-address code (TAC) prioritizes simplicity, functionality, and ease of use to cater to a diverse range of users, including compiler developers, language researchers, and students. At the forefront of the UI is the main window, which serves as the central point of interaction.</a:t>
            </a:r>
          </a:p>
          <a:p>
            <a:r>
              <a:rPr lang="en-US" dirty="0"/>
              <a:t> It presents users with intuitive options for inputting their high-level source code, viewing the resulting TAC output, and accessing additional features seamlessly.</a:t>
            </a:r>
            <a:endParaRPr lang="en-IN" dirty="0"/>
          </a:p>
          <a:p>
            <a:r>
              <a:rPr lang="en-US" dirty="0"/>
              <a:t>A pivotal component of the UI is the source code editor, providing users with a familiar environment to input and edit their source code. The editor incorporates essential features such as syntax highlighting, enabling users to discern between different elements of the code easily.</a:t>
            </a:r>
            <a:endParaRPr lang="en-IN" dirty="0"/>
          </a:p>
        </p:txBody>
      </p:sp>
    </p:spTree>
    <p:extLst>
      <p:ext uri="{BB962C8B-B14F-4D97-AF65-F5344CB8AC3E}">
        <p14:creationId xmlns:p14="http://schemas.microsoft.com/office/powerpoint/2010/main" val="2083804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6096000" cy="5632311"/>
          </a:xfrm>
          <a:prstGeom prst="rect">
            <a:avLst/>
          </a:prstGeom>
        </p:spPr>
        <p:txBody>
          <a:bodyPr>
            <a:spAutoFit/>
          </a:bodyPr>
          <a:lstStyle/>
          <a:p>
            <a:r>
              <a:rPr lang="en-IN" dirty="0"/>
              <a:t>#include &lt;</a:t>
            </a:r>
            <a:r>
              <a:rPr lang="en-IN" dirty="0" err="1"/>
              <a:t>stdio.h</a:t>
            </a:r>
            <a:r>
              <a:rPr lang="en-IN" dirty="0"/>
              <a:t>&gt;</a:t>
            </a:r>
          </a:p>
          <a:p>
            <a:r>
              <a:rPr lang="en-IN" dirty="0"/>
              <a:t>#include &lt;</a:t>
            </a:r>
            <a:r>
              <a:rPr lang="en-IN" dirty="0" err="1"/>
              <a:t>stdlib.h</a:t>
            </a:r>
            <a:r>
              <a:rPr lang="en-IN" dirty="0"/>
              <a:t>&gt;</a:t>
            </a:r>
          </a:p>
          <a:p>
            <a:r>
              <a:rPr lang="en-IN" dirty="0"/>
              <a:t>#include &lt;</a:t>
            </a:r>
            <a:r>
              <a:rPr lang="en-IN" dirty="0" err="1"/>
              <a:t>string.h</a:t>
            </a:r>
            <a:r>
              <a:rPr lang="en-IN" dirty="0"/>
              <a:t>&gt;</a:t>
            </a:r>
          </a:p>
          <a:p>
            <a:endParaRPr lang="en-IN" dirty="0"/>
          </a:p>
          <a:p>
            <a:endParaRPr lang="en-IN" dirty="0"/>
          </a:p>
          <a:p>
            <a:r>
              <a:rPr lang="en-IN" dirty="0" err="1"/>
              <a:t>int</a:t>
            </a:r>
            <a:r>
              <a:rPr lang="en-IN" dirty="0"/>
              <a:t> </a:t>
            </a:r>
            <a:r>
              <a:rPr lang="en-IN" dirty="0" err="1"/>
              <a:t>label_count</a:t>
            </a:r>
            <a:r>
              <a:rPr lang="en-IN" dirty="0"/>
              <a:t> = 0;</a:t>
            </a:r>
          </a:p>
          <a:p>
            <a:endParaRPr lang="en-IN" dirty="0"/>
          </a:p>
          <a:p>
            <a:endParaRPr lang="en-IN" dirty="0"/>
          </a:p>
          <a:p>
            <a:r>
              <a:rPr lang="en-IN" dirty="0"/>
              <a:t>char* </a:t>
            </a:r>
            <a:r>
              <a:rPr lang="en-IN" dirty="0" err="1"/>
              <a:t>new_label</a:t>
            </a:r>
            <a:r>
              <a:rPr lang="en-IN" dirty="0"/>
              <a:t>() {</a:t>
            </a:r>
          </a:p>
          <a:p>
            <a:r>
              <a:rPr lang="en-IN" dirty="0"/>
              <a:t>    char* label = (char*)</a:t>
            </a:r>
            <a:r>
              <a:rPr lang="en-IN" dirty="0" err="1"/>
              <a:t>malloc</a:t>
            </a:r>
            <a:r>
              <a:rPr lang="en-IN" dirty="0"/>
              <a:t>(</a:t>
            </a:r>
            <a:r>
              <a:rPr lang="en-IN" dirty="0" err="1"/>
              <a:t>sizeof</a:t>
            </a:r>
            <a:r>
              <a:rPr lang="en-IN" dirty="0"/>
              <a:t>(char) * 10);</a:t>
            </a:r>
          </a:p>
          <a:p>
            <a:r>
              <a:rPr lang="en-IN" dirty="0"/>
              <a:t>    </a:t>
            </a:r>
            <a:r>
              <a:rPr lang="en-IN" dirty="0" err="1"/>
              <a:t>sprintf</a:t>
            </a:r>
            <a:r>
              <a:rPr lang="en-IN" dirty="0"/>
              <a:t>(label, "</a:t>
            </a:r>
            <a:r>
              <a:rPr lang="en-IN" dirty="0" err="1"/>
              <a:t>L%d</a:t>
            </a:r>
            <a:r>
              <a:rPr lang="en-IN" dirty="0"/>
              <a:t>", </a:t>
            </a:r>
            <a:r>
              <a:rPr lang="en-IN" dirty="0" err="1"/>
              <a:t>label_count</a:t>
            </a:r>
            <a:r>
              <a:rPr lang="en-IN" dirty="0"/>
              <a:t>++);</a:t>
            </a:r>
          </a:p>
          <a:p>
            <a:r>
              <a:rPr lang="en-IN" dirty="0"/>
              <a:t>    return label;</a:t>
            </a:r>
          </a:p>
          <a:p>
            <a:r>
              <a:rPr lang="en-IN" dirty="0"/>
              <a:t>}</a:t>
            </a:r>
          </a:p>
          <a:p>
            <a:endParaRPr lang="en-IN" dirty="0"/>
          </a:p>
          <a:p>
            <a:endParaRPr lang="en-IN" dirty="0"/>
          </a:p>
          <a:p>
            <a:r>
              <a:rPr lang="en-IN" dirty="0"/>
              <a:t>void </a:t>
            </a:r>
            <a:r>
              <a:rPr lang="en-IN" dirty="0" err="1"/>
              <a:t>generate_if_else_code</a:t>
            </a:r>
            <a:r>
              <a:rPr lang="en-IN" dirty="0"/>
              <a:t>(char* condition, char* </a:t>
            </a:r>
            <a:r>
              <a:rPr lang="en-IN" dirty="0" err="1"/>
              <a:t>true_label</a:t>
            </a:r>
            <a:r>
              <a:rPr lang="en-IN" dirty="0"/>
              <a:t>, char* </a:t>
            </a:r>
            <a:r>
              <a:rPr lang="en-IN" dirty="0" err="1"/>
              <a:t>false_label</a:t>
            </a:r>
            <a:r>
              <a:rPr lang="en-IN" dirty="0"/>
              <a:t>) {</a:t>
            </a:r>
          </a:p>
          <a:p>
            <a:r>
              <a:rPr lang="en-IN" dirty="0"/>
              <a:t>    </a:t>
            </a:r>
            <a:r>
              <a:rPr lang="en-IN" dirty="0" err="1"/>
              <a:t>printf</a:t>
            </a:r>
            <a:r>
              <a:rPr lang="en-IN" dirty="0"/>
              <a:t>("if %s </a:t>
            </a:r>
            <a:r>
              <a:rPr lang="en-IN" dirty="0" err="1"/>
              <a:t>goto</a:t>
            </a:r>
            <a:r>
              <a:rPr lang="en-IN" dirty="0"/>
              <a:t> %s\n", condition, </a:t>
            </a:r>
            <a:r>
              <a:rPr lang="en-IN" dirty="0" err="1"/>
              <a:t>true_label</a:t>
            </a:r>
            <a:r>
              <a:rPr lang="en-IN" dirty="0"/>
              <a:t>);</a:t>
            </a:r>
          </a:p>
          <a:p>
            <a:r>
              <a:rPr lang="en-IN" dirty="0"/>
              <a:t>    </a:t>
            </a:r>
            <a:r>
              <a:rPr lang="en-IN" dirty="0" err="1"/>
              <a:t>printf</a:t>
            </a:r>
            <a:r>
              <a:rPr lang="en-IN" dirty="0"/>
              <a:t>("</a:t>
            </a:r>
            <a:r>
              <a:rPr lang="en-IN" dirty="0" err="1"/>
              <a:t>goto</a:t>
            </a:r>
            <a:r>
              <a:rPr lang="en-IN" dirty="0"/>
              <a:t> %s\n", </a:t>
            </a:r>
            <a:r>
              <a:rPr lang="en-IN" dirty="0" err="1"/>
              <a:t>false_label</a:t>
            </a:r>
            <a:r>
              <a:rPr lang="en-IN" dirty="0"/>
              <a:t>);</a:t>
            </a:r>
          </a:p>
          <a:p>
            <a:r>
              <a:rPr lang="en-IN" dirty="0"/>
              <a:t>}</a:t>
            </a:r>
          </a:p>
        </p:txBody>
      </p:sp>
    </p:spTree>
    <p:extLst>
      <p:ext uri="{BB962C8B-B14F-4D97-AF65-F5344CB8AC3E}">
        <p14:creationId xmlns:p14="http://schemas.microsoft.com/office/powerpoint/2010/main" val="39248414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74</TotalTime>
  <Words>1296</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Times New Roman</vt:lpstr>
      <vt:lpstr>Tw Cen MT Condensed Extra Bold</vt:lpstr>
      <vt:lpstr>Wingdings 3</vt:lpstr>
      <vt:lpstr>Wisp</vt:lpstr>
      <vt:lpstr>GENERATING THREE-ADDRESS CODE FOR CONTROL STATEMENTS </vt:lpstr>
      <vt:lpstr>TABLE OF CONTENTS</vt:lpstr>
      <vt:lpstr>ABSTRACT:</vt:lpstr>
      <vt:lpstr>INTRODUCTION:</vt:lpstr>
      <vt:lpstr>Materials and Methods:</vt:lpstr>
      <vt:lpstr>PROBLEM STATEMENT</vt:lpstr>
      <vt:lpstr>PARAMETERS:</vt:lpstr>
      <vt:lpstr>UI DESIGN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THREE-ADDRESS CODE FOR CONTROL STATEMENTS</dc:title>
  <dc:creator>admin</dc:creator>
  <cp:lastModifiedBy>kotapati madhusudhan</cp:lastModifiedBy>
  <cp:revision>11</cp:revision>
  <dcterms:created xsi:type="dcterms:W3CDTF">2024-03-27T15:42:40Z</dcterms:created>
  <dcterms:modified xsi:type="dcterms:W3CDTF">2024-11-24T11:34:27Z</dcterms:modified>
</cp:coreProperties>
</file>