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7"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2" d="100"/>
          <a:sy n="82" d="100"/>
        </p:scale>
        <p:origin x="1987"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46988311-8AC9-41E0-A500-AB5DEE556ECD}" type="datetimeFigureOut">
              <a:rPr lang="en-IN" smtClean="0"/>
              <a:t>27-07-2024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2215CDF8-ACE0-4B38-BEBE-0DBEB799B684}"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6988311-8AC9-41E0-A500-AB5DEE556ECD}"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5CDF8-ACE0-4B38-BEBE-0DBEB799B68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6988311-8AC9-41E0-A500-AB5DEE556ECD}"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5CDF8-ACE0-4B38-BEBE-0DBEB799B68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6988311-8AC9-41E0-A500-AB5DEE556ECD}"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5CDF8-ACE0-4B38-BEBE-0DBEB799B68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6988311-8AC9-41E0-A500-AB5DEE556ECD}"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5CDF8-ACE0-4B38-BEBE-0DBEB799B684}"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6988311-8AC9-41E0-A500-AB5DEE556ECD}" type="datetimeFigureOut">
              <a:rPr lang="en-IN" smtClean="0"/>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15CDF8-ACE0-4B38-BEBE-0DBEB799B68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6988311-8AC9-41E0-A500-AB5DEE556ECD}" type="datetimeFigureOut">
              <a:rPr lang="en-IN" smtClean="0"/>
              <a:t>27-07-2024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15CDF8-ACE0-4B38-BEBE-0DBEB799B68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46988311-8AC9-41E0-A500-AB5DEE556ECD}" type="datetimeFigureOut">
              <a:rPr lang="en-IN" smtClean="0"/>
              <a:t>27-07-2024</a:t>
            </a:fld>
            <a:endParaRPr lang="en-IN"/>
          </a:p>
        </p:txBody>
      </p:sp>
      <p:sp>
        <p:nvSpPr>
          <p:cNvPr id="8" name="Slide Number Placeholder 7"/>
          <p:cNvSpPr>
            <a:spLocks noGrp="1"/>
          </p:cNvSpPr>
          <p:nvPr>
            <p:ph type="sldNum" sz="quarter" idx="11"/>
          </p:nvPr>
        </p:nvSpPr>
        <p:spPr/>
        <p:txBody>
          <a:bodyPr/>
          <a:lstStyle/>
          <a:p>
            <a:fld id="{2215CDF8-ACE0-4B38-BEBE-0DBEB799B684}"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88311-8AC9-41E0-A500-AB5DEE556ECD}" type="datetimeFigureOut">
              <a:rPr lang="en-IN" smtClean="0"/>
              <a:t>27-07-2024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15CDF8-ACE0-4B38-BEBE-0DBEB799B68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6988311-8AC9-41E0-A500-AB5DEE556ECD}" type="datetimeFigureOut">
              <a:rPr lang="en-IN" smtClean="0"/>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2215CDF8-ACE0-4B38-BEBE-0DBEB799B68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46988311-8AC9-41E0-A500-AB5DEE556ECD}" type="datetimeFigureOut">
              <a:rPr lang="en-IN" smtClean="0"/>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15CDF8-ACE0-4B38-BEBE-0DBEB799B68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46988311-8AC9-41E0-A500-AB5DEE556ECD}" type="datetimeFigureOut">
              <a:rPr lang="en-IN" smtClean="0"/>
              <a:t>27-07-2024</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215CDF8-ACE0-4B38-BEBE-0DBEB799B684}"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9632" y="1628800"/>
            <a:ext cx="6768752" cy="1296144"/>
          </a:xfrm>
        </p:spPr>
        <p:txBody>
          <a:bodyPr>
            <a:normAutofit fontScale="90000"/>
          </a:bodyPr>
          <a:lstStyle/>
          <a:p>
            <a:pPr algn="ctr"/>
            <a:r>
              <a:rPr lang="en-US" sz="4400" dirty="0">
                <a:solidFill>
                  <a:schemeClr val="tx1"/>
                </a:solidFill>
                <a:latin typeface="Times New Roman" pitchFamily="18" charset="0"/>
                <a:cs typeface="Times New Roman" pitchFamily="18" charset="0"/>
              </a:rPr>
              <a:t>SUMMARY </a:t>
            </a:r>
            <a:r>
              <a:rPr lang="en-US" sz="4400" cap="none" dirty="0">
                <a:solidFill>
                  <a:schemeClr val="tx1"/>
                </a:solidFill>
                <a:latin typeface="Times New Roman" pitchFamily="18" charset="0"/>
                <a:cs typeface="Times New Roman" pitchFamily="18" charset="0"/>
              </a:rPr>
              <a:t>WRITER</a:t>
            </a:r>
            <a:br>
              <a:rPr lang="en-US" sz="4400" dirty="0">
                <a:latin typeface="Times New Roman" pitchFamily="18" charset="0"/>
                <a:cs typeface="Times New Roman" pitchFamily="18" charset="0"/>
              </a:rPr>
            </a:br>
            <a:br>
              <a:rPr lang="en-US" sz="4400" dirty="0">
                <a:latin typeface="Times New Roman" pitchFamily="18" charset="0"/>
                <a:cs typeface="Times New Roman" pitchFamily="18" charset="0"/>
              </a:rPr>
            </a:br>
            <a:br>
              <a:rPr lang="en-US" sz="4400" dirty="0">
                <a:latin typeface="Times New Roman" pitchFamily="18" charset="0"/>
                <a:cs typeface="Times New Roman" pitchFamily="18" charset="0"/>
              </a:rPr>
            </a:br>
            <a:br>
              <a:rPr lang="en-US" sz="4400" dirty="0">
                <a:latin typeface="Times New Roman" pitchFamily="18" charset="0"/>
                <a:cs typeface="Times New Roman" pitchFamily="18" charset="0"/>
              </a:rPr>
            </a:br>
            <a:endParaRPr lang="en-IN" sz="4400" dirty="0">
              <a:latin typeface="Times New Roman" pitchFamily="18" charset="0"/>
              <a:cs typeface="Times New Roman" pitchFamily="18" charset="0"/>
            </a:endParaRPr>
          </a:p>
        </p:txBody>
      </p:sp>
      <p:sp>
        <p:nvSpPr>
          <p:cNvPr id="5" name="Rectangle 4"/>
          <p:cNvSpPr/>
          <p:nvPr/>
        </p:nvSpPr>
        <p:spPr>
          <a:xfrm>
            <a:off x="2555776" y="3501008"/>
            <a:ext cx="4572000" cy="1200329"/>
          </a:xfrm>
          <a:prstGeom prst="rect">
            <a:avLst/>
          </a:prstGeom>
        </p:spPr>
        <p:txBody>
          <a:bodyPr>
            <a:spAutoFit/>
          </a:bodyPr>
          <a:lstStyle/>
          <a:p>
            <a:pPr algn="r"/>
            <a:r>
              <a:rPr lang="en-US" dirty="0"/>
              <a:t>DONE BY</a:t>
            </a:r>
            <a:endParaRPr lang="en-IN" dirty="0"/>
          </a:p>
          <a:p>
            <a:pPr algn="r"/>
            <a:r>
              <a:rPr lang="en-US" dirty="0"/>
              <a:t>Avalakunta Sai (192210306)</a:t>
            </a:r>
          </a:p>
          <a:p>
            <a:pPr algn="r"/>
            <a:r>
              <a:rPr lang="en-US" dirty="0" err="1"/>
              <a:t>G.Jayanth</a:t>
            </a:r>
            <a:r>
              <a:rPr lang="en-US" dirty="0"/>
              <a:t> </a:t>
            </a:r>
            <a:r>
              <a:rPr lang="en-US" dirty="0" err="1"/>
              <a:t>kumar</a:t>
            </a:r>
            <a:r>
              <a:rPr lang="en-US" dirty="0"/>
              <a:t> </a:t>
            </a:r>
            <a:r>
              <a:rPr lang="en-US" dirty="0" err="1"/>
              <a:t>reddy</a:t>
            </a:r>
            <a:r>
              <a:rPr lang="en-US" dirty="0"/>
              <a:t> (192211374)</a:t>
            </a:r>
          </a:p>
          <a:p>
            <a:pPr algn="r"/>
            <a:r>
              <a:rPr lang="en-US" dirty="0" err="1"/>
              <a:t>C.Yaswanth</a:t>
            </a:r>
            <a:r>
              <a:rPr lang="en-US" dirty="0"/>
              <a:t> (192210304) </a:t>
            </a:r>
            <a:endParaRPr lang="en-IN" dirty="0"/>
          </a:p>
        </p:txBody>
      </p:sp>
    </p:spTree>
    <p:extLst>
      <p:ext uri="{BB962C8B-B14F-4D97-AF65-F5344CB8AC3E}">
        <p14:creationId xmlns:p14="http://schemas.microsoft.com/office/powerpoint/2010/main" val="1191343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tse1.mm.bing.net/th?id=OIP.MSBJWtb2FILdZ5LqADH3-gAAAA&amp;pid=Api&amp;P=0&amp;h=1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73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268760"/>
            <a:ext cx="7416824" cy="3477875"/>
          </a:xfrm>
          <a:prstGeom prst="rect">
            <a:avLst/>
          </a:prstGeom>
        </p:spPr>
        <p:txBody>
          <a:bodyPr wrap="square">
            <a:spAutoFit/>
          </a:bodyPr>
          <a:lstStyle/>
          <a:p>
            <a:pPr algn="just"/>
            <a:r>
              <a:rPr lang="en-US" sz="2800" b="1" dirty="0">
                <a:latin typeface="Times New Roman" pitchFamily="18" charset="0"/>
                <a:cs typeface="Times New Roman" pitchFamily="18" charset="0"/>
              </a:rPr>
              <a:t>ABSTRACT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Creating a summarized version of a text document that still conveys precise meaning is an incredibly complex endeavor in natural language processing (NLP). Abstract text summarization (ATS) is the process of using facts from source sentences and merging them into concise representations while maintaining the content and intent of the text</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10124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6" name="Rectangle 5"/>
          <p:cNvSpPr/>
          <p:nvPr/>
        </p:nvSpPr>
        <p:spPr>
          <a:xfrm>
            <a:off x="323528" y="476672"/>
            <a:ext cx="7056784" cy="523220"/>
          </a:xfrm>
          <a:prstGeom prst="rect">
            <a:avLst/>
          </a:prstGeom>
        </p:spPr>
        <p:txBody>
          <a:bodyPr wrap="square">
            <a:spAutoFit/>
          </a:bodyPr>
          <a:lstStyle/>
          <a:p>
            <a:r>
              <a:rPr lang="en-US" sz="2800" dirty="0">
                <a:latin typeface="Times New Roman" pitchFamily="18" charset="0"/>
                <a:cs typeface="Times New Roman" pitchFamily="18" charset="0"/>
              </a:rPr>
              <a:t>Introduction to Natural   Language Processing</a:t>
            </a:r>
            <a:endParaRPr lang="en-IN" sz="2800" dirty="0">
              <a:latin typeface="Times New Roman" pitchFamily="18" charset="0"/>
              <a:cs typeface="Times New Roman" pitchFamily="18" charset="0"/>
            </a:endParaRPr>
          </a:p>
        </p:txBody>
      </p:sp>
      <p:sp>
        <p:nvSpPr>
          <p:cNvPr id="7" name="Rectangle 6"/>
          <p:cNvSpPr/>
          <p:nvPr/>
        </p:nvSpPr>
        <p:spPr>
          <a:xfrm>
            <a:off x="107504" y="1700808"/>
            <a:ext cx="4572000" cy="2862322"/>
          </a:xfrm>
          <a:prstGeom prst="rect">
            <a:avLst/>
          </a:prstGeom>
        </p:spPr>
        <p:txBody>
          <a:bodyPr numCol="1">
            <a:spAutoFit/>
          </a:bodyPr>
          <a:lstStyle/>
          <a:p>
            <a:r>
              <a:rPr lang="en-US" sz="2000" b="1" dirty="0">
                <a:latin typeface="Times New Roman" pitchFamily="18" charset="0"/>
                <a:cs typeface="Times New Roman" pitchFamily="18" charset="0"/>
              </a:rPr>
              <a:t>What is Natural Language Processing?</a:t>
            </a:r>
          </a:p>
          <a:p>
            <a:r>
              <a:rPr lang="en-US" sz="2000" dirty="0">
                <a:latin typeface="Times New Roman" pitchFamily="18" charset="0"/>
                <a:cs typeface="Times New Roman" pitchFamily="18" charset="0"/>
              </a:rPr>
              <a:t>Natural Language Processing (NLP) is a subfield of artificial intelligence and computational linguistics that focuses on the interaction between computers and human language. It involves the development of algorithms and models to enable computers to understand, interpret, and generate human language</a:t>
            </a:r>
            <a:r>
              <a:rPr lang="en-US" dirty="0"/>
              <a:t>.</a:t>
            </a:r>
          </a:p>
        </p:txBody>
      </p:sp>
      <p:sp>
        <p:nvSpPr>
          <p:cNvPr id="8" name="Rectangle 7"/>
          <p:cNvSpPr/>
          <p:nvPr/>
        </p:nvSpPr>
        <p:spPr>
          <a:xfrm>
            <a:off x="4459705" y="1553890"/>
            <a:ext cx="4662264" cy="4093428"/>
          </a:xfrm>
          <a:prstGeom prst="rect">
            <a:avLst/>
          </a:prstGeom>
        </p:spPr>
        <p:txBody>
          <a:bodyPr wrap="square">
            <a:spAutoFit/>
          </a:bodyPr>
          <a:lstStyle/>
          <a:p>
            <a:r>
              <a:rPr lang="en-US" sz="2000" dirty="0">
                <a:latin typeface="Times New Roman" pitchFamily="18" charset="0"/>
                <a:cs typeface="Times New Roman" pitchFamily="18" charset="0"/>
              </a:rPr>
              <a:t>Applications of NLP</a:t>
            </a:r>
          </a:p>
          <a:p>
            <a:r>
              <a:rPr lang="en-US" sz="2000" dirty="0">
                <a:latin typeface="Times New Roman" pitchFamily="18" charset="0"/>
                <a:cs typeface="Times New Roman" pitchFamily="18" charset="0"/>
              </a:rPr>
              <a:t>NLP has a wide range of applications across various industries. Some of the common applications include:</a:t>
            </a:r>
          </a:p>
          <a:p>
            <a:r>
              <a:rPr lang="en-US" sz="2000" dirty="0">
                <a:latin typeface="Times New Roman" pitchFamily="18" charset="0"/>
                <a:cs typeface="Times New Roman" pitchFamily="18" charset="0"/>
              </a:rPr>
              <a:t>Machine translation: Translating text from one language to another.</a:t>
            </a:r>
          </a:p>
          <a:p>
            <a:r>
              <a:rPr lang="en-US" sz="2000" dirty="0">
                <a:latin typeface="Times New Roman" pitchFamily="18" charset="0"/>
                <a:cs typeface="Times New Roman" pitchFamily="18" charset="0"/>
              </a:rPr>
              <a:t>Sentiment analysis: Analyzing the sentiment or emotion expressed in text.</a:t>
            </a:r>
          </a:p>
          <a:p>
            <a:r>
              <a:rPr lang="en-US" sz="2000" dirty="0">
                <a:latin typeface="Times New Roman" pitchFamily="18" charset="0"/>
                <a:cs typeface="Times New Roman" pitchFamily="18" charset="0"/>
              </a:rPr>
              <a:t>Text classification: Categorizing text into predefined categories.</a:t>
            </a:r>
          </a:p>
          <a:p>
            <a:r>
              <a:rPr lang="en-US" sz="2000" dirty="0">
                <a:latin typeface="Times New Roman" pitchFamily="18" charset="0"/>
                <a:cs typeface="Times New Roman" pitchFamily="18" charset="0"/>
              </a:rPr>
              <a:t>Named entity recognition: Identifying and classifying named entities in text (e.g., person names, organization names).</a:t>
            </a:r>
          </a:p>
        </p:txBody>
      </p:sp>
    </p:spTree>
    <p:extLst>
      <p:ext uri="{BB962C8B-B14F-4D97-AF65-F5344CB8AC3E}">
        <p14:creationId xmlns:p14="http://schemas.microsoft.com/office/powerpoint/2010/main" val="624865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3648" y="476672"/>
            <a:ext cx="5898859" cy="523220"/>
          </a:xfrm>
          <a:prstGeom prst="rect">
            <a:avLst/>
          </a:prstGeom>
        </p:spPr>
        <p:txBody>
          <a:bodyPr wrap="none">
            <a:spAutoFit/>
          </a:bodyPr>
          <a:lstStyle/>
          <a:p>
            <a:r>
              <a:rPr lang="en-IN" sz="2800" b="1" dirty="0"/>
              <a:t>Problem Definition and Algorithm</a:t>
            </a:r>
          </a:p>
        </p:txBody>
      </p:sp>
      <p:sp>
        <p:nvSpPr>
          <p:cNvPr id="5" name="Rectangle 4"/>
          <p:cNvSpPr/>
          <p:nvPr/>
        </p:nvSpPr>
        <p:spPr>
          <a:xfrm>
            <a:off x="94910" y="1196752"/>
            <a:ext cx="4176464" cy="4093428"/>
          </a:xfrm>
          <a:prstGeom prst="rect">
            <a:avLst/>
          </a:prstGeom>
        </p:spPr>
        <p:txBody>
          <a:bodyPr wrap="square">
            <a:spAutoFit/>
          </a:bodyPr>
          <a:lstStyle/>
          <a:p>
            <a:pPr algn="just"/>
            <a:r>
              <a:rPr lang="en-US" sz="2000" b="1" dirty="0">
                <a:latin typeface="Times New Roman" pitchFamily="18" charset="0"/>
                <a:cs typeface="Times New Roman" pitchFamily="18" charset="0"/>
              </a:rPr>
              <a:t>Challenges in Summary Writing in NLP:-</a:t>
            </a:r>
          </a:p>
          <a:p>
            <a:endParaRPr lang="en-US" sz="2000" b="1"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Summary writing in natural language processing (NLP) presents several challenges. One of the main challenges is the ability to understand the context and meaning of the text in order to generate a concise and coherent summary. This requires the algorithm to have a deep understanding of the language, including its grammar, semantics, and pragmatics.</a:t>
            </a:r>
          </a:p>
        </p:txBody>
      </p:sp>
      <p:sp>
        <p:nvSpPr>
          <p:cNvPr id="6" name="Rectangle 5"/>
          <p:cNvSpPr/>
          <p:nvPr/>
        </p:nvSpPr>
        <p:spPr>
          <a:xfrm>
            <a:off x="4283968" y="1124744"/>
            <a:ext cx="4680520" cy="5016758"/>
          </a:xfrm>
          <a:prstGeom prst="rect">
            <a:avLst/>
          </a:prstGeom>
        </p:spPr>
        <p:txBody>
          <a:bodyPr wrap="square">
            <a:spAutoFit/>
          </a:bodyPr>
          <a:lstStyle/>
          <a:p>
            <a:pPr algn="just"/>
            <a:r>
              <a:rPr lang="en-US" sz="2000" b="1" dirty="0">
                <a:latin typeface="Times New Roman" pitchFamily="18" charset="0"/>
                <a:cs typeface="Times New Roman" pitchFamily="18" charset="0"/>
              </a:rPr>
              <a:t>Approaches for Solving the Challenges:-</a:t>
            </a:r>
          </a:p>
          <a:p>
            <a:pPr algn="just"/>
            <a:endParaRPr lang="en-US" sz="2000" b="1" dirty="0">
              <a:latin typeface="Times New Roman" pitchFamily="18" charset="0"/>
              <a:cs typeface="Times New Roman" pitchFamily="18" charset="0"/>
            </a:endParaRPr>
          </a:p>
          <a:p>
            <a:pPr algn="just"/>
            <a:endParaRPr lang="en-US" sz="2000" b="1"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To overcome the challenges in summary writing, various approaches have been used in NLP. One approach is to use extractive summarization, where important sentences or phrases are selected from the original text to form the summary. Another approach is abstractive summarization, where the algorithm generates new sentences that capture the key information from the text. Both approaches require the algorithm to analyze the text, identify important information, and generate a concise and coherent summary.</a:t>
            </a:r>
          </a:p>
        </p:txBody>
      </p:sp>
    </p:spTree>
    <p:extLst>
      <p:ext uri="{BB962C8B-B14F-4D97-AF65-F5344CB8AC3E}">
        <p14:creationId xmlns:p14="http://schemas.microsoft.com/office/powerpoint/2010/main" val="1706104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7215" y="452414"/>
            <a:ext cx="4139275" cy="523220"/>
          </a:xfrm>
          <a:prstGeom prst="rect">
            <a:avLst/>
          </a:prstGeom>
        </p:spPr>
        <p:txBody>
          <a:bodyPr wrap="none">
            <a:spAutoFit/>
          </a:bodyPr>
          <a:lstStyle/>
          <a:p>
            <a:pPr algn="ctr"/>
            <a:r>
              <a:rPr lang="en-IN" sz="2800" b="1" dirty="0"/>
              <a:t>Theory of Computation</a:t>
            </a:r>
          </a:p>
        </p:txBody>
      </p:sp>
      <p:sp>
        <p:nvSpPr>
          <p:cNvPr id="3" name="Rectangle 2"/>
          <p:cNvSpPr/>
          <p:nvPr/>
        </p:nvSpPr>
        <p:spPr>
          <a:xfrm>
            <a:off x="179512" y="1268760"/>
            <a:ext cx="3829347" cy="3170099"/>
          </a:xfrm>
          <a:prstGeom prst="rect">
            <a:avLst/>
          </a:prstGeom>
        </p:spPr>
        <p:txBody>
          <a:bodyPr wrap="square">
            <a:spAutoFit/>
          </a:bodyPr>
          <a:lstStyle/>
          <a:p>
            <a:r>
              <a:rPr lang="en-US" sz="2000" b="1" dirty="0">
                <a:latin typeface="Times New Roman" pitchFamily="18" charset="0"/>
                <a:cs typeface="Times New Roman" pitchFamily="18" charset="0"/>
              </a:rPr>
              <a:t>Theoretical Foundations:-</a:t>
            </a:r>
          </a:p>
          <a:p>
            <a:endParaRPr lang="en-US" sz="2000" b="1"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theory of computation is a branch of computer science that deals with the study of mathematical models of computation. It provides a framework for understanding the fundamental principles and limits of computation.</a:t>
            </a:r>
          </a:p>
        </p:txBody>
      </p:sp>
      <p:sp>
        <p:nvSpPr>
          <p:cNvPr id="4" name="Rectangle 3"/>
          <p:cNvSpPr/>
          <p:nvPr/>
        </p:nvSpPr>
        <p:spPr>
          <a:xfrm>
            <a:off x="4008859" y="1196752"/>
            <a:ext cx="4955629" cy="4708981"/>
          </a:xfrm>
          <a:prstGeom prst="rect">
            <a:avLst/>
          </a:prstGeom>
        </p:spPr>
        <p:txBody>
          <a:bodyPr wrap="square">
            <a:spAutoFit/>
          </a:bodyPr>
          <a:lstStyle/>
          <a:p>
            <a:r>
              <a:rPr lang="en-US" sz="2000" b="1" dirty="0">
                <a:latin typeface="Times New Roman" pitchFamily="18" charset="0"/>
                <a:cs typeface="Times New Roman" pitchFamily="18" charset="0"/>
              </a:rPr>
              <a:t>Concepts in Computation:-</a:t>
            </a:r>
          </a:p>
          <a:p>
            <a:pPr algn="just"/>
            <a:endParaRPr lang="en-US" sz="2000" b="1" dirty="0">
              <a:latin typeface="Times New Roman" pitchFamily="18" charset="0"/>
              <a:cs typeface="Times New Roman" pitchFamily="18" charset="0"/>
            </a:endParaRPr>
          </a:p>
          <a:p>
            <a:r>
              <a:rPr lang="en-US" sz="2000" dirty="0">
                <a:latin typeface="Times New Roman" pitchFamily="18" charset="0"/>
                <a:cs typeface="Times New Roman" pitchFamily="18" charset="0"/>
              </a:rPr>
              <a:t>There are several key concepts in the field of computation, including:</a:t>
            </a:r>
          </a:p>
          <a:p>
            <a:r>
              <a:rPr lang="en-US" sz="2000" dirty="0">
                <a:latin typeface="Times New Roman" pitchFamily="18" charset="0"/>
                <a:cs typeface="Times New Roman" pitchFamily="18" charset="0"/>
              </a:rPr>
              <a:t>Automata theory, which studies abstract machines and their computational capabilities.</a:t>
            </a:r>
          </a:p>
          <a:p>
            <a:r>
              <a:rPr lang="en-US" sz="2000" dirty="0">
                <a:latin typeface="Times New Roman" pitchFamily="18" charset="0"/>
                <a:cs typeface="Times New Roman" pitchFamily="18" charset="0"/>
              </a:rPr>
              <a:t>Formal languages and grammars, which provide a way to describe and analyze the structure of languages.</a:t>
            </a:r>
          </a:p>
          <a:p>
            <a:r>
              <a:rPr lang="en-US" sz="2000" dirty="0">
                <a:latin typeface="Times New Roman" pitchFamily="18" charset="0"/>
                <a:cs typeface="Times New Roman" pitchFamily="18" charset="0"/>
              </a:rPr>
              <a:t>Computability theory, which explores the limits of what can be computed and the existence of unsolvable problems.</a:t>
            </a:r>
          </a:p>
          <a:p>
            <a:r>
              <a:rPr lang="en-US" sz="2000" dirty="0">
                <a:latin typeface="Times New Roman" pitchFamily="18" charset="0"/>
                <a:cs typeface="Times New Roman" pitchFamily="18" charset="0"/>
              </a:rPr>
              <a:t>Complexity theory, which studies the efficiency of algorithms and the inherent difficulty of computational problems</a:t>
            </a:r>
            <a:r>
              <a:rPr lang="en-US" dirty="0"/>
              <a:t>.</a:t>
            </a:r>
          </a:p>
        </p:txBody>
      </p:sp>
    </p:spTree>
    <p:extLst>
      <p:ext uri="{BB962C8B-B14F-4D97-AF65-F5344CB8AC3E}">
        <p14:creationId xmlns:p14="http://schemas.microsoft.com/office/powerpoint/2010/main" val="2656705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240" y="245839"/>
            <a:ext cx="4517776" cy="830997"/>
          </a:xfrm>
          <a:prstGeom prst="rect">
            <a:avLst/>
          </a:prstGeom>
        </p:spPr>
        <p:txBody>
          <a:bodyPr wrap="square">
            <a:spAutoFit/>
          </a:bodyPr>
          <a:lstStyle/>
          <a:p>
            <a:r>
              <a:rPr lang="en-IN" sz="2400" b="1" dirty="0">
                <a:latin typeface="Times New Roman" pitchFamily="18" charset="0"/>
                <a:cs typeface="Times New Roman" pitchFamily="18" charset="0"/>
              </a:rPr>
              <a:t>Summary Writing Techniques:</a:t>
            </a:r>
          </a:p>
          <a:p>
            <a:endParaRPr lang="en-IN" sz="2400" b="1" dirty="0">
              <a:latin typeface="Times New Roman" pitchFamily="18" charset="0"/>
              <a:cs typeface="Times New Roman" pitchFamily="18" charset="0"/>
            </a:endParaRPr>
          </a:p>
        </p:txBody>
      </p:sp>
      <p:sp>
        <p:nvSpPr>
          <p:cNvPr id="3" name="Rectangle 2"/>
          <p:cNvSpPr/>
          <p:nvPr/>
        </p:nvSpPr>
        <p:spPr>
          <a:xfrm>
            <a:off x="179512" y="661338"/>
            <a:ext cx="8352928" cy="1569660"/>
          </a:xfrm>
          <a:prstGeom prst="rect">
            <a:avLst/>
          </a:prstGeom>
        </p:spPr>
        <p:txBody>
          <a:bodyPr wrap="square">
            <a:spAutoFit/>
          </a:bodyPr>
          <a:lstStyle/>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Summary writing in Natural Language Processing (NLP) involves various approaches and strategies to generate concise and informative summaries</a:t>
            </a:r>
            <a:r>
              <a:rPr lang="en-US" dirty="0"/>
              <a:t>.</a:t>
            </a:r>
          </a:p>
          <a:p>
            <a:pPr algn="just"/>
            <a:endParaRPr lang="en-US" dirty="0"/>
          </a:p>
          <a:p>
            <a:pPr algn="just"/>
            <a:endParaRPr lang="en-IN" dirty="0"/>
          </a:p>
        </p:txBody>
      </p:sp>
      <p:sp>
        <p:nvSpPr>
          <p:cNvPr id="4" name="Rectangle 3"/>
          <p:cNvSpPr/>
          <p:nvPr/>
        </p:nvSpPr>
        <p:spPr>
          <a:xfrm>
            <a:off x="179512" y="1584668"/>
            <a:ext cx="5895463" cy="400110"/>
          </a:xfrm>
          <a:prstGeom prst="rect">
            <a:avLst/>
          </a:prstGeom>
        </p:spPr>
        <p:txBody>
          <a:bodyPr wrap="square">
            <a:spAutoFit/>
          </a:bodyPr>
          <a:lstStyle/>
          <a:p>
            <a:r>
              <a:rPr lang="en-IN" sz="2000" b="1" dirty="0">
                <a:latin typeface="Times New Roman" pitchFamily="18" charset="0"/>
                <a:cs typeface="Times New Roman" pitchFamily="18" charset="0"/>
              </a:rPr>
              <a:t>Extractive Summarization</a:t>
            </a:r>
          </a:p>
        </p:txBody>
      </p:sp>
      <p:sp>
        <p:nvSpPr>
          <p:cNvPr id="5" name="Rectangle 4"/>
          <p:cNvSpPr/>
          <p:nvPr/>
        </p:nvSpPr>
        <p:spPr>
          <a:xfrm>
            <a:off x="179512" y="1916832"/>
            <a:ext cx="8568952" cy="1200329"/>
          </a:xfrm>
          <a:prstGeom prst="rect">
            <a:avLst/>
          </a:prstGeom>
        </p:spPr>
        <p:txBody>
          <a:bodyPr wrap="square">
            <a:spAutoFit/>
          </a:bodyPr>
          <a:lstStyle/>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One approach is extractive summarization, which involves selecting and combining important sentences or phrases from the source text to form a summary. This technique preserves the original wording and structure of the text</a:t>
            </a:r>
            <a:r>
              <a:rPr lang="en-US" dirty="0"/>
              <a:t>.</a:t>
            </a:r>
            <a:endParaRPr lang="en-IN" dirty="0"/>
          </a:p>
        </p:txBody>
      </p:sp>
      <p:sp>
        <p:nvSpPr>
          <p:cNvPr id="6" name="Rectangle 5"/>
          <p:cNvSpPr/>
          <p:nvPr/>
        </p:nvSpPr>
        <p:spPr>
          <a:xfrm>
            <a:off x="215452" y="3104948"/>
            <a:ext cx="8461003" cy="1538883"/>
          </a:xfrm>
          <a:prstGeom prst="rect">
            <a:avLst/>
          </a:prstGeom>
        </p:spPr>
        <p:txBody>
          <a:bodyPr wrap="square">
            <a:spAutoFit/>
          </a:bodyPr>
          <a:lstStyle/>
          <a:p>
            <a:r>
              <a:rPr lang="en-US" sz="2000" b="1" dirty="0">
                <a:latin typeface="Times New Roman" pitchFamily="18" charset="0"/>
                <a:cs typeface="Times New Roman" pitchFamily="18" charset="0"/>
              </a:rPr>
              <a:t>Abstractive Summarization</a:t>
            </a:r>
          </a:p>
          <a:p>
            <a:endParaRPr lang="en-US" sz="2000" b="1" dirty="0">
              <a:latin typeface="Times New Roman" pitchFamily="18" charset="0"/>
              <a:cs typeface="Times New Roman" pitchFamily="18" charset="0"/>
            </a:endParaRPr>
          </a:p>
          <a:p>
            <a:pPr algn="just"/>
            <a:r>
              <a:rPr lang="en-US" dirty="0"/>
              <a:t>Another approach is abstractive summarization, which involves generating new sentences that capture the main ideas of the source text. This technique may involve paraphrasing and rephrasing the original content.</a:t>
            </a:r>
          </a:p>
        </p:txBody>
      </p:sp>
      <p:sp>
        <p:nvSpPr>
          <p:cNvPr id="7" name="Rectangle 6"/>
          <p:cNvSpPr/>
          <p:nvPr/>
        </p:nvSpPr>
        <p:spPr>
          <a:xfrm>
            <a:off x="215453" y="4643830"/>
            <a:ext cx="8461002" cy="1538883"/>
          </a:xfrm>
          <a:prstGeom prst="rect">
            <a:avLst/>
          </a:prstGeom>
        </p:spPr>
        <p:txBody>
          <a:bodyPr wrap="square">
            <a:spAutoFit/>
          </a:bodyPr>
          <a:lstStyle/>
          <a:p>
            <a:r>
              <a:rPr lang="en-US" sz="2000" b="1" dirty="0">
                <a:latin typeface="Times New Roman" pitchFamily="18" charset="0"/>
                <a:cs typeface="Times New Roman" pitchFamily="18" charset="0"/>
              </a:rPr>
              <a:t>Machine Learning Techniques</a:t>
            </a:r>
          </a:p>
          <a:p>
            <a:endParaRPr lang="en-US" sz="2000" b="1"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Machine learning techniques are often used in summary writing. These techniques involve training models on large datasets of source texts and summaries, enabling the models to learn patterns and generate summaries based on the learned information.</a:t>
            </a:r>
          </a:p>
        </p:txBody>
      </p:sp>
    </p:spTree>
    <p:extLst>
      <p:ext uri="{BB962C8B-B14F-4D97-AF65-F5344CB8AC3E}">
        <p14:creationId xmlns:p14="http://schemas.microsoft.com/office/powerpoint/2010/main" val="1025692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16633"/>
            <a:ext cx="8136904" cy="2616101"/>
          </a:xfrm>
          <a:prstGeom prst="rect">
            <a:avLst/>
          </a:prstGeom>
        </p:spPr>
        <p:txBody>
          <a:bodyPr wrap="square">
            <a:spAutoFit/>
          </a:bodyPr>
          <a:lstStyle/>
          <a:p>
            <a:r>
              <a:rPr lang="en-US" sz="2800" b="1" dirty="0">
                <a:latin typeface="Times New Roman" pitchFamily="18" charset="0"/>
                <a:cs typeface="Times New Roman" pitchFamily="18" charset="0"/>
              </a:rPr>
              <a:t>Overview</a:t>
            </a:r>
          </a:p>
          <a:p>
            <a:endParaRPr lang="en-US" sz="2800" b="1"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Text summarization algorithms play a crucial role in Natural Language Processing (NLP) by automatically generating concise summaries from large amounts of text. These algorithms aim to extract the most important information and present it in a condensed form, allowing users to quickly grasp the key points without reading the entire text. There are several specific algorithms and models employed in NLP for text summarization, including the following:</a:t>
            </a:r>
          </a:p>
        </p:txBody>
      </p:sp>
      <p:sp>
        <p:nvSpPr>
          <p:cNvPr id="3" name="Rectangle 2"/>
          <p:cNvSpPr/>
          <p:nvPr/>
        </p:nvSpPr>
        <p:spPr>
          <a:xfrm>
            <a:off x="539552" y="2780928"/>
            <a:ext cx="8136904" cy="2954655"/>
          </a:xfrm>
          <a:prstGeom prst="rect">
            <a:avLst/>
          </a:prstGeom>
        </p:spPr>
        <p:txBody>
          <a:bodyPr wrap="square">
            <a:spAutoFit/>
          </a:bodyPr>
          <a:lstStyle/>
          <a:p>
            <a:pPr algn="just"/>
            <a:r>
              <a:rPr lang="en-US" sz="2400" b="1" dirty="0">
                <a:latin typeface="Times New Roman" pitchFamily="18" charset="0"/>
                <a:cs typeface="Times New Roman" pitchFamily="18" charset="0"/>
              </a:rPr>
              <a:t>1. Extractive Summarization</a:t>
            </a:r>
          </a:p>
          <a:p>
            <a:pPr algn="just"/>
            <a:r>
              <a:rPr lang="en-US" dirty="0">
                <a:latin typeface="Times New Roman" pitchFamily="18" charset="0"/>
                <a:cs typeface="Times New Roman" pitchFamily="18" charset="0"/>
              </a:rPr>
              <a:t>Extractive summarization algorithms select and combine important sentences or phrases directly from the original text to form a summary. These algorithms typically involve the following steps:</a:t>
            </a:r>
          </a:p>
          <a:p>
            <a:pPr algn="just"/>
            <a:r>
              <a:rPr lang="en-US" dirty="0">
                <a:latin typeface="Times New Roman" pitchFamily="18" charset="0"/>
                <a:cs typeface="Times New Roman" pitchFamily="18" charset="0"/>
              </a:rPr>
              <a:t>Sentence Extraction: Identifying the most relevant sentences based on various features such as word frequency, sentence length, and position in the text.</a:t>
            </a:r>
          </a:p>
          <a:p>
            <a:pPr algn="just"/>
            <a:r>
              <a:rPr lang="en-US" dirty="0">
                <a:latin typeface="Times New Roman" pitchFamily="18" charset="0"/>
                <a:cs typeface="Times New Roman" pitchFamily="18" charset="0"/>
              </a:rPr>
              <a:t>Sentence Ranking: Assigning scores to the extracted sentences to determine their importance and selecting the top-ranked sentences for the summary.</a:t>
            </a:r>
          </a:p>
          <a:p>
            <a:pPr algn="just"/>
            <a:r>
              <a:rPr lang="en-US" dirty="0">
                <a:latin typeface="Times New Roman" pitchFamily="18" charset="0"/>
                <a:cs typeface="Times New Roman" pitchFamily="18" charset="0"/>
              </a:rPr>
              <a:t>Summary Generation: Combining the selected sentences to create a concise summary that captures the key information from the original text.</a:t>
            </a:r>
          </a:p>
        </p:txBody>
      </p:sp>
    </p:spTree>
    <p:extLst>
      <p:ext uri="{BB962C8B-B14F-4D97-AF65-F5344CB8AC3E}">
        <p14:creationId xmlns:p14="http://schemas.microsoft.com/office/powerpoint/2010/main" val="2638212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46824"/>
            <a:ext cx="8424936" cy="3447098"/>
          </a:xfrm>
          <a:prstGeom prst="rect">
            <a:avLst/>
          </a:prstGeom>
        </p:spPr>
        <p:txBody>
          <a:bodyPr wrap="square">
            <a:spAutoFit/>
          </a:bodyPr>
          <a:lstStyle/>
          <a:p>
            <a:r>
              <a:rPr lang="en-US" sz="2800" b="1" dirty="0">
                <a:latin typeface="Times New Roman" pitchFamily="18" charset="0"/>
                <a:cs typeface="Times New Roman" pitchFamily="18" charset="0"/>
              </a:rPr>
              <a:t>2. Abstractive Summarization</a:t>
            </a:r>
          </a:p>
          <a:p>
            <a:endParaRPr lang="en-US" sz="2800" b="1" dirty="0">
              <a:latin typeface="Times New Roman" pitchFamily="18" charset="0"/>
              <a:cs typeface="Times New Roman" pitchFamily="18" charset="0"/>
            </a:endParaRPr>
          </a:p>
          <a:p>
            <a:r>
              <a:rPr lang="en-US" dirty="0">
                <a:latin typeface="Times New Roman" pitchFamily="18" charset="0"/>
                <a:cs typeface="Times New Roman" pitchFamily="18" charset="0"/>
              </a:rPr>
              <a:t>Abstractive summarization algorithms generate summaries by understanding the meaning of the text and generating new sentences that capture the essence of the original content. These algorithms involve the following steps:</a:t>
            </a:r>
          </a:p>
          <a:p>
            <a:pPr algn="just"/>
            <a:r>
              <a:rPr lang="en-US" dirty="0">
                <a:latin typeface="Times New Roman" pitchFamily="18" charset="0"/>
                <a:cs typeface="Times New Roman" pitchFamily="18" charset="0"/>
              </a:rPr>
              <a:t>Text Understanding: Analyzing the input text using natural language processing techniques to grasp the key concepts and relationships.Sentence Generation: Creating new sentences that convey the main ideas of the original text, using techniques such as paraphrasing and language generation.Summary Refinement: Refining the generated sentences to ensure coherence, readability, and accuracy in conveying the intended meaning.</a:t>
            </a:r>
          </a:p>
        </p:txBody>
      </p:sp>
      <p:sp>
        <p:nvSpPr>
          <p:cNvPr id="3" name="Rectangle 2"/>
          <p:cNvSpPr/>
          <p:nvPr/>
        </p:nvSpPr>
        <p:spPr>
          <a:xfrm>
            <a:off x="251520" y="3717032"/>
            <a:ext cx="8424936" cy="2185214"/>
          </a:xfrm>
          <a:prstGeom prst="rect">
            <a:avLst/>
          </a:prstGeom>
        </p:spPr>
        <p:txBody>
          <a:bodyPr wrap="square">
            <a:spAutoFit/>
          </a:bodyPr>
          <a:lstStyle/>
          <a:p>
            <a:pPr algn="just"/>
            <a:r>
              <a:rPr lang="en-US" sz="2800" b="1" dirty="0"/>
              <a:t>3. Hybrid Approaches</a:t>
            </a:r>
          </a:p>
          <a:p>
            <a:pPr algn="just"/>
            <a:endParaRPr lang="en-US" sz="2800" b="1" dirty="0"/>
          </a:p>
          <a:p>
            <a:pPr algn="just"/>
            <a:r>
              <a:rPr lang="en-US" sz="2000" dirty="0">
                <a:latin typeface="Times New Roman" pitchFamily="18" charset="0"/>
                <a:cs typeface="Times New Roman" pitchFamily="18" charset="0"/>
              </a:rPr>
              <a:t>Hybrid approaches combine elements of both extractive and abstractive summarization to leverage the strengths of each method. These algorithms aim to extract important information from the original text while also generating new sentences to provide a more comprehensive and coherent summary.</a:t>
            </a:r>
          </a:p>
        </p:txBody>
      </p:sp>
    </p:spTree>
    <p:extLst>
      <p:ext uri="{BB962C8B-B14F-4D97-AF65-F5344CB8AC3E}">
        <p14:creationId xmlns:p14="http://schemas.microsoft.com/office/powerpoint/2010/main" val="201680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260648"/>
            <a:ext cx="8280920" cy="5755422"/>
          </a:xfrm>
          <a:prstGeom prst="rect">
            <a:avLst/>
          </a:prstGeom>
        </p:spPr>
        <p:txBody>
          <a:bodyPr wrap="square">
            <a:spAutoFit/>
          </a:bodyPr>
          <a:lstStyle/>
          <a:p>
            <a:r>
              <a:rPr lang="en-US" sz="2800" b="1" dirty="0">
                <a:latin typeface="Times New Roman" pitchFamily="18" charset="0"/>
                <a:cs typeface="Times New Roman" pitchFamily="18" charset="0"/>
              </a:rPr>
              <a:t>Conclusion</a:t>
            </a:r>
          </a:p>
          <a:p>
            <a:r>
              <a:rPr lang="en-US" sz="2000" dirty="0">
                <a:latin typeface="Times New Roman" pitchFamily="18" charset="0"/>
                <a:cs typeface="Times New Roman" pitchFamily="18" charset="0"/>
              </a:rPr>
              <a:t>In this presentation, we discussed the importance of summary writing in Natural Language Processing (NLP) in the Theory of Computation. We explored various techniques and algorithms used in NLP to generate summaries of text documents.</a:t>
            </a:r>
          </a:p>
          <a:p>
            <a:r>
              <a:rPr lang="en-US" sz="2000" dirty="0">
                <a:latin typeface="Times New Roman" pitchFamily="18" charset="0"/>
                <a:cs typeface="Times New Roman" pitchFamily="18" charset="0"/>
              </a:rPr>
              <a:t>Summary writing in NLP plays a crucial role in extracting key information and condensing the content of large documents into concise summaries. It helps in improving the efficiency of information retrieval, document understanding, and decision-making processes.</a:t>
            </a:r>
          </a:p>
          <a:p>
            <a:r>
              <a:rPr lang="en-US" sz="2000" dirty="0">
                <a:latin typeface="Times New Roman" pitchFamily="18" charset="0"/>
                <a:cs typeface="Times New Roman" pitchFamily="18" charset="0"/>
              </a:rPr>
              <a:t>By summarizing text, we can save time and effort in reading and analyzing large volumes of information. It allows us to quickly grasp the main ideas, identify important details, and make informed decisions based on the summarized content.</a:t>
            </a:r>
          </a:p>
          <a:p>
            <a:r>
              <a:rPr lang="en-US" sz="2000" dirty="0">
                <a:latin typeface="Times New Roman" pitchFamily="18" charset="0"/>
                <a:cs typeface="Times New Roman" pitchFamily="18" charset="0"/>
              </a:rPr>
              <a:t>The significance of summary writing in NLP extends to various fields, including information retrieval, document classification, sentiment analysis, and question-answering systems. It enables us to efficiently process and understand textual data, leading to improved productivity and decision-making in various domains.</a:t>
            </a:r>
          </a:p>
        </p:txBody>
      </p:sp>
    </p:spTree>
    <p:extLst>
      <p:ext uri="{BB962C8B-B14F-4D97-AF65-F5344CB8AC3E}">
        <p14:creationId xmlns:p14="http://schemas.microsoft.com/office/powerpoint/2010/main" val="2209966726"/>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139</TotalTime>
  <Words>1138</Words>
  <Application>Microsoft Office PowerPoint</Application>
  <PresentationFormat>On-screen Show (4:3)</PresentationFormat>
  <Paragraphs>68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Franklin Gothic Book</vt:lpstr>
      <vt:lpstr>Times New Roman</vt:lpstr>
      <vt:lpstr>Wingdings 2</vt:lpstr>
      <vt:lpstr>Technic</vt:lpstr>
      <vt:lpstr>SUMMARY WRITER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WRITTEN</dc:title>
  <dc:creator>hamsa lekha</dc:creator>
  <cp:lastModifiedBy>Avalakunta sai</cp:lastModifiedBy>
  <cp:revision>11</cp:revision>
  <dcterms:created xsi:type="dcterms:W3CDTF">2024-01-12T14:49:49Z</dcterms:created>
  <dcterms:modified xsi:type="dcterms:W3CDTF">2024-07-27T02:39:36Z</dcterms:modified>
</cp:coreProperties>
</file>