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4.bin" ContentType="application/vnd.openxmlformats-officedocument.oleObject"/>
  <Override PartName="/ppt/notesSlides/notesSlide29.xml" ContentType="application/vnd.openxmlformats-officedocument.presentationml.notesSlide+xml"/>
  <Override PartName="/ppt/embeddings/oleObject25.bin" ContentType="application/vnd.openxmlformats-officedocument.oleObject"/>
  <Override PartName="/ppt/notesSlides/notesSlide3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0" r:id="rId4"/>
  </p:sldMasterIdLst>
  <p:notesMasterIdLst>
    <p:notesMasterId r:id="rId43"/>
  </p:notesMasterIdLst>
  <p:sldIdLst>
    <p:sldId id="258" r:id="rId5"/>
    <p:sldId id="353" r:id="rId6"/>
    <p:sldId id="426" r:id="rId7"/>
    <p:sldId id="429" r:id="rId8"/>
    <p:sldId id="435" r:id="rId9"/>
    <p:sldId id="437" r:id="rId10"/>
    <p:sldId id="582" r:id="rId11"/>
    <p:sldId id="481" r:id="rId12"/>
    <p:sldId id="439" r:id="rId13"/>
    <p:sldId id="525" r:id="rId14"/>
    <p:sldId id="473" r:id="rId15"/>
    <p:sldId id="476" r:id="rId16"/>
    <p:sldId id="477" r:id="rId17"/>
    <p:sldId id="479" r:id="rId18"/>
    <p:sldId id="482" r:id="rId19"/>
    <p:sldId id="483" r:id="rId20"/>
    <p:sldId id="452" r:id="rId21"/>
    <p:sldId id="578" r:id="rId22"/>
    <p:sldId id="579" r:id="rId23"/>
    <p:sldId id="571" r:id="rId24"/>
    <p:sldId id="574" r:id="rId25"/>
    <p:sldId id="456" r:id="rId26"/>
    <p:sldId id="487" r:id="rId27"/>
    <p:sldId id="445" r:id="rId28"/>
    <p:sldId id="508" r:id="rId29"/>
    <p:sldId id="581" r:id="rId30"/>
    <p:sldId id="453" r:id="rId31"/>
    <p:sldId id="485" r:id="rId32"/>
    <p:sldId id="466" r:id="rId33"/>
    <p:sldId id="467" r:id="rId34"/>
    <p:sldId id="469" r:id="rId35"/>
    <p:sldId id="468" r:id="rId36"/>
    <p:sldId id="471" r:id="rId37"/>
    <p:sldId id="488" r:id="rId38"/>
    <p:sldId id="496" r:id="rId39"/>
    <p:sldId id="527" r:id="rId40"/>
    <p:sldId id="583" r:id="rId41"/>
    <p:sldId id="584" r:id="rId4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1280" y="-4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3.wmf"/><Relationship Id="rId1" Type="http://schemas.openxmlformats.org/officeDocument/2006/relationships/image" Target="../media/image12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2.wmf"/><Relationship Id="rId3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image" Target="../media/image16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111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539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6: Linear regression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7783969" y="1613236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6371222" y="2364475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7101381" y="1746844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834130" y="2095500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7555369" y="1485900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6717169" y="2364475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7399141" y="1991358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8088769" y="16428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8316346" y="1550403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129337" y="11049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758026" y="29337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6333122" y="23263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62737" y="26289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64869" y="21717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90322" y="20193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060069" y="16865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745869" y="15666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50669" y="19913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279269" y="16865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517269" y="14097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2337" y="30861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18022" y="1726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6132933" y="14859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462337" y="2879383"/>
            <a:ext cx="0" cy="2067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2868722" y="25643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25922" y="3848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10012"/>
              </p:ext>
            </p:extLst>
          </p:nvPr>
        </p:nvGraphicFramePr>
        <p:xfrm>
          <a:off x="1100137" y="3021568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7" y="3021568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414337" y="11049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estimate the coefficients of a linear model by finding the values of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and </a:t>
            </a:r>
            <a:r>
              <a:rPr lang="en-US" sz="1800" b="1" i="1" dirty="0" smtClean="0">
                <a:latin typeface="Symbol" charset="2"/>
                <a:cs typeface="Symbol" charset="2"/>
              </a:rPr>
              <a:t>a </a:t>
            </a:r>
            <a:r>
              <a:rPr lang="en-US" sz="1800" b="1" i="1" dirty="0" smtClean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that minimize the </a:t>
            </a:r>
            <a:r>
              <a:rPr lang="en-US" sz="1800" b="1" dirty="0" smtClean="0">
                <a:latin typeface="Helvetica"/>
                <a:cs typeface="Helvetica"/>
              </a:rPr>
              <a:t>sum of the square of the model error </a:t>
            </a:r>
            <a:r>
              <a:rPr lang="en-US" sz="1800" dirty="0" smtClean="0">
                <a:latin typeface="Helvetica"/>
                <a:cs typeface="Helvetica"/>
              </a:rPr>
              <a:t>(residuals) in the sample data. 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995737" y="3695700"/>
            <a:ext cx="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42180"/>
              </p:ext>
            </p:extLst>
          </p:nvPr>
        </p:nvGraphicFramePr>
        <p:xfrm>
          <a:off x="795337" y="1866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1866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14337" y="11049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minimize the </a:t>
            </a:r>
            <a:r>
              <a:rPr lang="en-US" sz="1800" b="1" dirty="0" smtClean="0">
                <a:latin typeface="Helvetica"/>
                <a:cs typeface="Helvetica"/>
              </a:rPr>
              <a:t>sum of the square of the model error </a:t>
            </a:r>
            <a:r>
              <a:rPr lang="en-US" sz="1800" dirty="0" smtClean="0">
                <a:latin typeface="Helvetica"/>
                <a:cs typeface="Helvetica"/>
              </a:rPr>
              <a:t> via the following equation: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78532"/>
              </p:ext>
            </p:extLst>
          </p:nvPr>
        </p:nvGraphicFramePr>
        <p:xfrm>
          <a:off x="5519737" y="3238500"/>
          <a:ext cx="1824665" cy="183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Equation" r:id="rId6" imgW="1041120" imgH="1143000" progId="Equation.3">
                  <p:embed/>
                </p:oleObj>
              </mc:Choice>
              <mc:Fallback>
                <p:oleObj name="Equation" r:id="rId6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7" y="3238500"/>
                        <a:ext cx="1824665" cy="1839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18678"/>
              </p:ext>
            </p:extLst>
          </p:nvPr>
        </p:nvGraphicFramePr>
        <p:xfrm>
          <a:off x="7663335" y="3314700"/>
          <a:ext cx="1361602" cy="179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Equation" r:id="rId8" imgW="761760" imgH="1143000" progId="Equation.3">
                  <p:embed/>
                </p:oleObj>
              </mc:Choice>
              <mc:Fallback>
                <p:oleObj name="Equation" r:id="rId8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335" y="3314700"/>
                        <a:ext cx="1361602" cy="179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414337" y="2857500"/>
            <a:ext cx="5029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Now, let’s all pull out our (sometimes painful memories of vector calculus. 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Say you have the following two vectors to the right: an </a:t>
            </a:r>
            <a:r>
              <a:rPr lang="en-US" sz="1800" b="1" dirty="0" smtClean="0">
                <a:latin typeface="Helvetica"/>
                <a:cs typeface="Helvetica"/>
              </a:rPr>
              <a:t>x vector </a:t>
            </a:r>
            <a:r>
              <a:rPr lang="en-US" sz="1800" dirty="0" smtClean="0">
                <a:latin typeface="Helvetica"/>
                <a:cs typeface="Helvetica"/>
              </a:rPr>
              <a:t>for your intercept and covariate, and a </a:t>
            </a:r>
            <a:r>
              <a:rPr lang="en-US" sz="1800" b="1" dirty="0" smtClean="0">
                <a:latin typeface="Helvetica"/>
                <a:cs typeface="Helvetica"/>
              </a:rPr>
              <a:t>y vector </a:t>
            </a:r>
            <a:r>
              <a:rPr lang="en-US" sz="1800" dirty="0" smtClean="0">
                <a:latin typeface="Helvetica"/>
                <a:cs typeface="Helvetica"/>
              </a:rPr>
              <a:t>for your response.</a:t>
            </a:r>
          </a:p>
        </p:txBody>
      </p:sp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07878"/>
              </p:ext>
            </p:extLst>
          </p:nvPr>
        </p:nvGraphicFramePr>
        <p:xfrm>
          <a:off x="719137" y="12573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12573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1557337" y="2476500"/>
            <a:ext cx="1580105" cy="774233"/>
          </a:xfrm>
          <a:prstGeom prst="wedgeRoundRectCallout">
            <a:avLst>
              <a:gd name="adj1" fmla="val -24048"/>
              <a:gd name="adj2" fmla="val 43702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62111" y="13716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36561"/>
              </p:ext>
            </p:extLst>
          </p:nvPr>
        </p:nvGraphicFramePr>
        <p:xfrm>
          <a:off x="6738937" y="1104900"/>
          <a:ext cx="1215065" cy="122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" name="Equation" r:id="rId6" imgW="1041120" imgH="1143000" progId="Equation.3">
                  <p:embed/>
                </p:oleObj>
              </mc:Choice>
              <mc:Fallback>
                <p:oleObj name="Equation" r:id="rId6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7" y="1104900"/>
                        <a:ext cx="1215065" cy="122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913613"/>
              </p:ext>
            </p:extLst>
          </p:nvPr>
        </p:nvGraphicFramePr>
        <p:xfrm>
          <a:off x="8210789" y="1104900"/>
          <a:ext cx="956549" cy="125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" name="Equation" r:id="rId8" imgW="761760" imgH="1143000" progId="Equation.3">
                  <p:embed/>
                </p:oleObj>
              </mc:Choice>
              <mc:Fallback>
                <p:oleObj name="Equation" r:id="rId8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789" y="1104900"/>
                        <a:ext cx="956549" cy="125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60636"/>
              </p:ext>
            </p:extLst>
          </p:nvPr>
        </p:nvGraphicFramePr>
        <p:xfrm>
          <a:off x="795337" y="30861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" name="Equation" r:id="rId10" imgW="4851360" imgH="1143000" progId="Equation.3">
                  <p:embed/>
                </p:oleObj>
              </mc:Choice>
              <mc:Fallback>
                <p:oleObj name="Equation" r:id="rId10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30861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urved Connector 18"/>
          <p:cNvCxnSpPr/>
          <p:nvPr/>
        </p:nvCxnSpPr>
        <p:spPr bwMode="auto">
          <a:xfrm rot="5400000" flipH="1" flipV="1">
            <a:off x="3924601" y="24142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/>
          <p:nvPr/>
        </p:nvCxnSpPr>
        <p:spPr bwMode="auto">
          <a:xfrm rot="16200000" flipV="1">
            <a:off x="5615432" y="25433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1702117" y="35623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00612" y="30861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86274" y="36096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606632" y="2552700"/>
            <a:ext cx="1961105" cy="774233"/>
          </a:xfrm>
          <a:prstGeom prst="wedgeRoundRectCallout">
            <a:avLst>
              <a:gd name="adj1" fmla="val -24048"/>
              <a:gd name="adj2" fmla="val 43702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The transposition multiplied and summed up in the final result.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709737" y="3924300"/>
            <a:ext cx="3101340" cy="346364"/>
          </a:xfrm>
          <a:prstGeom prst="roundRect">
            <a:avLst/>
          </a:prstGeom>
          <a:solidFill>
            <a:srgbClr val="3366FF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 flipV="1">
            <a:off x="5367337" y="3086100"/>
            <a:ext cx="533400" cy="1676400"/>
          </a:xfrm>
          <a:prstGeom prst="roundRect">
            <a:avLst>
              <a:gd name="adj" fmla="val 23810"/>
            </a:avLst>
          </a:prstGeom>
          <a:solidFill>
            <a:srgbClr val="3366FF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45" name="Curved Connector 44"/>
          <p:cNvCxnSpPr>
            <a:endCxn id="26" idx="0"/>
          </p:cNvCxnSpPr>
          <p:nvPr/>
        </p:nvCxnSpPr>
        <p:spPr bwMode="auto">
          <a:xfrm rot="10800000" flipV="1">
            <a:off x="5634037" y="4305300"/>
            <a:ext cx="2171700" cy="457200"/>
          </a:xfrm>
          <a:prstGeom prst="curvedConnector4">
            <a:avLst>
              <a:gd name="adj1" fmla="val 586"/>
              <a:gd name="adj2" fmla="val 155556"/>
            </a:avLst>
          </a:prstGeom>
          <a:ln>
            <a:headEnd type="triangl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26" idx="0"/>
          </p:cNvCxnSpPr>
          <p:nvPr/>
        </p:nvCxnSpPr>
        <p:spPr bwMode="auto">
          <a:xfrm>
            <a:off x="3309937" y="4248150"/>
            <a:ext cx="2324100" cy="514350"/>
          </a:xfrm>
          <a:prstGeom prst="curvedConnector4">
            <a:avLst>
              <a:gd name="adj1" fmla="val 546"/>
              <a:gd name="adj2" fmla="val 144444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21613"/>
              </p:ext>
            </p:extLst>
          </p:nvPr>
        </p:nvGraphicFramePr>
        <p:xfrm>
          <a:off x="1878013" y="3011488"/>
          <a:ext cx="5518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" name="Equation" r:id="rId4" imgW="4013200" imgH="546100" progId="Equation.3">
                  <p:embed/>
                </p:oleObj>
              </mc:Choice>
              <mc:Fallback>
                <p:oleObj name="Equation" r:id="rId4" imgW="40132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011488"/>
                        <a:ext cx="55181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6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719137" y="4076700"/>
            <a:ext cx="3962400" cy="1062035"/>
          </a:xfrm>
          <a:prstGeom prst="wedgeRoundRectCallout">
            <a:avLst>
              <a:gd name="adj1" fmla="val 23671"/>
              <a:gd name="adj2" fmla="val -83583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</a:t>
            </a:r>
            <a:r>
              <a:rPr lang="en-US" sz="1200" dirty="0" smtClean="0">
                <a:solidFill>
                  <a:schemeClr val="bg1"/>
                </a:solidFill>
              </a:rPr>
              <a:t>the subtracted cross products of the original matrix (i.e. the determinant).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7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84545"/>
              </p:ext>
            </p:extLst>
          </p:nvPr>
        </p:nvGraphicFramePr>
        <p:xfrm>
          <a:off x="947737" y="278765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278765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81766"/>
              </p:ext>
            </p:extLst>
          </p:nvPr>
        </p:nvGraphicFramePr>
        <p:xfrm>
          <a:off x="947737" y="15684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15684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921124" y="168275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49235"/>
              </p:ext>
            </p:extLst>
          </p:nvPr>
        </p:nvGraphicFramePr>
        <p:xfrm>
          <a:off x="6738937" y="1104900"/>
          <a:ext cx="1215065" cy="122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" name="Equation" r:id="rId8" imgW="1041120" imgH="1143000" progId="Equation.3">
                  <p:embed/>
                </p:oleObj>
              </mc:Choice>
              <mc:Fallback>
                <p:oleObj name="Equation" r:id="rId8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7" y="1104900"/>
                        <a:ext cx="1215065" cy="122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69079"/>
              </p:ext>
            </p:extLst>
          </p:nvPr>
        </p:nvGraphicFramePr>
        <p:xfrm>
          <a:off x="8210789" y="1104900"/>
          <a:ext cx="956549" cy="125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" name="Equation" r:id="rId10" imgW="761760" imgH="1143000" progId="Equation.3">
                  <p:embed/>
                </p:oleObj>
              </mc:Choice>
              <mc:Fallback>
                <p:oleObj name="Equation" r:id="rId10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789" y="1104900"/>
                        <a:ext cx="956549" cy="125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1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2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Determining overall model relevance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104900"/>
            <a:ext cx="5715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 data scientist interprets the quality of the model and its coefficients based on the following measures: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Overall Model Relevance: </a:t>
            </a:r>
            <a:r>
              <a:rPr lang="en-US" sz="1800" dirty="0" smtClean="0">
                <a:latin typeface="Helvetica"/>
                <a:cs typeface="Helvetica"/>
              </a:rPr>
              <a:t>Root mean squared error and R</a:t>
            </a:r>
            <a:r>
              <a:rPr lang="en-US" sz="1800" baseline="30000" dirty="0" smtClean="0">
                <a:latin typeface="Helvetica"/>
                <a:cs typeface="Helvetica"/>
              </a:rPr>
              <a:t>2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Coefficient estimates: </a:t>
            </a:r>
            <a:r>
              <a:rPr lang="en-US" sz="1800" dirty="0" smtClean="0">
                <a:latin typeface="Helvetica"/>
                <a:cs typeface="Helvetica"/>
              </a:rPr>
              <a:t>Confidence intervals and p-values.</a:t>
            </a:r>
            <a:endParaRPr lang="en-US" sz="1800" baseline="300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baseline="300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521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Overall model relevance is primarily assessed through root mean squared error (RMSE) and r-squared.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 Root mean squared error </a:t>
            </a:r>
            <a:r>
              <a:rPr lang="en-US" sz="1800" dirty="0" smtClean="0">
                <a:latin typeface="Helvetica"/>
                <a:cs typeface="Helvetica"/>
              </a:rPr>
              <a:t>in effect shows the average ‘deviance’ of your predicted values from actuals.  It is calculated via:</a:t>
            </a:r>
            <a:endParaRPr lang="en-US" sz="18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RMSE can be used to </a:t>
            </a:r>
            <a:r>
              <a:rPr lang="en-US" sz="1800" b="1" dirty="0" smtClean="0">
                <a:latin typeface="Helvetica"/>
                <a:cs typeface="Helvetica"/>
              </a:rPr>
              <a:t>compare relevance </a:t>
            </a:r>
            <a:r>
              <a:rPr lang="en-US" sz="1800" dirty="0" smtClean="0">
                <a:latin typeface="Helvetica"/>
                <a:cs typeface="Helvetica"/>
              </a:rPr>
              <a:t>of different regression models, as lower MSEs mean lower actual model error in the data. </a:t>
            </a:r>
            <a:endParaRPr lang="en-US" sz="1800" baseline="30000" dirty="0" smtClean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2717800"/>
            <a:ext cx="406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8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838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R-squared is a measure of </a:t>
            </a:r>
            <a:r>
              <a:rPr lang="en-US" sz="1800" b="1" dirty="0" smtClean="0">
                <a:latin typeface="Helvetica"/>
                <a:cs typeface="Helvetica"/>
              </a:rPr>
              <a:t>goodness of fit. </a:t>
            </a:r>
            <a:r>
              <a:rPr lang="en-US" sz="1800" b="1" dirty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It calculates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proportion </a:t>
            </a:r>
            <a:r>
              <a:rPr lang="en-US" sz="1800" dirty="0">
                <a:latin typeface="PFDinTextCompPro-Italic"/>
                <a:cs typeface="PFDinTextCompPro-Italic"/>
              </a:rPr>
              <a:t>of </a:t>
            </a:r>
            <a:r>
              <a:rPr lang="en-US" sz="1800" dirty="0" smtClean="0">
                <a:latin typeface="PFDinTextCompPro-Italic"/>
                <a:cs typeface="PFDinTextCompPro-Italic"/>
              </a:rPr>
              <a:t>variance of the data explained by the model. </a:t>
            </a:r>
          </a:p>
          <a:p>
            <a:pPr marL="342900" indent="-342900" algn="l">
              <a:buFont typeface="Arial"/>
              <a:buChar char="•"/>
            </a:pPr>
            <a:endParaRPr lang="en-US" sz="8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R-squared ranges </a:t>
            </a:r>
            <a:r>
              <a:rPr lang="en-US" sz="1800" dirty="0">
                <a:latin typeface="PFDinTextCompPro-Italic"/>
                <a:cs typeface="PFDinTextCompPro-Italic"/>
              </a:rPr>
              <a:t>from 0 (</a:t>
            </a:r>
            <a:r>
              <a:rPr lang="en-US" sz="1800" dirty="0" smtClean="0">
                <a:latin typeface="PFDinTextCompPro-Italic"/>
                <a:cs typeface="PFDinTextCompPro-Italic"/>
              </a:rPr>
              <a:t>no variance explained) to 1 (all variance explained).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It’s calculated by dividing the sum of the squares of the residuals in the regression model with the total sum of the squared difference between the data and its mean. 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3695700"/>
            <a:ext cx="17272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7" y="3390900"/>
            <a:ext cx="22225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7137" y="3771900"/>
            <a:ext cx="88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w</a:t>
            </a:r>
            <a:r>
              <a:rPr lang="en-US" sz="2000" dirty="0" smtClean="0">
                <a:latin typeface="Helvetica"/>
                <a:cs typeface="Helvetica"/>
              </a:rPr>
              <a:t>here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0737" y="392430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and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37" y="4457700"/>
            <a:ext cx="222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4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	</a:t>
            </a:r>
            <a:r>
              <a:rPr lang="en-US" sz="3200" dirty="0"/>
              <a:t>ESTIMATING </a:t>
            </a:r>
            <a:r>
              <a:rPr lang="en-US" sz="3200" dirty="0" smtClean="0"/>
              <a:t>COEFFICIENTS</a:t>
            </a:r>
            <a:br>
              <a:rPr lang="en-US" sz="3200" dirty="0" smtClean="0"/>
            </a:br>
            <a:r>
              <a:rPr lang="en-US" sz="3200" dirty="0" smtClean="0"/>
              <a:t>iii. 	Determining </a:t>
            </a:r>
            <a:r>
              <a:rPr lang="en-US" sz="3200" dirty="0"/>
              <a:t>overall model relevance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	</a:t>
            </a:r>
            <a:r>
              <a:rPr lang="en-US" sz="3200" dirty="0"/>
              <a:t>Understanding model </a:t>
            </a:r>
            <a:r>
              <a:rPr lang="en-US" sz="3200" dirty="0" smtClean="0"/>
              <a:t>coefficients</a:t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 	</a:t>
            </a:r>
            <a:r>
              <a:rPr lang="en-US" sz="3200" dirty="0" smtClean="0"/>
              <a:t>GOTCHAS</a:t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Vi. 	CATEGORICAL 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755269" y="15487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5342522" y="22999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6072681" y="16823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5805430" y="20309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526669" y="14213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688469" y="22999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6370441" y="19268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endCxn id="46" idx="0"/>
          </p:cNvCxnSpPr>
          <p:nvPr/>
        </p:nvCxnSpPr>
        <p:spPr bwMode="auto">
          <a:xfrm>
            <a:off x="7060069" y="15783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47" idx="0"/>
          </p:cNvCxnSpPr>
          <p:nvPr/>
        </p:nvCxnSpPr>
        <p:spPr bwMode="auto">
          <a:xfrm>
            <a:off x="7287646" y="14858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5100637" y="10403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729326" y="28691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5304422" y="22618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634037" y="25643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36169" y="21071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761622" y="19547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031369" y="16220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717169" y="15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021969" y="19268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250569" y="16220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488569" y="13451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3637" y="2792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589322" y="16616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5104233" y="14213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6755269" y="3623973"/>
            <a:ext cx="0" cy="3931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endCxn id="62" idx="0"/>
          </p:cNvCxnSpPr>
          <p:nvPr/>
        </p:nvCxnSpPr>
        <p:spPr bwMode="auto">
          <a:xfrm>
            <a:off x="5342522" y="4017078"/>
            <a:ext cx="0" cy="320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6072681" y="3757581"/>
            <a:ext cx="0" cy="2594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65" idx="0"/>
            <a:endCxn id="65" idx="4"/>
          </p:cNvCxnSpPr>
          <p:nvPr/>
        </p:nvCxnSpPr>
        <p:spPr bwMode="auto">
          <a:xfrm>
            <a:off x="5799722" y="4030037"/>
            <a:ext cx="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6526669" y="3496637"/>
            <a:ext cx="0" cy="5204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19504" y="4017078"/>
            <a:ext cx="0" cy="6436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6370441" y="4017078"/>
            <a:ext cx="3828" cy="219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69" idx="0"/>
          </p:cNvCxnSpPr>
          <p:nvPr/>
        </p:nvCxnSpPr>
        <p:spPr bwMode="auto">
          <a:xfrm flipV="1">
            <a:off x="7287646" y="3697295"/>
            <a:ext cx="1023" cy="3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100637" y="3306845"/>
            <a:ext cx="0" cy="16756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729326" y="4830845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5304422" y="433711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581404" y="46396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336169" y="4182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761622" y="40300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031369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717169" y="357738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21969" y="40020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250569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488569" y="3420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23316" y="4774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6149" y="3811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5104234" y="401707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714500"/>
            <a:ext cx="2222500" cy="5461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3924300"/>
            <a:ext cx="222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5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0287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 ‘good’ r-squared value depends on the domain.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However, as a benchmark, most models should not have a r-squared under 0.05—this typically shows that your model is not explaining the data well.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But, watch out! R-squared has a few problems with it: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Goodness of fit does not equal accuracy!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By definition, adding more covariates to the model improves r-squared, even though they may do nothing to improve model accuracy or quality.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Adjusted R</a:t>
            </a:r>
            <a:r>
              <a:rPr lang="en-US" sz="1800" baseline="30000" dirty="0">
                <a:latin typeface="PFDinTextCompPro-Italic"/>
                <a:cs typeface="PFDinTextCompPro-Italic"/>
              </a:rPr>
              <a:t>2</a:t>
            </a:r>
            <a:r>
              <a:rPr lang="en-US" sz="1800" dirty="0">
                <a:latin typeface="PFDinTextCompPro-Italic"/>
                <a:cs typeface="PFDinTextCompPro-Italic"/>
              </a:rPr>
              <a:t>, </a:t>
            </a:r>
            <a:r>
              <a:rPr lang="en-US" sz="1800" dirty="0" smtClean="0">
                <a:latin typeface="PFDinTextCompPro-Italic"/>
                <a:cs typeface="PFDinTextCompPro-Italic"/>
              </a:rPr>
              <a:t>exists to compensate this, as it takes </a:t>
            </a:r>
            <a:r>
              <a:rPr lang="en-US" sz="1800" dirty="0">
                <a:latin typeface="PFDinTextCompPro-Italic"/>
                <a:cs typeface="PFDinTextCompPro-Italic"/>
              </a:rPr>
              <a:t>into account the model </a:t>
            </a:r>
            <a:r>
              <a:rPr lang="en-US" sz="1800" dirty="0" smtClean="0">
                <a:latin typeface="PFDinTextCompPro-Italic"/>
                <a:cs typeface="PFDinTextCompPro-Italic"/>
              </a:rPr>
              <a:t>complexity.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65478"/>
              </p:ext>
            </p:extLst>
          </p:nvPr>
        </p:nvGraphicFramePr>
        <p:xfrm>
          <a:off x="1023937" y="4087425"/>
          <a:ext cx="3520886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4" imgW="2158920" imgH="419040" progId="Equation.3">
                  <p:embed/>
                </p:oleObj>
              </mc:Choice>
              <mc:Fallback>
                <p:oleObj name="Equation" r:id="rId4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087425"/>
                        <a:ext cx="3520886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29341"/>
              </p:ext>
            </p:extLst>
          </p:nvPr>
        </p:nvGraphicFramePr>
        <p:xfrm>
          <a:off x="1045643" y="4610100"/>
          <a:ext cx="2645294" cy="4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Equation" r:id="rId6" imgW="2158920" imgH="342720" progId="Equation.3">
                  <p:embed/>
                </p:oleObj>
              </mc:Choice>
              <mc:Fallback>
                <p:oleObj name="Equation" r:id="rId6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3" y="4610100"/>
                        <a:ext cx="2645294" cy="4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4762499" y="4419481"/>
            <a:ext cx="7977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672137" y="3943171"/>
            <a:ext cx="2905884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 smtClean="0">
                <a:latin typeface="Helvetica"/>
                <a:cs typeface="Helvetica"/>
              </a:rPr>
              <a:t>As p increases: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Helvetica"/>
                <a:cs typeface="Helvetica"/>
              </a:rPr>
              <a:t>D</a:t>
            </a:r>
            <a:r>
              <a:rPr lang="en-US" sz="1600" dirty="0" smtClean="0">
                <a:latin typeface="Helvetica"/>
                <a:cs typeface="Helvetica"/>
              </a:rPr>
              <a:t>enominator decreases 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Helvetica"/>
                <a:cs typeface="Helvetica"/>
              </a:rPr>
              <a:t>Fraction increases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Helvetica"/>
                <a:cs typeface="Helvetica"/>
              </a:rPr>
              <a:t>Adjusted R</a:t>
            </a:r>
            <a:r>
              <a:rPr lang="en-US" sz="1600" baseline="30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 decreases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986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162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Iv. Understanding model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Understanding model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537" y="1104900"/>
            <a:ext cx="8382000" cy="437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Recall our model equation for multiple linear regression: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i="1" dirty="0">
                <a:latin typeface="Helvetica"/>
                <a:cs typeface="Helvetica"/>
              </a:rPr>
              <a:t>y =</a:t>
            </a:r>
            <a:r>
              <a:rPr lang="en-US" sz="1800" i="1" dirty="0">
                <a:cs typeface="PFDinTextCompPro-Italic"/>
              </a:rPr>
              <a:t> </a:t>
            </a:r>
            <a:r>
              <a:rPr lang="en-US" sz="1800" i="1" dirty="0">
                <a:latin typeface="Symbol" charset="2"/>
                <a:cs typeface="Symbol" charset="2"/>
              </a:rPr>
              <a:t>a</a:t>
            </a:r>
            <a:r>
              <a:rPr lang="en-US" sz="1800" i="1" dirty="0">
                <a:cs typeface="PFDinTextCompPro-Italic"/>
              </a:rPr>
              <a:t> + </a:t>
            </a:r>
            <a:r>
              <a:rPr lang="en-US" sz="1800" i="1" dirty="0">
                <a:latin typeface="Symbol" charset="2"/>
                <a:cs typeface="Symbol" charset="2"/>
              </a:rPr>
              <a:t>b </a:t>
            </a:r>
            <a:r>
              <a:rPr lang="en-US" sz="1800" i="1" spc="300" baseline="-25000" dirty="0">
                <a:cs typeface="Symbol" charset="2"/>
              </a:rPr>
              <a:t>1</a:t>
            </a:r>
            <a:r>
              <a:rPr lang="en-US" sz="1800" i="1" spc="300" dirty="0">
                <a:cs typeface="PFDinTextCompPro-Italic"/>
              </a:rPr>
              <a:t>x</a:t>
            </a:r>
            <a:r>
              <a:rPr lang="en-US" sz="1800" i="1" spc="300" baseline="-25000" dirty="0">
                <a:cs typeface="PFDinTextCompPro-Italic"/>
              </a:rPr>
              <a:t>1</a:t>
            </a:r>
            <a:r>
              <a:rPr lang="en-US" sz="1800" i="1" spc="300" dirty="0">
                <a:cs typeface="PFDinTextCompPro-Italic"/>
              </a:rPr>
              <a:t> + … + </a:t>
            </a:r>
            <a:r>
              <a:rPr lang="en-US" sz="1800" i="1" dirty="0">
                <a:latin typeface="Symbol" charset="2"/>
                <a:cs typeface="Symbol" charset="2"/>
              </a:rPr>
              <a:t>b </a:t>
            </a:r>
            <a:r>
              <a:rPr lang="en-US" sz="1800" i="1" spc="300" baseline="-25000" dirty="0" err="1">
                <a:cs typeface="Symbol" charset="2"/>
              </a:rPr>
              <a:t>n</a:t>
            </a:r>
            <a:r>
              <a:rPr lang="en-US" sz="1800" i="1" spc="300" dirty="0" err="1">
                <a:cs typeface="PFDinTextCompPro-Italic"/>
              </a:rPr>
              <a:t>x</a:t>
            </a:r>
            <a:r>
              <a:rPr lang="en-US" sz="1800" i="1" spc="300" baseline="-25000" dirty="0" err="1">
                <a:cs typeface="PFDinTextCompPro-Italic"/>
              </a:rPr>
              <a:t>n</a:t>
            </a:r>
            <a:r>
              <a:rPr lang="en-US" sz="1800" i="1" dirty="0">
                <a:cs typeface="PFDinTextCompPro-Italic"/>
              </a:rPr>
              <a:t> + </a:t>
            </a:r>
            <a:r>
              <a:rPr lang="en-US" sz="1800" i="1" dirty="0" smtClean="0">
                <a:latin typeface="Symbol" charset="2"/>
                <a:cs typeface="Symbol" charset="2"/>
              </a:rPr>
              <a:t>e</a:t>
            </a: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Also recall the meaning of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Symbol" charset="2"/>
                <a:cs typeface="Symbol" charset="2"/>
              </a:rPr>
              <a:t>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i="1" dirty="0">
                <a:latin typeface="Symbol" charset="2"/>
                <a:cs typeface="Symbol" charset="2"/>
              </a:rPr>
              <a:t>b  </a:t>
            </a:r>
            <a:r>
              <a:rPr lang="en-US" sz="1800" i="1" dirty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Symbol" charset="2"/>
              <a:cs typeface="Symbol" charset="2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How do we know that a covariant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is meaningful in the model?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look at the </a:t>
            </a:r>
            <a:r>
              <a:rPr lang="en-US" sz="1800" dirty="0">
                <a:latin typeface="PFDinTextCompPro-Italic"/>
                <a:cs typeface="PFDinTextCompPro-Italic"/>
              </a:rPr>
              <a:t>p-value associated with the coefficient t-</a:t>
            </a:r>
            <a:r>
              <a:rPr lang="en-US" sz="1800" dirty="0" smtClean="0">
                <a:latin typeface="PFDinTextCompPro-Italic"/>
                <a:cs typeface="PFDinTextCompPro-Italic"/>
              </a:rPr>
              <a:t>value.</a:t>
            </a:r>
            <a:endParaRPr lang="en-US" sz="1800" dirty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What </a:t>
            </a:r>
            <a:r>
              <a:rPr lang="en-US" sz="1800" dirty="0">
                <a:latin typeface="PFDinTextCompPro-Italic"/>
                <a:cs typeface="PFDinTextCompPro-Italic"/>
              </a:rPr>
              <a:t>is a p-value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342900" indent="-342900" algn="l">
              <a:buFont typeface="Arial"/>
              <a:buChar char="•"/>
            </a:pPr>
            <a:endParaRPr lang="en-US" sz="5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 </a:t>
            </a:r>
            <a:r>
              <a:rPr lang="en-US" sz="1800" dirty="0" smtClean="0">
                <a:latin typeface="PFDinTextCompPro-Italic"/>
                <a:cs typeface="PFDinTextCompPro-Italic"/>
              </a:rPr>
              <a:t>A p-value is the </a:t>
            </a:r>
            <a:r>
              <a:rPr lang="en-US" sz="1800" dirty="0">
                <a:latin typeface="PFDinTextCompPro-Italic"/>
                <a:cs typeface="PFDinTextCompPro-Italic"/>
              </a:rPr>
              <a:t>probability of </a:t>
            </a:r>
            <a:r>
              <a:rPr lang="en-US" sz="1800" dirty="0" smtClean="0">
                <a:latin typeface="PFDinTextCompPro-Italic"/>
                <a:cs typeface="PFDinTextCompPro-Italic"/>
              </a:rPr>
              <a:t>observing the outcome </a:t>
            </a:r>
            <a:r>
              <a:rPr lang="en-US" sz="1800" dirty="0">
                <a:latin typeface="PFDinTextCompPro-Italic"/>
                <a:cs typeface="PFDinTextCompPro-Italic"/>
              </a:rPr>
              <a:t>(e.g., the coefficient estimate) if the null </a:t>
            </a:r>
            <a:r>
              <a:rPr lang="en-US" sz="1800" dirty="0" smtClean="0">
                <a:latin typeface="PFDinTextCompPro-Italic"/>
                <a:cs typeface="PFDinTextCompPro-Italic"/>
              </a:rPr>
              <a:t>hypothesis for linear regression coefficients is true </a:t>
            </a:r>
            <a:r>
              <a:rPr lang="en-US" sz="1800" dirty="0">
                <a:latin typeface="PFDinTextCompPro-Italic"/>
                <a:cs typeface="PFDinTextCompPro-Italic"/>
              </a:rPr>
              <a:t>(p &lt; 0.05 is typically considered significant).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r>
              <a:rPr lang="en-US" sz="1800" dirty="0" smtClean="0">
                <a:latin typeface="Helvetica"/>
                <a:cs typeface="Helvetica"/>
              </a:rPr>
              <a:t>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19737" y="1257300"/>
            <a:ext cx="331914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46482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What </a:t>
            </a:r>
            <a:r>
              <a:rPr lang="en-US" sz="1800" dirty="0">
                <a:latin typeface="PFDinTextCompPro-Italic"/>
                <a:cs typeface="PFDinTextCompPro-Italic"/>
              </a:rPr>
              <a:t>is the null hypothesis for linear regression coefficients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That there </a:t>
            </a:r>
            <a:r>
              <a:rPr lang="en-US" sz="1800" dirty="0">
                <a:latin typeface="PFDinTextCompPro-Italic"/>
                <a:cs typeface="PFDinTextCompPro-Italic"/>
              </a:rPr>
              <a:t>is no relationship between X and Y</a:t>
            </a:r>
            <a:r>
              <a:rPr lang="en-US" sz="1800" dirty="0" smtClean="0">
                <a:latin typeface="PFDinTextCompPro-Italic"/>
                <a:cs typeface="PFDinTextCompPro-Italic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smtClean="0">
                <a:latin typeface="PFDinTextCompPro-Italic"/>
                <a:cs typeface="PFDinTextCompPro-Italic"/>
              </a:rPr>
              <a:t>If zero </a:t>
            </a:r>
            <a:r>
              <a:rPr lang="en-US" sz="1800" dirty="0" smtClean="0">
                <a:latin typeface="PFDinTextCompPro-Italic"/>
                <a:cs typeface="PFDinTextCompPro-Italic"/>
              </a:rPr>
              <a:t>falls within the 95% confidence interval of the regression </a:t>
            </a:r>
            <a:r>
              <a:rPr lang="en-US" sz="1800" dirty="0" smtClean="0">
                <a:latin typeface="PFDinTextCompPro-Italic"/>
                <a:cs typeface="PFDinTextCompPro-Italic"/>
              </a:rPr>
              <a:t>coefficient, the p-value will be greater than 0.05.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490537" y="10287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How do we interpret a 95% confidence interval?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95</a:t>
            </a:r>
            <a:r>
              <a:rPr lang="en-US" sz="1800" dirty="0">
                <a:latin typeface="Helvetica"/>
                <a:cs typeface="Helvetica"/>
              </a:rPr>
              <a:t>% of the time, the true coefficients will be </a:t>
            </a:r>
            <a:r>
              <a:rPr lang="en-US" sz="1800" dirty="0" smtClean="0">
                <a:latin typeface="Helvetica"/>
                <a:cs typeface="Helvetica"/>
              </a:rPr>
              <a:t>within the interval range</a:t>
            </a:r>
            <a:r>
              <a:rPr lang="en-US" sz="1800" dirty="0">
                <a:latin typeface="Helvetica"/>
                <a:cs typeface="Helvetica"/>
              </a:rPr>
              <a:t>. </a:t>
            </a: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162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V. GOTCHAS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23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Linear </a:t>
            </a:r>
            <a:r>
              <a:rPr lang="en-US" sz="1800" dirty="0">
                <a:latin typeface="PFDinTextCompPro-Italic"/>
                <a:cs typeface="PFDinTextCompPro-Italic"/>
              </a:rPr>
              <a:t>modeling is a parametric technique, meaning that it relies on specific assumptions about the underlying </a:t>
            </a:r>
            <a:r>
              <a:rPr lang="en-US" sz="1800" dirty="0" smtClean="0">
                <a:latin typeface="PFDinTextCompPro-Italic"/>
                <a:cs typeface="PFDinTextCompPro-Italic"/>
              </a:rPr>
              <a:t>data: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Independence, linearity, </a:t>
            </a:r>
            <a:r>
              <a:rPr lang="en-US" sz="1800" dirty="0">
                <a:latin typeface="PFDinTextCompPro-Italic"/>
                <a:cs typeface="PFDinTextCompPro-Italic"/>
              </a:rPr>
              <a:t>and </a:t>
            </a:r>
            <a:r>
              <a:rPr lang="en-US" sz="1800" dirty="0" err="1">
                <a:latin typeface="PFDinTextCompPro-Italic"/>
                <a:cs typeface="PFDinTextCompPro-Italic"/>
              </a:rPr>
              <a:t>additivity</a:t>
            </a:r>
            <a:r>
              <a:rPr lang="en-US" sz="1800" dirty="0">
                <a:latin typeface="PFDinTextCompPro-Italic"/>
                <a:cs typeface="PFDinTextCompPro-Italic"/>
              </a:rPr>
              <a:t> of the relationship </a:t>
            </a:r>
            <a:r>
              <a:rPr lang="en-US" sz="1800" dirty="0" smtClean="0">
                <a:latin typeface="PFDinTextCompPro-Italic"/>
                <a:cs typeface="PFDinTextCompPro-Italic"/>
              </a:rPr>
              <a:t>between explanatory and </a:t>
            </a:r>
            <a:r>
              <a:rPr lang="en-US" sz="1800" dirty="0">
                <a:latin typeface="PFDinTextCompPro-Italic"/>
                <a:cs typeface="PFDinTextCompPro-Italic"/>
              </a:rPr>
              <a:t>response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Homoscedasticity </a:t>
            </a:r>
            <a:r>
              <a:rPr lang="en-US" sz="1800" dirty="0">
                <a:latin typeface="PFDinTextCompPro-Italic"/>
                <a:cs typeface="PFDinTextCompPro-Italic"/>
              </a:rPr>
              <a:t>of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Normality </a:t>
            </a:r>
            <a:r>
              <a:rPr lang="en-US" sz="1800" dirty="0">
                <a:latin typeface="PFDinTextCompPro-Italic"/>
                <a:cs typeface="PFDinTextCompPro-Italic"/>
              </a:rPr>
              <a:t>of the Error </a:t>
            </a:r>
            <a:r>
              <a:rPr lang="en-US" sz="1800" dirty="0" smtClean="0">
                <a:latin typeface="PFDinTextCompPro-Italic"/>
                <a:cs typeface="PFDinTextCompPro-Italic"/>
              </a:rPr>
              <a:t>Distribution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Statistical </a:t>
            </a:r>
            <a:r>
              <a:rPr lang="en-US" sz="1800" dirty="0">
                <a:latin typeface="PFDinTextCompPro-Italic"/>
                <a:cs typeface="PFDinTextCompPro-Italic"/>
              </a:rPr>
              <a:t>independence of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errors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These often don’t at the onset hold true! 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514350" indent="-514350" algn="l">
              <a:buAutoNum type="arabicParenR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88256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#1: COLLINEARITY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104900"/>
            <a:ext cx="8382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1800" dirty="0" smtClean="0">
                <a:latin typeface="PFDinTextCompPro-Italic"/>
                <a:cs typeface="PFDinTextCompPro-Italic"/>
              </a:rPr>
              <a:t> exists </a:t>
            </a:r>
            <a:r>
              <a:rPr lang="en-US" sz="1800" dirty="0">
                <a:latin typeface="PFDinTextCompPro-Italic"/>
                <a:cs typeface="PFDinTextCompPro-Italic"/>
              </a:rPr>
              <a:t>whenever there is a correlation between </a:t>
            </a:r>
            <a:r>
              <a:rPr lang="en-US" sz="1800" dirty="0" smtClean="0">
                <a:latin typeface="PFDinTextCompPro-Italic"/>
                <a:cs typeface="PFDinTextCompPro-Italic"/>
              </a:rPr>
              <a:t>two </a:t>
            </a:r>
            <a:r>
              <a:rPr lang="en-US" sz="1800" dirty="0">
                <a:latin typeface="PFDinTextCompPro-Italic"/>
                <a:cs typeface="PFDinTextCompPro-Italic"/>
              </a:rPr>
              <a:t>or more </a:t>
            </a:r>
            <a:r>
              <a:rPr lang="en-US" sz="1800" dirty="0" smtClean="0">
                <a:latin typeface="PFDinTextCompPro-Italic"/>
                <a:cs typeface="PFDinTextCompPro-Italic"/>
              </a:rPr>
              <a:t>explanatory features.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When this occurs, you can no longer vary your covariates independently to extract their effect on the response feature.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Practically, </a:t>
            </a:r>
            <a:r>
              <a:rPr lang="en-US" sz="1800" b="1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 reduces </a:t>
            </a:r>
            <a:r>
              <a:rPr lang="en-US" sz="1800" b="1" dirty="0">
                <a:latin typeface="PFDinTextCompPro-Italic"/>
                <a:cs typeface="PFDinTextCompPro-Italic"/>
              </a:rPr>
              <a:t>confidence in your coefficient estimates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You can identify collinear variables via a correlation matrix.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The most popular way to measure correlation is via the Pearson </a:t>
            </a:r>
            <a:r>
              <a:rPr lang="en-US" sz="1800" dirty="0">
                <a:latin typeface="PFDinTextCompPro-Italic"/>
                <a:cs typeface="PFDinTextCompPro-Italic"/>
              </a:rPr>
              <a:t>product-moment coefficient (a.k.a., correlation coefficient)</a:t>
            </a:r>
            <a:r>
              <a:rPr lang="en-US" sz="1800" dirty="0" smtClean="0">
                <a:latin typeface="PFDinTextCompPro-Italic"/>
                <a:cs typeface="PFDinTextCompPro-Italic"/>
              </a:rPr>
              <a:t>.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5999"/>
              </p:ext>
            </p:extLst>
          </p:nvPr>
        </p:nvGraphicFramePr>
        <p:xfrm>
          <a:off x="1709737" y="4076700"/>
          <a:ext cx="1873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7" y="4076700"/>
                        <a:ext cx="18732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479506" y="4457700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792510" y="4305300"/>
            <a:ext cx="5842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4174706" y="4092863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767137" y="468630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095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#1: 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94726"/>
              </p:ext>
            </p:extLst>
          </p:nvPr>
        </p:nvGraphicFramePr>
        <p:xfrm>
          <a:off x="1176337" y="2095500"/>
          <a:ext cx="5979685" cy="127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Equation" r:id="rId4" imgW="2755800" imgH="596880" progId="Equation.3">
                  <p:embed/>
                </p:oleObj>
              </mc:Choice>
              <mc:Fallback>
                <p:oleObj name="Equation" r:id="rId4" imgW="2755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7" y="2095500"/>
                        <a:ext cx="5979685" cy="127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034643" y="1485900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Average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5394522" y="1855232"/>
            <a:ext cx="149368" cy="189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3894675" y="1485900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4403922" y="1855232"/>
            <a:ext cx="381000" cy="3478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1252537" y="3238500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2537" y="1866900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537" y="11049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Here’s the full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Once you’ve identified perfectly correlated covariates in your correlation matrix, eliminate all but one of the covariates, or combine them into an interaction term.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74780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#2: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303" y="2558327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11270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1339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72649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41364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196137" y="2857500"/>
            <a:ext cx="457200" cy="189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772025" y="2857500"/>
            <a:ext cx="747712" cy="208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2"/>
            <a:endCxn id="11270" idx="0"/>
          </p:cNvCxnSpPr>
          <p:nvPr/>
        </p:nvCxnSpPr>
        <p:spPr bwMode="auto">
          <a:xfrm>
            <a:off x="2049717" y="2933700"/>
            <a:ext cx="1" cy="17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90537" y="11049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occurs when there is non</a:t>
            </a:r>
            <a:r>
              <a:rPr lang="en-US" sz="1800" dirty="0">
                <a:latin typeface="PFDinTextCompPro-Italic"/>
                <a:cs typeface="PFDinTextCompPro-Italic"/>
              </a:rPr>
              <a:t>-constant variance in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 terms (residuals) of your model with respect to the magnitude of your response feature.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 </a:t>
            </a:r>
            <a:r>
              <a:rPr lang="en-US" sz="1800" dirty="0">
                <a:latin typeface="PFDinTextCompPro-Italic"/>
                <a:cs typeface="PFDinTextCompPro-Italic"/>
              </a:rPr>
              <a:t>(literally: hetero=different, </a:t>
            </a:r>
            <a:r>
              <a:rPr lang="en-US" sz="1800" dirty="0" err="1">
                <a:latin typeface="PFDinTextCompPro-Italic"/>
                <a:cs typeface="PFDinTextCompPro-Italic"/>
              </a:rPr>
              <a:t>skedasis</a:t>
            </a:r>
            <a:r>
              <a:rPr lang="en-US" sz="1800" dirty="0">
                <a:latin typeface="PFDinTextCompPro-Italic"/>
                <a:cs typeface="PFDinTextCompPro-Italic"/>
              </a:rPr>
              <a:t>=dispersion).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60658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5303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7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2827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4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73035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12479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38937" y="2873419"/>
            <a:ext cx="304800" cy="173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65701" y="2845832"/>
            <a:ext cx="558836" cy="195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7" idx="0"/>
          </p:cNvCxnSpPr>
          <p:nvPr/>
        </p:nvCxnSpPr>
        <p:spPr bwMode="auto">
          <a:xfrm>
            <a:off x="2049717" y="2915726"/>
            <a:ext cx="1" cy="191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90537" y="11049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How do you </a:t>
            </a:r>
            <a:r>
              <a:rPr lang="en-US" sz="1800" dirty="0">
                <a:latin typeface="PFDinTextCompPro-Italic"/>
                <a:cs typeface="PFDinTextCompPro-Italic"/>
              </a:rPr>
              <a:t>identify </a:t>
            </a:r>
            <a:r>
              <a:rPr lang="en-US" sz="1800" dirty="0" err="1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Plot </a:t>
            </a:r>
            <a:r>
              <a:rPr lang="en-US" sz="1800" dirty="0">
                <a:latin typeface="PFDinTextCompPro-Italic"/>
                <a:cs typeface="PFDinTextCompPro-Italic"/>
              </a:rPr>
              <a:t>the residuals against the predicted response </a:t>
            </a:r>
            <a:r>
              <a:rPr lang="en-US" sz="1800" dirty="0" smtClean="0">
                <a:latin typeface="PFDinTextCompPro-Italic"/>
                <a:cs typeface="PFDinTextCompPro-Italic"/>
              </a:rPr>
              <a:t>variable. 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40510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1049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How does </a:t>
            </a:r>
            <a:r>
              <a:rPr lang="en-US" sz="1800" dirty="0" err="1" smtClean="0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affect my model?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I</a:t>
            </a:r>
            <a:r>
              <a:rPr lang="en-US" sz="1800" dirty="0" smtClean="0">
                <a:latin typeface="PFDinTextCompPro-Italic"/>
                <a:cs typeface="PFDinTextCompPro-Italic"/>
              </a:rPr>
              <a:t>t will distort and therefore decrease confidence in coefficient and prediction estimates.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Why </a:t>
            </a:r>
            <a:r>
              <a:rPr lang="en-US" sz="1800" dirty="0">
                <a:latin typeface="PFDinTextCompPro-Italic"/>
                <a:cs typeface="PFDinTextCompPro-Italic"/>
              </a:rPr>
              <a:t>does </a:t>
            </a:r>
            <a:r>
              <a:rPr lang="en-US" sz="1800" dirty="0" err="1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>
                <a:latin typeface="PFDinTextCompPro-Italic"/>
                <a:cs typeface="PFDinTextCompPro-Italic"/>
              </a:rPr>
              <a:t> reduce confidence in the model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Because </a:t>
            </a:r>
            <a:r>
              <a:rPr lang="en-US" sz="1800" dirty="0">
                <a:latin typeface="PFDinTextCompPro-Italic"/>
                <a:cs typeface="PFDinTextCompPro-Italic"/>
              </a:rPr>
              <a:t>standard errors, confidence intervals, and hypothesis tests all rely on constant error variance.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85264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1049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You can correct for </a:t>
            </a:r>
            <a:r>
              <a:rPr lang="en-US" sz="1800" dirty="0" err="1">
                <a:latin typeface="PFDinTextCompPro-Italic"/>
                <a:cs typeface="PFDinTextCompPro-Italic"/>
              </a:rPr>
              <a:t>h</a:t>
            </a:r>
            <a:r>
              <a:rPr lang="en-US" sz="1800" dirty="0" err="1" smtClean="0">
                <a:latin typeface="PFDinTextCompPro-Italic"/>
                <a:cs typeface="PFDinTextCompPro-Italic"/>
              </a:rPr>
              <a:t>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in two ways:</a:t>
            </a:r>
            <a:endParaRPr lang="en-US" sz="1800" b="1" dirty="0" smtClean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endParaRPr lang="en-US" sz="1800" b="1" dirty="0" smtClean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Log-transform the </a:t>
            </a:r>
            <a:r>
              <a:rPr lang="en-US" sz="1800" b="1" dirty="0">
                <a:latin typeface="PFDinTextCompPro-Italic"/>
                <a:cs typeface="PFDinTextCompPro-Italic"/>
              </a:rPr>
              <a:t>response 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variable.</a:t>
            </a:r>
          </a:p>
          <a:p>
            <a:pPr marL="1171575" lvl="2" indent="-51435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Coefficients </a:t>
            </a:r>
            <a:r>
              <a:rPr lang="en-US" sz="1800" dirty="0">
                <a:latin typeface="PFDinTextCompPro-Italic"/>
                <a:cs typeface="PFDinTextCompPro-Italic"/>
              </a:rPr>
              <a:t>now correspond to percentage change in response variable, rather than unit </a:t>
            </a:r>
            <a:r>
              <a:rPr lang="en-US" sz="1800" dirty="0" smtClean="0">
                <a:latin typeface="PFDinTextCompPro-Italic"/>
                <a:cs typeface="PFDinTextCompPro-Italic"/>
              </a:rPr>
              <a:t>change.</a:t>
            </a:r>
          </a:p>
          <a:p>
            <a:pPr marL="1171575" lvl="2" indent="-514350" algn="l">
              <a:buFont typeface="Arial"/>
              <a:buChar char="•"/>
            </a:pPr>
            <a:endParaRPr lang="en-US" sz="1800" b="1" dirty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Use </a:t>
            </a:r>
            <a:r>
              <a:rPr lang="en-US" sz="1800" b="1" dirty="0">
                <a:latin typeface="PFDinTextCompPro-Italic"/>
                <a:cs typeface="PFDinTextCompPro-Italic"/>
              </a:rPr>
              <a:t>Weighted Least 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Squares, i.e. a ‘robust’ regression. </a:t>
            </a:r>
          </a:p>
          <a:p>
            <a:pPr marL="1171575" lvl="2" indent="-51435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Weights </a:t>
            </a:r>
            <a:r>
              <a:rPr lang="en-US" sz="1800" dirty="0">
                <a:latin typeface="PFDinTextCompPro-Italic"/>
                <a:cs typeface="PFDinTextCompPro-Italic"/>
              </a:rPr>
              <a:t>themselves are an input to the model. This typically means observations with greater deviation contribute less to estimates associated with the coefficients.</a:t>
            </a:r>
          </a:p>
          <a:p>
            <a:pPr marL="842963" lvl="1" indent="-514350" algn="l">
              <a:buFont typeface="+mj-lt"/>
              <a:buAutoNum type="arabicPeriod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760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Vi. CATEGORICAL Features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11991"/>
              </p:ext>
            </p:extLst>
          </p:nvPr>
        </p:nvGraphicFramePr>
        <p:xfrm>
          <a:off x="1176337" y="24765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5072"/>
              </p:ext>
            </p:extLst>
          </p:nvPr>
        </p:nvGraphicFramePr>
        <p:xfrm>
          <a:off x="4376737" y="24765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9079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8374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8261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337" y="1028700"/>
            <a:ext cx="838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Linear regression (like most algorithms we will learn in this class) can only accept numerical input.   </a:t>
            </a:r>
          </a:p>
          <a:p>
            <a:pPr marL="342900" indent="-342900" algn="l">
              <a:buFont typeface="Arial"/>
              <a:buChar char="•"/>
            </a:pPr>
            <a:endParaRPr lang="en-US" sz="5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We incorporate </a:t>
            </a:r>
            <a:r>
              <a:rPr lang="en-US" sz="1800" dirty="0">
                <a:latin typeface="PFDinTextCompPro-Italic"/>
                <a:cs typeface="PFDinTextCompPro-Italic"/>
              </a:rPr>
              <a:t>categorical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 into the algorithm by creating k</a:t>
            </a:r>
            <a:r>
              <a:rPr lang="en-US" sz="1800" dirty="0">
                <a:latin typeface="PFDinTextCompPro-Italic"/>
                <a:cs typeface="PFDinTextCompPro-Italic"/>
              </a:rPr>
              <a:t>-1 binary (“dummy”)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3250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Why do we have k</a:t>
            </a:r>
            <a:r>
              <a:rPr lang="en-US" sz="1800" dirty="0">
                <a:latin typeface="Helvetica"/>
                <a:cs typeface="Helvetica"/>
              </a:rPr>
              <a:t>-1 and not </a:t>
            </a:r>
            <a:r>
              <a:rPr lang="en-US" sz="1800" dirty="0" smtClean="0">
                <a:latin typeface="Helvetica"/>
                <a:cs typeface="Helvetica"/>
              </a:rPr>
              <a:t>k dummy features?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Because k features would create </a:t>
            </a:r>
            <a:r>
              <a:rPr lang="en-US" sz="1800" dirty="0" err="1" smtClean="0">
                <a:latin typeface="Helvetica"/>
                <a:cs typeface="Helvetica"/>
              </a:rPr>
              <a:t>collinearity</a:t>
            </a:r>
            <a:r>
              <a:rPr lang="en-US" sz="1800" dirty="0" smtClean="0">
                <a:latin typeface="Helvetica"/>
                <a:cs typeface="Helvetica"/>
              </a:rPr>
              <a:t>!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absence of K (i.e. all K’s at zero) represents the ‘reference’ feature that the regression estimates without K.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So, choose your omitted K wisely!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If the categorical data has a clear rank or order, you can represent the data with integers.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For example, [strongly </a:t>
            </a:r>
            <a:r>
              <a:rPr lang="en-US" sz="1800" dirty="0">
                <a:latin typeface="Helvetica"/>
                <a:cs typeface="Helvetica"/>
              </a:rPr>
              <a:t>disagree, disagree, neutral, agree, strongly </a:t>
            </a:r>
            <a:r>
              <a:rPr lang="en-US" sz="1800" dirty="0" smtClean="0">
                <a:latin typeface="Helvetica"/>
                <a:cs typeface="Helvetica"/>
              </a:rPr>
              <a:t>agree] </a:t>
            </a:r>
            <a:r>
              <a:rPr lang="en-US" sz="1800" dirty="0">
                <a:latin typeface="Helvetica"/>
                <a:cs typeface="Helvetica"/>
              </a:rPr>
              <a:t>can be represented as </a:t>
            </a:r>
            <a:r>
              <a:rPr lang="en-US" sz="1800" dirty="0" smtClean="0">
                <a:latin typeface="Helvetica"/>
                <a:cs typeface="Helvetica"/>
              </a:rPr>
              <a:t>[1</a:t>
            </a:r>
            <a:r>
              <a:rPr lang="en-US" sz="1800" dirty="0">
                <a:latin typeface="Helvetica"/>
                <a:cs typeface="Helvetica"/>
              </a:rPr>
              <a:t>, 2, 3, 4, </a:t>
            </a:r>
            <a:r>
              <a:rPr lang="en-US" sz="1800" dirty="0" smtClean="0">
                <a:latin typeface="Helvetica"/>
                <a:cs typeface="Helvetica"/>
              </a:rPr>
              <a:t>5].</a:t>
            </a:r>
            <a:endParaRPr lang="en-US" sz="1800" dirty="0">
              <a:latin typeface="Helvetica"/>
              <a:cs typeface="Helvetica"/>
            </a:endParaRPr>
          </a:p>
          <a:p>
            <a:pPr marL="1000125" lvl="2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algn="l"/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LINEAR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3820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Aggregate our dataset’s Batting table data on the yearly level before 2005.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Run an OLS regression where hits is your explanatory feature and runs scored per year is your response.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Interpret its results, calculate R-squared and RMSE, and examine the residuals for </a:t>
            </a:r>
            <a:r>
              <a:rPr lang="en-US" sz="1800" dirty="0" err="1" smtClean="0">
                <a:latin typeface="Helvetica"/>
                <a:cs typeface="Helvetica"/>
              </a:rPr>
              <a:t>heteroskedasticity</a:t>
            </a:r>
            <a:r>
              <a:rPr lang="en-US" sz="1800" dirty="0" smtClean="0">
                <a:latin typeface="Helvetica"/>
                <a:cs typeface="Helvetica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500" dirty="0" smtClean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Run an OLS on stolen bases and runs scored per year.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Compare its coefficients, R-squared, and RMSE to the previous example.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Create dummy features representing time and re-run the regression.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Create a multivariate regression including hits, stolen bases, and our dummy variables and compare its output to #2-4.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 smtClean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Compare the predictive accuracy of the multivariate regression and the regression from step #2 using new data.</a:t>
            </a:r>
          </a:p>
        </p:txBody>
      </p:sp>
    </p:spTree>
    <p:extLst>
      <p:ext uri="{BB962C8B-B14F-4D97-AF65-F5344CB8AC3E}">
        <p14:creationId xmlns:p14="http://schemas.microsoft.com/office/powerpoint/2010/main" val="3914684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334512"/>
            <a:ext cx="5638800" cy="298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A </a:t>
            </a:r>
            <a:r>
              <a:rPr lang="en-US" sz="1600" dirty="0">
                <a:latin typeface="Helvetica"/>
                <a:cs typeface="Helvetica"/>
              </a:rPr>
              <a:t>regression </a:t>
            </a:r>
            <a:r>
              <a:rPr lang="en-US" sz="1600" dirty="0" smtClean="0">
                <a:latin typeface="Helvetica"/>
                <a:cs typeface="Helvetica"/>
              </a:rPr>
              <a:t>model, in its most basic sense, is a </a:t>
            </a:r>
            <a:r>
              <a:rPr lang="en-US" sz="1600" b="1" dirty="0" smtClean="0">
                <a:latin typeface="Helvetica"/>
                <a:cs typeface="Helvetica"/>
              </a:rPr>
              <a:t>functional </a:t>
            </a:r>
            <a:r>
              <a:rPr lang="en-US" sz="1600" b="1" dirty="0">
                <a:latin typeface="Helvetica"/>
                <a:cs typeface="Helvetica"/>
              </a:rPr>
              <a:t>relationship between </a:t>
            </a:r>
            <a:r>
              <a:rPr lang="en-US" sz="1600" b="1" dirty="0" smtClean="0">
                <a:latin typeface="Helvetica"/>
                <a:cs typeface="Helvetica"/>
              </a:rPr>
              <a:t>your explanatory variables and your response.</a:t>
            </a: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A simple </a:t>
            </a:r>
            <a:r>
              <a:rPr lang="en-US" sz="1600" dirty="0">
                <a:latin typeface="Helvetica"/>
                <a:cs typeface="Helvetica"/>
              </a:rPr>
              <a:t>linear regression </a:t>
            </a:r>
            <a:r>
              <a:rPr lang="en-US" sz="1600" dirty="0" smtClean="0">
                <a:latin typeface="Helvetica"/>
                <a:cs typeface="Helvetica"/>
              </a:rPr>
              <a:t>model captures a linear relationship (β) between your response (y) and one covariate (x), plus a constant (</a:t>
            </a:r>
            <a:r>
              <a:rPr lang="en-US" sz="1600" i="1" dirty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Helvetica"/>
                <a:cs typeface="Helvetica"/>
              </a:rPr>
              <a:t>) and random error (</a:t>
            </a:r>
            <a:r>
              <a:rPr lang="en-US" sz="1600" dirty="0" err="1">
                <a:latin typeface="Helvetica"/>
                <a:cs typeface="Helvetica"/>
              </a:rPr>
              <a:t>ε</a:t>
            </a:r>
            <a:r>
              <a:rPr lang="en-US" sz="1600" dirty="0" smtClean="0">
                <a:latin typeface="Helvetica"/>
                <a:cs typeface="Helvetica"/>
              </a:rPr>
              <a:t>):</a:t>
            </a:r>
            <a:endParaRPr lang="en-US" sz="1600" dirty="0">
              <a:latin typeface="Helvetica"/>
              <a:cs typeface="Helvetica"/>
            </a:endParaRPr>
          </a:p>
          <a:p>
            <a:pPr algn="l"/>
            <a:endParaRPr lang="en-US" sz="1600" dirty="0">
              <a:latin typeface="Helvetica"/>
              <a:cs typeface="Helvetica"/>
            </a:endParaRPr>
          </a:p>
          <a:p>
            <a:r>
              <a:rPr lang="en-US" sz="2800" i="1" dirty="0" smtClean="0">
                <a:latin typeface="Helvetica"/>
                <a:cs typeface="Helvetica"/>
              </a:rPr>
              <a:t>y </a:t>
            </a:r>
            <a:r>
              <a:rPr lang="en-US" sz="2800" i="1" dirty="0">
                <a:latin typeface="Helvetica"/>
                <a:cs typeface="Helvetica"/>
              </a:rPr>
              <a:t>= </a:t>
            </a:r>
            <a:r>
              <a:rPr lang="en-US" sz="2800" i="1" dirty="0">
                <a:latin typeface="Symbol" charset="2"/>
                <a:cs typeface="Symbol" charset="2"/>
              </a:rPr>
              <a:t>a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i="1" dirty="0">
                <a:latin typeface="Helvetica"/>
                <a:cs typeface="Helvetica"/>
              </a:rPr>
              <a:t>+ 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β</a:t>
            </a:r>
            <a:r>
              <a:rPr lang="en-US" sz="2800" i="1" spc="300" dirty="0" smtClean="0">
                <a:latin typeface="Helvetica"/>
                <a:cs typeface="Helvetica"/>
              </a:rPr>
              <a:t>x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i="1" dirty="0">
                <a:latin typeface="Helvetica"/>
                <a:cs typeface="Helvetica"/>
              </a:rPr>
              <a:t>+ </a:t>
            </a:r>
            <a:r>
              <a:rPr lang="en-US" sz="2800" dirty="0" err="1">
                <a:latin typeface="Helvetica"/>
                <a:cs typeface="Helvetica"/>
              </a:rPr>
              <a:t>ε</a:t>
            </a:r>
            <a:endParaRPr lang="en-US" sz="2800" i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solidFill>
                <a:srgbClr val="2C2C2E"/>
              </a:solidFill>
              <a:latin typeface="Helvetica"/>
              <a:cs typeface="Helvetica"/>
            </a:endParaRPr>
          </a:p>
          <a:p>
            <a:pPr marL="285750" indent="-28575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HOW DO WE INTEPRET THE MODEL?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419600" cy="4355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Look at the chart to your right.  It’s an interpretation of a simple linear model when y and x are both continuous.  </a:t>
            </a:r>
          </a:p>
          <a:p>
            <a:pPr marL="342900" indent="-342900" algn="l">
              <a:buFont typeface="Arial"/>
              <a:buChar char="•"/>
            </a:pPr>
            <a:endParaRPr lang="en-US" sz="16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Here’s how to interpret </a:t>
            </a:r>
            <a:r>
              <a:rPr lang="en-US" sz="1600" i="1" dirty="0">
                <a:latin typeface="Helvetica"/>
                <a:cs typeface="Helvetica"/>
              </a:rPr>
              <a:t>y = </a:t>
            </a:r>
            <a:r>
              <a:rPr lang="en-US" sz="1600" i="1" dirty="0">
                <a:latin typeface="Symbol" charset="2"/>
                <a:cs typeface="Symbol" charset="2"/>
              </a:rPr>
              <a:t>a</a:t>
            </a:r>
            <a:r>
              <a:rPr lang="en-US" sz="1600" i="1" dirty="0">
                <a:latin typeface="Helvetica"/>
                <a:cs typeface="Helvetica"/>
              </a:rPr>
              <a:t> +  </a:t>
            </a:r>
            <a:r>
              <a:rPr lang="en-US" sz="1600" dirty="0">
                <a:latin typeface="Helvetica"/>
                <a:cs typeface="Helvetica"/>
              </a:rPr>
              <a:t>β</a:t>
            </a:r>
            <a:r>
              <a:rPr lang="en-US" sz="1600" i="1" spc="300" dirty="0">
                <a:latin typeface="Helvetica"/>
                <a:cs typeface="Helvetica"/>
              </a:rPr>
              <a:t>x</a:t>
            </a:r>
            <a:r>
              <a:rPr lang="en-US" sz="1600" i="1" dirty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ε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Symbol" charset="2"/>
                <a:cs typeface="Symbol" charset="2"/>
              </a:rPr>
              <a:t>:</a:t>
            </a:r>
            <a:r>
              <a:rPr lang="en-US" sz="1600" i="1" dirty="0" smtClean="0">
                <a:latin typeface="Symbol" charset="2"/>
                <a:cs typeface="Symbol" charset="2"/>
              </a:rPr>
              <a:t>  </a:t>
            </a:r>
          </a:p>
          <a:p>
            <a:pPr marL="342900" indent="-342900" algn="l">
              <a:buFont typeface="Arial"/>
              <a:buChar char="•"/>
            </a:pPr>
            <a:endParaRPr lang="en-US" sz="3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b="1" i="1" dirty="0">
                <a:latin typeface="Helvetica"/>
                <a:cs typeface="Helvetica"/>
              </a:rPr>
              <a:t>y</a:t>
            </a:r>
            <a:r>
              <a:rPr lang="en-US" sz="1600" dirty="0" smtClean="0">
                <a:latin typeface="Helvetica"/>
                <a:cs typeface="Helvetica"/>
              </a:rPr>
              <a:t>  is your </a:t>
            </a:r>
            <a:r>
              <a:rPr lang="en-US" sz="1600" b="1" dirty="0">
                <a:latin typeface="Helvetica"/>
                <a:cs typeface="Helvetica"/>
              </a:rPr>
              <a:t>response </a:t>
            </a:r>
            <a:r>
              <a:rPr lang="en-US" sz="1600" b="1" dirty="0" smtClean="0">
                <a:latin typeface="Helvetica"/>
                <a:cs typeface="Helvetica"/>
              </a:rPr>
              <a:t>feature </a:t>
            </a:r>
            <a:r>
              <a:rPr lang="en-US" sz="1600" dirty="0" smtClean="0">
                <a:latin typeface="Helvetica"/>
                <a:cs typeface="Helvetica"/>
              </a:rPr>
              <a:t>(</a:t>
            </a:r>
            <a:r>
              <a:rPr lang="en-US" sz="1600" dirty="0">
                <a:latin typeface="Helvetica"/>
                <a:cs typeface="Helvetica"/>
              </a:rPr>
              <a:t>the </a:t>
            </a:r>
            <a:r>
              <a:rPr lang="en-US" sz="1600" dirty="0" smtClean="0">
                <a:latin typeface="Helvetica"/>
                <a:cs typeface="Helvetica"/>
              </a:rPr>
              <a:t>feature we </a:t>
            </a:r>
            <a:r>
              <a:rPr lang="en-US" sz="1600" dirty="0">
                <a:latin typeface="Helvetica"/>
                <a:cs typeface="Helvetica"/>
              </a:rPr>
              <a:t>want to predict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b="1" i="1" dirty="0" smtClean="0">
                <a:latin typeface="Helvetica"/>
                <a:cs typeface="Helvetica"/>
              </a:rPr>
              <a:t>x 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is your </a:t>
            </a:r>
            <a:r>
              <a:rPr lang="en-US" sz="1600" b="1" dirty="0" smtClean="0">
                <a:latin typeface="Helvetica"/>
                <a:cs typeface="Helvetica"/>
              </a:rPr>
              <a:t>explanatory feature </a:t>
            </a:r>
            <a:r>
              <a:rPr lang="en-US" sz="1600" dirty="0" smtClean="0">
                <a:latin typeface="Helvetica"/>
                <a:cs typeface="Helvetica"/>
              </a:rPr>
              <a:t>(</a:t>
            </a:r>
            <a:r>
              <a:rPr lang="en-US" sz="1600" dirty="0">
                <a:latin typeface="Helvetica"/>
                <a:cs typeface="Helvetica"/>
              </a:rPr>
              <a:t>the </a:t>
            </a:r>
            <a:r>
              <a:rPr lang="en-US" sz="1600" dirty="0" smtClean="0">
                <a:latin typeface="Helvetica"/>
                <a:cs typeface="Helvetica"/>
              </a:rPr>
              <a:t>feature we </a:t>
            </a:r>
            <a:r>
              <a:rPr lang="en-US" sz="1600" dirty="0">
                <a:latin typeface="Helvetica"/>
                <a:cs typeface="Helvetica"/>
              </a:rPr>
              <a:t>use to train the model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i="1" dirty="0" smtClean="0">
                <a:latin typeface="Symbol" charset="2"/>
                <a:cs typeface="Symbol" charset="2"/>
              </a:rPr>
              <a:t>a</a:t>
            </a:r>
            <a:r>
              <a:rPr lang="en-US" sz="1800" b="1" i="1" dirty="0" smtClean="0">
                <a:latin typeface="Helvetica"/>
                <a:cs typeface="Helvetica"/>
              </a:rPr>
              <a:t>  </a:t>
            </a:r>
            <a:r>
              <a:rPr lang="en-US" sz="1600" dirty="0" smtClean="0">
                <a:latin typeface="Helvetica"/>
                <a:cs typeface="Helvetica"/>
              </a:rPr>
              <a:t>is your </a:t>
            </a:r>
            <a:r>
              <a:rPr lang="en-US" sz="1600" b="1" dirty="0">
                <a:latin typeface="Helvetica"/>
                <a:cs typeface="Helvetica"/>
              </a:rPr>
              <a:t>intercept </a:t>
            </a:r>
            <a:r>
              <a:rPr lang="en-US" sz="1600" dirty="0">
                <a:latin typeface="Helvetica"/>
                <a:cs typeface="Helvetica"/>
              </a:rPr>
              <a:t>(where </a:t>
            </a:r>
            <a:r>
              <a:rPr lang="en-US" sz="1600" dirty="0" smtClean="0">
                <a:latin typeface="Helvetica"/>
                <a:cs typeface="Helvetica"/>
              </a:rPr>
              <a:t>the regression model crosses </a:t>
            </a:r>
            <a:r>
              <a:rPr lang="en-US" sz="1600" dirty="0">
                <a:latin typeface="Helvetica"/>
                <a:cs typeface="Helvetica"/>
              </a:rPr>
              <a:t>the y-axis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β is your </a:t>
            </a:r>
            <a:r>
              <a:rPr lang="en-US" sz="1600" b="1" dirty="0" smtClean="0">
                <a:latin typeface="Helvetica"/>
                <a:cs typeface="Helvetica"/>
              </a:rPr>
              <a:t>regression </a:t>
            </a:r>
            <a:r>
              <a:rPr lang="en-US" sz="1600" b="1" dirty="0">
                <a:latin typeface="Helvetica"/>
                <a:cs typeface="Helvetica"/>
              </a:rPr>
              <a:t>coefficient </a:t>
            </a:r>
            <a:r>
              <a:rPr lang="en-US" sz="1600" dirty="0">
                <a:latin typeface="Helvetica"/>
                <a:cs typeface="Helvetica"/>
              </a:rPr>
              <a:t>(the model parameter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err="1">
                <a:latin typeface="Helvetica"/>
                <a:cs typeface="Helvetica"/>
              </a:rPr>
              <a:t>ε</a:t>
            </a:r>
            <a:r>
              <a:rPr lang="en-US" sz="1600" dirty="0" smtClean="0">
                <a:latin typeface="Helvetica"/>
                <a:cs typeface="Helvetica"/>
              </a:rPr>
              <a:t> is your </a:t>
            </a:r>
            <a:r>
              <a:rPr lang="en-US" sz="1600" b="1" dirty="0" smtClean="0">
                <a:latin typeface="Helvetica"/>
                <a:cs typeface="Helvetica"/>
              </a:rPr>
              <a:t>residual </a:t>
            </a:r>
            <a:r>
              <a:rPr lang="en-US" sz="1600" dirty="0">
                <a:latin typeface="Helvetica"/>
                <a:cs typeface="Helvetica"/>
              </a:rPr>
              <a:t>(the </a:t>
            </a:r>
            <a:r>
              <a:rPr lang="en-US" sz="1600" dirty="0" smtClean="0">
                <a:latin typeface="Helvetica"/>
                <a:cs typeface="Helvetica"/>
              </a:rPr>
              <a:t>model’s error</a:t>
            </a:r>
            <a:r>
              <a:rPr lang="en-US" sz="1600" dirty="0">
                <a:latin typeface="Helvetica"/>
                <a:cs typeface="Helvetica"/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endParaRPr lang="en-US" sz="1600" i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solidFill>
                <a:srgbClr val="2C2C2E"/>
              </a:solidFill>
              <a:latin typeface="Helvetica"/>
              <a:cs typeface="Helvetica"/>
            </a:endParaRPr>
          </a:p>
          <a:p>
            <a:pPr marL="285750" indent="-28575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578035" y="1916501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206724" y="3745301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5781820" y="29373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34220" y="317380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10420" y="28611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39020" y="27894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391420" y="29418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467620" y="27132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620020" y="25608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772420" y="27132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48620" y="24846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72375" y="24118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24775" y="25642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00975" y="23356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00268" y="26325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520263" y="21775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672663" y="23299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748863" y="21013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901263" y="19489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81511" y="20206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3624" y="3783401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66720" y="2189113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5581631" y="1916501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Left Brace 30"/>
          <p:cNvSpPr/>
          <p:nvPr/>
        </p:nvSpPr>
        <p:spPr bwMode="auto">
          <a:xfrm>
            <a:off x="5235747" y="3250001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184" y="3285939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Symbol" charset="2"/>
                <a:cs typeface="Symbol" charset="2"/>
              </a:rPr>
              <a:t>a</a:t>
            </a:r>
            <a:endParaRPr lang="en-US" sz="3600" b="1" dirty="0"/>
          </a:p>
        </p:txBody>
      </p:sp>
      <p:cxnSp>
        <p:nvCxnSpPr>
          <p:cNvPr id="33" name="Straight Connector 32"/>
          <p:cNvCxnSpPr/>
          <p:nvPr/>
        </p:nvCxnSpPr>
        <p:spPr bwMode="auto">
          <a:xfrm flipH="1">
            <a:off x="6959324" y="2541193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934220" y="3072466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35" name="Rectangle 34"/>
          <p:cNvSpPr/>
          <p:nvPr/>
        </p:nvSpPr>
        <p:spPr>
          <a:xfrm>
            <a:off x="7729537" y="262890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51613" y="3021401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6986687" y="2687941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Helvetica"/>
                <a:cs typeface="Helvetica"/>
              </a:rPr>
              <a:t>We can extend our model to several explanatory features, giving us a multiple linear regression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Why do we care about linear regression?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Linear regression, and its cousin, logistic regression, are primarily used to extract universal inference of the effects of explanatory features on the response feature.</a:t>
            </a:r>
          </a:p>
          <a:p>
            <a:pPr marL="342900" indent="-342900" algn="l">
              <a:buFont typeface="Arial"/>
              <a:buChar char="•"/>
            </a:pPr>
            <a:endParaRPr lang="en-US" sz="16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Linear regression lets you understand the effect of one feature, controlling for all the other identified explanatory features. </a:t>
            </a:r>
          </a:p>
          <a:p>
            <a:pPr marL="342900" indent="-342900" algn="l">
              <a:buFont typeface="Arial"/>
              <a:buChar char="•"/>
            </a:pPr>
            <a:endParaRPr lang="en-US" sz="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For a nominal (non-transformed) linear relationship, you can say: “controlling for all other factors, eating a healthy diet will increase your age by 2 years.”</a:t>
            </a:r>
          </a:p>
          <a:p>
            <a:pPr marL="671513" lvl="1" indent="-342900" algn="l">
              <a:buFont typeface="Arial"/>
              <a:buChar char="•"/>
            </a:pPr>
            <a:endParaRPr lang="en-US" sz="800" dirty="0" smtClean="0">
              <a:latin typeface="Helvetica"/>
              <a:ea typeface="Heiti TC Light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ea typeface="Heiti TC Light"/>
                <a:cs typeface="Helvetica"/>
              </a:rPr>
              <a:t>For a log-transformed linear relationship, you can say, “controlling for all other factors, eating a healthy diet increases age by 20%”.</a:t>
            </a:r>
          </a:p>
          <a:p>
            <a:pPr marL="671513" lvl="1" indent="-34290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ea typeface="Heiti TC Light"/>
                <a:cs typeface="Helvetica"/>
              </a:rPr>
              <a:t>Linear regression is usually not the most predictive technique, however, with non-generalizable machine learning techniques (like KNN), it is hard to make the sort of inference that I mentioned above! </a:t>
            </a: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65816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91843"/>
              </p:ext>
            </p:extLst>
          </p:nvPr>
        </p:nvGraphicFramePr>
        <p:xfrm>
          <a:off x="1938337" y="1950144"/>
          <a:ext cx="398633" cy="37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7" y="1950144"/>
                        <a:ext cx="398633" cy="373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14337" y="11049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measure the relationship between a covariate and our response feature by estimating the covariate’s regression coefficient,      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i="1" dirty="0">
                <a:latin typeface="Symbol" charset="2"/>
                <a:cs typeface="Symbol" charset="2"/>
              </a:rPr>
              <a:t>b</a:t>
            </a:r>
            <a:r>
              <a:rPr lang="en-US" sz="1800" dirty="0" smtClean="0">
                <a:latin typeface="Helvetica"/>
                <a:cs typeface="Helvetica"/>
              </a:rPr>
              <a:t>-hat is different from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as b-hat is an </a:t>
            </a:r>
            <a:r>
              <a:rPr lang="en-US" sz="1800" b="1" dirty="0" smtClean="0">
                <a:latin typeface="Helvetica"/>
                <a:cs typeface="Helvetica"/>
              </a:rPr>
              <a:t>estimate </a:t>
            </a:r>
            <a:r>
              <a:rPr lang="en-US" sz="1800" dirty="0" smtClean="0">
                <a:latin typeface="Helvetica"/>
                <a:cs typeface="Helvetica"/>
              </a:rPr>
              <a:t>of the general model, based on the sample of data we are observing.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As we are estimating, we need to quantify our</a:t>
            </a:r>
            <a:r>
              <a:rPr lang="en-US" sz="1800" dirty="0" smtClean="0">
                <a:latin typeface="PFDinTextCompPro-Italic"/>
                <a:cs typeface="PFDinTextCompPro-Italic"/>
              </a:rPr>
              <a:t> </a:t>
            </a:r>
            <a:r>
              <a:rPr lang="en-US" sz="1800" dirty="0">
                <a:latin typeface="PFDinTextCompPro-Italic"/>
                <a:cs typeface="PFDinTextCompPro-Italic"/>
              </a:rPr>
              <a:t>confidence that </a:t>
            </a:r>
            <a:r>
              <a:rPr lang="en-US" sz="1800" dirty="0" smtClean="0">
                <a:latin typeface="PFDinTextCompPro-Italic"/>
                <a:cs typeface="PFDinTextCompPro-Italic"/>
              </a:rPr>
              <a:t>the model’s estimates </a:t>
            </a:r>
            <a:r>
              <a:rPr lang="en-US" sz="1800" dirty="0">
                <a:latin typeface="PFDinTextCompPro-Italic"/>
                <a:cs typeface="PFDinTextCompPro-Italic"/>
              </a:rPr>
              <a:t>are reflective of truth.</a:t>
            </a:r>
            <a:r>
              <a:rPr lang="en-US" sz="1800" dirty="0" smtClean="0">
                <a:latin typeface="Helvetica"/>
                <a:cs typeface="Helvetica"/>
              </a:rPr>
              <a:t> 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82973"/>
              </p:ext>
            </p:extLst>
          </p:nvPr>
        </p:nvGraphicFramePr>
        <p:xfrm>
          <a:off x="7540625" y="2443163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6" imgW="254000" imgH="330200" progId="Equation.3">
                  <p:embed/>
                </p:oleObj>
              </mc:Choice>
              <mc:Fallback>
                <p:oleObj name="Equation" r:id="rId6" imgW="254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0625" y="2443163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6335852" y="229766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964541" y="38216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831441" y="38597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24537" y="29189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6339448" y="234357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6339448" y="228127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6339448" y="222146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339448" y="233696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6339448" y="244834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6536828" y="1567934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6536828" y="1896390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7097852" y="13832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7852" y="1690371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18390</TotalTime>
  <Pages>0</Pages>
  <Words>2408</Words>
  <Characters>0</Characters>
  <Application>Microsoft Macintosh PowerPoint</Application>
  <PresentationFormat>Custom</PresentationFormat>
  <Lines>0</Lines>
  <Paragraphs>418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GA_Instructor_Template_Deck</vt:lpstr>
      <vt:lpstr>Agenda</vt:lpstr>
      <vt:lpstr>1_GA_Instructor_Template_Deck</vt:lpstr>
      <vt:lpstr>2_GA_Instructor_Template_Deck</vt:lpstr>
      <vt:lpstr>Equation</vt:lpstr>
      <vt:lpstr> DATA SCIENCE Class 6: Linear regression</vt:lpstr>
      <vt:lpstr> I.    BASIC FORM II.    ESTIMATING COEFFICIENTS iii.  Determining overall model relevance Iv.  Understanding model coefficients V.   GOTCHAS Vi.  CATEGORICAL VARIABLES</vt:lpstr>
      <vt:lpstr>I. Basic Form</vt:lpstr>
      <vt:lpstr>PowerPoint Presentation</vt:lpstr>
      <vt:lpstr>PowerPoint Presentation</vt:lpstr>
      <vt:lpstr>PowerPoint Presentation</vt:lpstr>
      <vt:lpstr>PowerPoint Presentation</vt:lpstr>
      <vt:lpstr>II.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Determining overall model relevance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Understanding model coefficients</vt:lpstr>
      <vt:lpstr>PowerPoint Presentation</vt:lpstr>
      <vt:lpstr>PowerPoint Presentation</vt:lpstr>
      <vt:lpstr>PowerPoint Presentation</vt:lpstr>
      <vt:lpstr>V. GOTCHAS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CATEGORICAL Features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871</cp:revision>
  <dcterms:modified xsi:type="dcterms:W3CDTF">2015-02-06T01:32:25Z</dcterms:modified>
</cp:coreProperties>
</file>