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4117" r:id="rId3"/>
  </p:sldMasterIdLst>
  <p:notesMasterIdLst>
    <p:notesMasterId r:id="rId34"/>
  </p:notesMasterIdLst>
  <p:sldIdLst>
    <p:sldId id="258" r:id="rId4"/>
    <p:sldId id="353" r:id="rId5"/>
    <p:sldId id="426" r:id="rId6"/>
    <p:sldId id="429" r:id="rId7"/>
    <p:sldId id="615" r:id="rId8"/>
    <p:sldId id="634" r:id="rId9"/>
    <p:sldId id="481" r:id="rId10"/>
    <p:sldId id="617" r:id="rId11"/>
    <p:sldId id="635" r:id="rId12"/>
    <p:sldId id="637" r:id="rId13"/>
    <p:sldId id="636" r:id="rId14"/>
    <p:sldId id="638" r:id="rId15"/>
    <p:sldId id="639" r:id="rId16"/>
    <p:sldId id="483" r:id="rId17"/>
    <p:sldId id="624" r:id="rId18"/>
    <p:sldId id="641" r:id="rId19"/>
    <p:sldId id="642" r:id="rId20"/>
    <p:sldId id="643" r:id="rId21"/>
    <p:sldId id="644" r:id="rId22"/>
    <p:sldId id="625" r:id="rId23"/>
    <p:sldId id="627" r:id="rId24"/>
    <p:sldId id="621" r:id="rId25"/>
    <p:sldId id="622" r:id="rId26"/>
    <p:sldId id="645" r:id="rId27"/>
    <p:sldId id="646" r:id="rId28"/>
    <p:sldId id="647" r:id="rId29"/>
    <p:sldId id="648" r:id="rId30"/>
    <p:sldId id="649" r:id="rId31"/>
    <p:sldId id="650" r:id="rId32"/>
    <p:sldId id="584" r:id="rId33"/>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54"/>
    <a:srgbClr val="2C2C2C"/>
    <a:srgbClr val="23C2BC"/>
    <a:srgbClr val="FBD025"/>
    <a:srgbClr val="7A7A7A"/>
    <a:srgbClr val="F0F0F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68" autoAdjust="0"/>
  </p:normalViewPr>
  <p:slideViewPr>
    <p:cSldViewPr>
      <p:cViewPr>
        <p:scale>
          <a:sx n="100" d="100"/>
          <a:sy n="100" d="100"/>
        </p:scale>
        <p:origin x="-1280" y="-96"/>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2/24/15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14</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our classes will involve some hands-on work</a:t>
            </a:r>
            <a:r>
              <a:rPr lang="en-US" baseline="0" dirty="0" smtClean="0"/>
              <a:t> (in the exercises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22</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30</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908741514"/>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368532261"/>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05523343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 id="2147484123" r:id="rId14"/>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490190302"/>
      </p:ext>
    </p:extLst>
  </p:cSld>
  <p:clrMap bg1="dk2" tx1="lt1" bg2="dk1" tx2="lt2" accent1="accent1" accent2="accent2" accent3="accent3" accent4="accent4" accent5="accent5" accent6="accent6" hlink="hlink" folHlink="folHlink"/>
  <p:sldLayoutIdLst>
    <p:sldLayoutId id="2147484118" r:id="rId1"/>
    <p:sldLayoutId id="2147484119"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projecteuclid.org/euclid.ss/100921372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952500"/>
            <a:ext cx="8469313" cy="2627312"/>
          </a:xfrm>
        </p:spPr>
        <p:txBody>
          <a:bodyPr/>
          <a:lstStyle/>
          <a:p>
            <a:pPr>
              <a:defRPr/>
            </a:pPr>
            <a:r>
              <a:rPr lang="en-US" sz="9000" dirty="0" smtClean="0"/>
              <a:t/>
            </a:r>
            <a:br>
              <a:rPr lang="en-US" sz="9000" dirty="0" smtClean="0"/>
            </a:br>
            <a:r>
              <a:rPr lang="en-US" sz="9000" dirty="0" smtClean="0"/>
              <a:t>DAT SCIENCE</a:t>
            </a:r>
            <a:br>
              <a:rPr lang="en-US" sz="9000" dirty="0" smtClean="0"/>
            </a:br>
            <a:r>
              <a:rPr lang="en-US" sz="6000" dirty="0" smtClean="0"/>
              <a:t>Class 10: Ensemble methods and neural networks</a:t>
            </a:r>
            <a:endParaRPr lang="en-US" sz="6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DO RANDOM FORESTS WORK?</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139321"/>
          </a:xfrm>
          <a:prstGeom prst="rect">
            <a:avLst/>
          </a:prstGeom>
        </p:spPr>
        <p:txBody>
          <a:bodyPr wrap="square">
            <a:spAutoFit/>
          </a:bodyPr>
          <a:lstStyle/>
          <a:p>
            <a:pPr marL="342900" indent="-342900" algn="l">
              <a:buFont typeface="Arial"/>
              <a:buChar char="•"/>
            </a:pPr>
            <a:r>
              <a:rPr lang="en-US" sz="1800" dirty="0" smtClean="0">
                <a:latin typeface=""/>
                <a:cs typeface=""/>
              </a:rPr>
              <a:t>Why do we grow the trees on a sample of the data?  So that we can help them ignore outliers and better generalize over the entire dataset (</a:t>
            </a:r>
            <a:r>
              <a:rPr lang="en-US" sz="1800" dirty="0" err="1" smtClean="0">
                <a:latin typeface=""/>
                <a:cs typeface=""/>
              </a:rPr>
              <a:t>ie</a:t>
            </a:r>
            <a:r>
              <a:rPr lang="en-US" sz="1800" dirty="0" smtClean="0">
                <a:latin typeface=""/>
                <a:cs typeface=""/>
              </a:rPr>
              <a:t> create lower variance).  As the trees in full cover the entire dataset, this method provides no additional loss in accuracy (bias).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Once all the trees have been built out, the Random Forest decides a classification problem by taking the majority (or plurality) vote of all the trees, and a regression problem by taking the average value of all the trees.</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In classification problems, probabilities are also calculated as the average of all the trees. </a:t>
            </a:r>
          </a:p>
        </p:txBody>
      </p:sp>
    </p:spTree>
    <p:extLst>
      <p:ext uri="{BB962C8B-B14F-4D97-AF65-F5344CB8AC3E}">
        <p14:creationId xmlns:p14="http://schemas.microsoft.com/office/powerpoint/2010/main" val="21839434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DO RANDOM FORESTS WORK?</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247317"/>
          </a:xfrm>
          <a:prstGeom prst="rect">
            <a:avLst/>
          </a:prstGeom>
        </p:spPr>
        <p:txBody>
          <a:bodyPr wrap="square">
            <a:spAutoFit/>
          </a:bodyPr>
          <a:lstStyle/>
          <a:p>
            <a:pPr marL="342900"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Random Forests are usually tuned via two parameters: (1) the number of trees in the forest; and (2)  the number of features in the random subset of data.</a:t>
            </a:r>
          </a:p>
          <a:p>
            <a:pPr marL="671513" lvl="1" indent="-342900" algn="l">
              <a:buFont typeface="Arial"/>
              <a:buChar char="•"/>
            </a:pPr>
            <a:endParaRPr lang="en-US" sz="1800" dirty="0" smtClean="0">
              <a:solidFill>
                <a:prstClr val="black"/>
              </a:solidFill>
              <a:latin typeface="Arial" panose="020B0604020202020204" pitchFamily="34" charset="0"/>
              <a:cs typeface="Arial" panose="020B0604020202020204" pitchFamily="34" charset="0"/>
            </a:endParaRPr>
          </a:p>
          <a:p>
            <a:pPr marL="671513" lvl="1"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Although the correct tuning parameters will differ for each model, the defaults set are usually (1) 500 trees; and (2) either (a) all the features (for regression) or the square root of the features (for classification).  </a:t>
            </a:r>
          </a:p>
          <a:p>
            <a:pPr marL="671513" lvl="1" indent="-342900" algn="l">
              <a:buFont typeface="Arial"/>
              <a:buChar char="•"/>
            </a:pPr>
            <a:endParaRPr lang="en-US" sz="1800" dirty="0">
              <a:solidFill>
                <a:prstClr val="black"/>
              </a:solidFill>
              <a:latin typeface="Arial" panose="020B0604020202020204" pitchFamily="34" charset="0"/>
              <a:cs typeface="Arial" panose="020B0604020202020204" pitchFamily="34" charset="0"/>
            </a:endParaRPr>
          </a:p>
          <a:p>
            <a:pPr marL="671513" lvl="1" indent="-342900" algn="l">
              <a:buFont typeface="Arial"/>
              <a:buChar char="•"/>
            </a:pPr>
            <a:r>
              <a:rPr lang="en-US" sz="1800" dirty="0" err="1" smtClean="0">
                <a:solidFill>
                  <a:prstClr val="black"/>
                </a:solidFill>
                <a:latin typeface="Arial" panose="020B0604020202020204" pitchFamily="34" charset="0"/>
                <a:cs typeface="Arial" panose="020B0604020202020204" pitchFamily="34" charset="0"/>
              </a:rPr>
              <a:t>Max_depth</a:t>
            </a:r>
            <a:r>
              <a:rPr lang="en-US" sz="1800" dirty="0" smtClean="0">
                <a:solidFill>
                  <a:prstClr val="black"/>
                </a:solidFill>
                <a:latin typeface="Arial" panose="020B0604020202020204" pitchFamily="34" charset="0"/>
                <a:cs typeface="Arial" panose="020B0604020202020204" pitchFamily="34" charset="0"/>
              </a:rPr>
              <a:t> typically is best tuned at None (</a:t>
            </a:r>
            <a:r>
              <a:rPr lang="en-US" sz="1800" dirty="0" err="1" smtClean="0">
                <a:solidFill>
                  <a:prstClr val="black"/>
                </a:solidFill>
                <a:latin typeface="Arial" panose="020B0604020202020204" pitchFamily="34" charset="0"/>
                <a:cs typeface="Arial" panose="020B0604020202020204" pitchFamily="34" charset="0"/>
              </a:rPr>
              <a:t>ie</a:t>
            </a:r>
            <a:r>
              <a:rPr lang="en-US" sz="1800" dirty="0" smtClean="0">
                <a:solidFill>
                  <a:prstClr val="black"/>
                </a:solidFill>
                <a:latin typeface="Arial" panose="020B0604020202020204" pitchFamily="34" charset="0"/>
                <a:cs typeface="Arial" panose="020B0604020202020204" pitchFamily="34" charset="0"/>
              </a:rPr>
              <a:t> we should use all the features), and </a:t>
            </a:r>
            <a:r>
              <a:rPr lang="en-US" sz="1800" dirty="0" err="1" smtClean="0">
                <a:solidFill>
                  <a:prstClr val="black"/>
                </a:solidFill>
                <a:latin typeface="Arial" panose="020B0604020202020204" pitchFamily="34" charset="0"/>
                <a:cs typeface="Arial" panose="020B0604020202020204" pitchFamily="34" charset="0"/>
              </a:rPr>
              <a:t>min_sample_split</a:t>
            </a:r>
            <a:r>
              <a:rPr lang="en-US" sz="1800" dirty="0" smtClean="0">
                <a:solidFill>
                  <a:prstClr val="black"/>
                </a:solidFill>
                <a:latin typeface="Arial" panose="020B0604020202020204" pitchFamily="34" charset="0"/>
                <a:cs typeface="Arial" panose="020B0604020202020204" pitchFamily="34" charset="0"/>
              </a:rPr>
              <a:t> is best tuned at 1 (</a:t>
            </a:r>
            <a:r>
              <a:rPr lang="en-US" sz="1800" dirty="0" err="1" smtClean="0">
                <a:solidFill>
                  <a:prstClr val="black"/>
                </a:solidFill>
                <a:latin typeface="Arial" panose="020B0604020202020204" pitchFamily="34" charset="0"/>
                <a:cs typeface="Arial" panose="020B0604020202020204" pitchFamily="34" charset="0"/>
              </a:rPr>
              <a:t>ie</a:t>
            </a:r>
            <a:r>
              <a:rPr lang="en-US" sz="1800" dirty="0" smtClean="0">
                <a:solidFill>
                  <a:prstClr val="black"/>
                </a:solidFill>
                <a:latin typeface="Arial" panose="020B0604020202020204" pitchFamily="34" charset="0"/>
                <a:cs typeface="Arial" panose="020B0604020202020204" pitchFamily="34" charset="0"/>
              </a:rPr>
              <a:t> a leaf can include just 1 observation). </a:t>
            </a:r>
          </a:p>
          <a:p>
            <a:pPr marL="671513" lvl="1" indent="-342900" algn="l">
              <a:buFont typeface="Arial"/>
              <a:buChar char="•"/>
            </a:pPr>
            <a:endParaRPr lang="en-US" sz="1800" dirty="0" smtClean="0">
              <a:solidFill>
                <a:prstClr val="black"/>
              </a:solidFill>
              <a:latin typeface="Arial" panose="020B0604020202020204" pitchFamily="34" charset="0"/>
              <a:cs typeface="Arial" panose="020B0604020202020204" pitchFamily="34" charset="0"/>
            </a:endParaRPr>
          </a:p>
          <a:p>
            <a:pPr marL="671513" lvl="1"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You should use cross-validated grid search to determine the best tuning parameter for your model, although in many cases, the differences from the default parameters may be minute.</a:t>
            </a:r>
            <a:endParaRPr lang="en-US" sz="1800" dirty="0">
              <a:solidFill>
                <a:prstClr val="black"/>
              </a:solidFill>
              <a:latin typeface="Arial" panose="020B0604020202020204" pitchFamily="34" charset="0"/>
              <a:cs typeface="Arial" panose="020B0604020202020204" pitchFamily="34" charset="0"/>
            </a:endParaRPr>
          </a:p>
          <a:p>
            <a:pPr marL="671513" lvl="1" indent="-342900" algn="l">
              <a:buFont typeface="+mj-lt"/>
              <a:buAutoNum type="arabicPeriod"/>
            </a:pPr>
            <a:endParaRPr lang="en-US" sz="1800" dirty="0" smtClean="0">
              <a:latin typeface=""/>
              <a:cs typeface=""/>
            </a:endParaRPr>
          </a:p>
        </p:txBody>
      </p:sp>
    </p:spTree>
    <p:extLst>
      <p:ext uri="{BB962C8B-B14F-4D97-AF65-F5344CB8AC3E}">
        <p14:creationId xmlns:p14="http://schemas.microsoft.com/office/powerpoint/2010/main" val="33467833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do you calculate feature importances?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1754327"/>
          </a:xfrm>
          <a:prstGeom prst="rect">
            <a:avLst/>
          </a:prstGeom>
        </p:spPr>
        <p:txBody>
          <a:bodyPr wrap="square">
            <a:spAutoFit/>
          </a:bodyPr>
          <a:lstStyle/>
          <a:p>
            <a:pPr marL="342900"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Much like decision trees, feature importances are calculated by the hierarchy of each feature in the forest’s component decision trees.</a:t>
            </a:r>
          </a:p>
          <a:p>
            <a:pPr marL="342900" indent="-342900" algn="l">
              <a:buFont typeface="Arial"/>
              <a:buChar char="•"/>
            </a:pPr>
            <a:endParaRPr lang="en-US" sz="1800" dirty="0">
              <a:solidFill>
                <a:prstClr val="black"/>
              </a:solidFill>
              <a:latin typeface="Arial" panose="020B0604020202020204" pitchFamily="34" charset="0"/>
              <a:cs typeface="Arial" panose="020B0604020202020204" pitchFamily="34" charset="0"/>
            </a:endParaRPr>
          </a:p>
          <a:p>
            <a:pPr marL="342900"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The calculation of importance itself is the </a:t>
            </a:r>
            <a:r>
              <a:rPr lang="en-US" sz="1800" b="1" dirty="0" smtClean="0">
                <a:solidFill>
                  <a:prstClr val="black"/>
                </a:solidFill>
                <a:latin typeface="Arial" panose="020B0604020202020204" pitchFamily="34" charset="0"/>
                <a:cs typeface="Arial" panose="020B0604020202020204" pitchFamily="34" charset="0"/>
              </a:rPr>
              <a:t>average fraction </a:t>
            </a:r>
            <a:r>
              <a:rPr lang="en-US" sz="1800" dirty="0" smtClean="0">
                <a:solidFill>
                  <a:prstClr val="black"/>
                </a:solidFill>
                <a:latin typeface="Arial" panose="020B0604020202020204" pitchFamily="34" charset="0"/>
                <a:cs typeface="Arial" panose="020B0604020202020204" pitchFamily="34" charset="0"/>
              </a:rPr>
              <a:t>of the data the feature splits – so, for example, the highest feature in your hierarchy has a fraction of 1, while all others below it have either a similar or lower fraction. </a:t>
            </a:r>
            <a:endParaRPr lang="en-US" sz="1800" b="1" dirty="0" smtClean="0">
              <a:latin typeface=""/>
              <a:cs typeface=""/>
            </a:endParaRPr>
          </a:p>
        </p:txBody>
      </p:sp>
    </p:spTree>
    <p:extLst>
      <p:ext uri="{BB962C8B-B14F-4D97-AF65-F5344CB8AC3E}">
        <p14:creationId xmlns:p14="http://schemas.microsoft.com/office/powerpoint/2010/main" val="15880488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Random forests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The advantages of Random Forests </a:t>
            </a:r>
            <a:r>
              <a:rPr lang="en-US" sz="1800" dirty="0">
                <a:latin typeface=""/>
                <a:cs typeface=""/>
              </a:rPr>
              <a:t>are: </a:t>
            </a:r>
          </a:p>
          <a:p>
            <a:pPr marL="671513" lvl="1" indent="-342900" algn="l">
              <a:buFont typeface="Arial"/>
              <a:buChar char="•"/>
            </a:pPr>
            <a:r>
              <a:rPr lang="en-US" sz="1800" dirty="0">
                <a:latin typeface=""/>
                <a:cs typeface=""/>
              </a:rPr>
              <a:t>Easily understandable (although not interpretable)</a:t>
            </a:r>
          </a:p>
          <a:p>
            <a:pPr marL="671513" lvl="1" indent="-342900" algn="l">
              <a:buFont typeface="Arial"/>
              <a:buChar char="•"/>
            </a:pPr>
            <a:r>
              <a:rPr lang="en-US" sz="1800" dirty="0">
                <a:latin typeface=""/>
                <a:cs typeface=""/>
              </a:rPr>
              <a:t>Robust to irrelevant </a:t>
            </a:r>
            <a:r>
              <a:rPr lang="en-US" sz="1800" dirty="0" smtClean="0">
                <a:latin typeface=""/>
                <a:cs typeface=""/>
              </a:rPr>
              <a:t>data and do not require feature scaling</a:t>
            </a:r>
            <a:endParaRPr lang="en-US" sz="1800" dirty="0">
              <a:latin typeface=""/>
              <a:cs typeface=""/>
            </a:endParaRPr>
          </a:p>
          <a:p>
            <a:pPr marL="671513" lvl="1" indent="-342900" algn="l">
              <a:buFont typeface="Arial"/>
              <a:buChar char="•"/>
            </a:pPr>
            <a:r>
              <a:rPr lang="en-US" sz="1800" dirty="0">
                <a:latin typeface=""/>
                <a:cs typeface=""/>
              </a:rPr>
              <a:t>Random forests usually do not over-fit as you add additional trees.</a:t>
            </a:r>
          </a:p>
          <a:p>
            <a:pPr marL="671513" lvl="1" indent="-342900" algn="l">
              <a:buFont typeface="Arial"/>
              <a:buChar char="•"/>
            </a:pPr>
            <a:r>
              <a:rPr lang="en-US" sz="1800" dirty="0">
                <a:latin typeface=""/>
                <a:cs typeface=""/>
              </a:rPr>
              <a:t>Highly accurate compared to single trees and linear methods. </a:t>
            </a:r>
          </a:p>
          <a:p>
            <a:pPr algn="l"/>
            <a:endParaRPr lang="en-US" sz="1800" dirty="0">
              <a:latin typeface=""/>
              <a:cs typeface=""/>
            </a:endParaRPr>
          </a:p>
          <a:p>
            <a:pPr marL="342900" indent="-342900" algn="l">
              <a:buFont typeface="Arial"/>
              <a:buChar char="•"/>
            </a:pPr>
            <a:r>
              <a:rPr lang="en-US" sz="1800" dirty="0" smtClean="0">
                <a:latin typeface=""/>
                <a:cs typeface=""/>
              </a:rPr>
              <a:t>The drawbacks of random forests are:</a:t>
            </a:r>
          </a:p>
          <a:p>
            <a:pPr marL="671513" lvl="1" indent="-342900" algn="l">
              <a:buFont typeface="Arial"/>
              <a:buChar char="•"/>
            </a:pPr>
            <a:r>
              <a:rPr lang="en-US" sz="1800" dirty="0" smtClean="0">
                <a:latin typeface=""/>
                <a:cs typeface=""/>
              </a:rPr>
              <a:t>The overall model is not directly interpretable (although you can test by altering input data)</a:t>
            </a:r>
          </a:p>
          <a:p>
            <a:pPr marL="671513" lvl="1" indent="-342900" algn="l">
              <a:buFont typeface="Arial"/>
              <a:buChar char="•"/>
            </a:pPr>
            <a:r>
              <a:rPr lang="en-US" sz="1800" dirty="0" smtClean="0">
                <a:latin typeface=""/>
                <a:cs typeface=""/>
              </a:rPr>
              <a:t>They have a high computing overhead, especially as you add more trees</a:t>
            </a:r>
          </a:p>
          <a:p>
            <a:pPr marL="671513" lvl="1" indent="-342900" algn="l">
              <a:buFont typeface="Arial"/>
              <a:buChar char="•"/>
            </a:pPr>
            <a:r>
              <a:rPr lang="en-US" sz="1800" dirty="0" smtClean="0">
                <a:latin typeface=""/>
                <a:cs typeface=""/>
              </a:rPr>
              <a:t>If you tune your models maximally, they are sometimes less predictive than boosting trees or neural nets. </a:t>
            </a:r>
          </a:p>
          <a:p>
            <a:pPr marL="671513" lvl="1" indent="-342900" algn="l">
              <a:buFont typeface="Arial"/>
              <a:buChar char="•"/>
            </a:pPr>
            <a:r>
              <a:rPr lang="en-US" sz="1800" dirty="0" smtClean="0">
                <a:latin typeface=""/>
                <a:cs typeface=""/>
              </a:rPr>
              <a:t>Class probabilities are usually not directly calibrated to out-of-sample-data, although their sorting is usually correct. </a:t>
            </a:r>
          </a:p>
        </p:txBody>
      </p:sp>
    </p:spTree>
    <p:extLst>
      <p:ext uri="{BB962C8B-B14F-4D97-AF65-F5344CB8AC3E}">
        <p14:creationId xmlns:p14="http://schemas.microsoft.com/office/powerpoint/2010/main" val="60158693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552700"/>
            <a:ext cx="8426450" cy="1143000"/>
          </a:xfrm>
        </p:spPr>
        <p:txBody>
          <a:bodyPr/>
          <a:lstStyle/>
          <a:p>
            <a:pPr>
              <a:defRPr/>
            </a:pPr>
            <a:r>
              <a:rPr lang="en-US" sz="6600" dirty="0" smtClean="0"/>
              <a:t>III. BOOSTING TREES</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ENSEMBLE METHODS AND NEURAL NETWORKS</a:t>
            </a:r>
          </a:p>
        </p:txBody>
      </p:sp>
    </p:spTree>
    <p:extLst>
      <p:ext uri="{BB962C8B-B14F-4D97-AF65-F5344CB8AC3E}">
        <p14:creationId xmlns:p14="http://schemas.microsoft.com/office/powerpoint/2010/main" val="31445585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Boosting trees </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416320"/>
          </a:xfrm>
          <a:prstGeom prst="rect">
            <a:avLst/>
          </a:prstGeom>
        </p:spPr>
        <p:txBody>
          <a:bodyPr wrap="square">
            <a:spAutoFit/>
          </a:bodyPr>
          <a:lstStyle/>
          <a:p>
            <a:pPr marL="342900" indent="-342900" algn="l">
              <a:buFont typeface="Arial"/>
              <a:buChar char="•"/>
            </a:pPr>
            <a:r>
              <a:rPr lang="en-US" sz="1800" dirty="0" smtClean="0">
                <a:latin typeface=""/>
                <a:cs typeface=""/>
              </a:rPr>
              <a:t>Boosting Trees employ a process popularized by </a:t>
            </a:r>
            <a:r>
              <a:rPr lang="en-US" sz="1800" dirty="0" err="1" smtClean="0">
                <a:latin typeface=""/>
                <a:cs typeface=""/>
              </a:rPr>
              <a:t>AdaBoost</a:t>
            </a:r>
            <a:r>
              <a:rPr lang="en-US" sz="1800" dirty="0" smtClean="0">
                <a:latin typeface=""/>
                <a:cs typeface=""/>
              </a:rPr>
              <a:t> to grow regression and classification trees: </a:t>
            </a:r>
          </a:p>
          <a:p>
            <a:pPr marL="342900" indent="-342900" algn="l">
              <a:buFont typeface="Arial"/>
              <a:buChar char="•"/>
            </a:pPr>
            <a:endParaRPr lang="en-US" sz="1800" dirty="0" smtClean="0">
              <a:latin typeface=""/>
              <a:cs typeface=""/>
            </a:endParaRPr>
          </a:p>
          <a:p>
            <a:pPr marL="671513" lvl="1" indent="-342900" algn="l">
              <a:buFont typeface="+mj-lt"/>
              <a:buAutoNum type="arabicPeriod"/>
            </a:pPr>
            <a:r>
              <a:rPr lang="en-US" sz="1800" dirty="0" smtClean="0">
                <a:latin typeface=""/>
                <a:cs typeface=""/>
              </a:rPr>
              <a:t>A single decision tree is built and predicted on the data.</a:t>
            </a:r>
          </a:p>
          <a:p>
            <a:pPr marL="671513" lvl="1" indent="-342900" algn="l">
              <a:buFont typeface="+mj-lt"/>
              <a:buAutoNum type="arabicPeriod"/>
            </a:pPr>
            <a:r>
              <a:rPr lang="en-US" sz="1800" dirty="0" smtClean="0">
                <a:latin typeface=""/>
                <a:cs typeface=""/>
              </a:rPr>
              <a:t>A weight (</a:t>
            </a:r>
            <a:r>
              <a:rPr lang="en-US" sz="1800" b="1" dirty="0" smtClean="0">
                <a:latin typeface=""/>
                <a:cs typeface=""/>
              </a:rPr>
              <a:t>‘boost’</a:t>
            </a:r>
            <a:r>
              <a:rPr lang="en-US" sz="1800" dirty="0" smtClean="0">
                <a:latin typeface=""/>
                <a:cs typeface=""/>
              </a:rPr>
              <a:t>) is given for each observation based on either its correct or incorrect classification, or its absolute error from the predicted value.</a:t>
            </a:r>
          </a:p>
          <a:p>
            <a:pPr marL="671513" lvl="1" indent="-342900" algn="l">
              <a:buFont typeface="+mj-lt"/>
              <a:buAutoNum type="arabicPeriod"/>
            </a:pPr>
            <a:r>
              <a:rPr lang="en-US" sz="1800" dirty="0" smtClean="0">
                <a:latin typeface=""/>
                <a:cs typeface=""/>
              </a:rPr>
              <a:t>A second decision tree is built with the updated weights, in effect skewing its composition to concentrate on the observations that are most </a:t>
            </a:r>
            <a:r>
              <a:rPr lang="en-US" sz="1800" dirty="0" err="1" smtClean="0">
                <a:latin typeface=""/>
                <a:cs typeface=""/>
              </a:rPr>
              <a:t>dificult</a:t>
            </a:r>
            <a:r>
              <a:rPr lang="en-US" sz="1800" dirty="0" smtClean="0">
                <a:latin typeface=""/>
                <a:cs typeface=""/>
              </a:rPr>
              <a:t> to predict.</a:t>
            </a:r>
          </a:p>
          <a:p>
            <a:pPr marL="671513" lvl="1" indent="-342900" algn="l">
              <a:buFont typeface="+mj-lt"/>
              <a:buAutoNum type="arabicPeriod"/>
            </a:pPr>
            <a:r>
              <a:rPr lang="en-US" sz="1800" dirty="0" smtClean="0">
                <a:latin typeface=""/>
                <a:cs typeface=""/>
              </a:rPr>
              <a:t>Steps 2 and 3 are repeated until you reach a pre-determined number of trees or fail to improve accuracy above a certain metric.  </a:t>
            </a:r>
          </a:p>
          <a:p>
            <a:pPr marL="671513" lvl="1"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13545261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Boosting trees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416320"/>
          </a:xfrm>
          <a:prstGeom prst="rect">
            <a:avLst/>
          </a:prstGeom>
        </p:spPr>
        <p:txBody>
          <a:bodyPr wrap="square">
            <a:spAutoFit/>
          </a:bodyPr>
          <a:lstStyle/>
          <a:p>
            <a:pPr marL="342900" indent="-342900" algn="l">
              <a:buFont typeface="Arial"/>
              <a:buChar char="•"/>
            </a:pPr>
            <a:r>
              <a:rPr lang="en-US" sz="1800" dirty="0" smtClean="0">
                <a:latin typeface=""/>
                <a:cs typeface=""/>
              </a:rPr>
              <a:t>Boosting Trees differ from </a:t>
            </a:r>
            <a:r>
              <a:rPr lang="en-US" sz="1800" dirty="0" err="1" smtClean="0">
                <a:latin typeface=""/>
                <a:cs typeface=""/>
              </a:rPr>
              <a:t>AdaBoost</a:t>
            </a:r>
            <a:r>
              <a:rPr lang="en-US" sz="1800" dirty="0" smtClean="0">
                <a:latin typeface=""/>
                <a:cs typeface=""/>
              </a:rPr>
              <a:t> in that you can customize your loss function that generates the weights given to training observations.</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The standard loss function for classification is ‘deviance’, i.e. ability / inability to appropriately calculate the observation’s class.</a:t>
            </a:r>
          </a:p>
          <a:p>
            <a:pPr marL="342900" indent="-342900" algn="l">
              <a:buFont typeface="Arial"/>
              <a:buChar char="•"/>
            </a:pPr>
            <a:endParaRPr lang="en-US" sz="1800" dirty="0" smtClean="0">
              <a:latin typeface=""/>
              <a:cs typeface=""/>
            </a:endParaRPr>
          </a:p>
          <a:p>
            <a:pPr marL="342900" indent="-342900" algn="l">
              <a:buFont typeface="Arial"/>
              <a:buChar char="•"/>
            </a:pPr>
            <a:r>
              <a:rPr lang="en-US" sz="1800" dirty="0" smtClean="0">
                <a:latin typeface=""/>
                <a:cs typeface=""/>
              </a:rPr>
              <a:t>The standard loss function for regression is ‘least squares’, i.e. the squared error of the observation from its corresponding predicted value.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Other loss functions include least absolute deviation, the root squared error of the observations, and </a:t>
            </a:r>
            <a:r>
              <a:rPr lang="en-US" sz="1800" dirty="0" err="1" smtClean="0">
                <a:latin typeface=""/>
                <a:cs typeface=""/>
              </a:rPr>
              <a:t>quantiles</a:t>
            </a:r>
            <a:r>
              <a:rPr lang="en-US" sz="1800" dirty="0" smtClean="0">
                <a:latin typeface=""/>
                <a:cs typeface=""/>
              </a:rPr>
              <a:t>, i.e. the ability of each tree to properly calibrate the data via prediction intervals. </a:t>
            </a:r>
          </a:p>
        </p:txBody>
      </p:sp>
    </p:spTree>
    <p:extLst>
      <p:ext uri="{BB962C8B-B14F-4D97-AF65-F5344CB8AC3E}">
        <p14:creationId xmlns:p14="http://schemas.microsoft.com/office/powerpoint/2010/main" val="23570216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Stochastic gradient boosting</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862323"/>
          </a:xfrm>
          <a:prstGeom prst="rect">
            <a:avLst/>
          </a:prstGeom>
        </p:spPr>
        <p:txBody>
          <a:bodyPr wrap="square">
            <a:spAutoFit/>
          </a:bodyPr>
          <a:lstStyle/>
          <a:p>
            <a:pPr marL="342900" indent="-342900" algn="l">
              <a:buFont typeface="Arial"/>
              <a:buChar char="•"/>
            </a:pPr>
            <a:r>
              <a:rPr lang="en-US" sz="1800" dirty="0" smtClean="0">
                <a:latin typeface=""/>
                <a:cs typeface=""/>
              </a:rPr>
              <a:t>Stochastic Gradient </a:t>
            </a:r>
            <a:r>
              <a:rPr lang="en-US" sz="1800" dirty="0">
                <a:latin typeface=""/>
                <a:cs typeface=""/>
              </a:rPr>
              <a:t>B</a:t>
            </a:r>
            <a:r>
              <a:rPr lang="en-US" sz="1800" dirty="0" smtClean="0">
                <a:latin typeface=""/>
                <a:cs typeface=""/>
              </a:rPr>
              <a:t>oosting extends boosting trees by employing the sampling methods used in Random Forests.</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By sub-sampling the data, you help prevent overfitting of the </a:t>
            </a:r>
            <a:r>
              <a:rPr lang="en-US" sz="1800" dirty="0" err="1" smtClean="0">
                <a:latin typeface=""/>
                <a:cs typeface=""/>
              </a:rPr>
              <a:t>AdaBoost</a:t>
            </a:r>
            <a:r>
              <a:rPr lang="en-US" sz="1800" dirty="0">
                <a:latin typeface=""/>
                <a:cs typeface=""/>
              </a:rPr>
              <a:t> </a:t>
            </a:r>
            <a:r>
              <a:rPr lang="en-US" sz="1800" dirty="0" smtClean="0">
                <a:latin typeface=""/>
                <a:cs typeface=""/>
              </a:rPr>
              <a:t>process.</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However, the number of iterations needed to find an optimal result is usually far larger than more traditional gradient boosting methods.</a:t>
            </a:r>
          </a:p>
          <a:p>
            <a:pPr marL="342900" indent="-342900" algn="l">
              <a:buFont typeface="Arial"/>
              <a:buChar char="•"/>
            </a:pPr>
            <a:endParaRPr lang="en-US" sz="1800" dirty="0">
              <a:latin typeface=""/>
              <a:cs typeface=""/>
            </a:endParaRPr>
          </a:p>
          <a:p>
            <a:pPr marL="342900"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37480334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Stochastic gradient boosting</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18</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524316"/>
          </a:xfrm>
          <a:prstGeom prst="rect">
            <a:avLst/>
          </a:prstGeom>
        </p:spPr>
        <p:txBody>
          <a:bodyPr wrap="square">
            <a:spAutoFit/>
          </a:bodyPr>
          <a:lstStyle/>
          <a:p>
            <a:pPr marL="342900" indent="-342900" algn="l">
              <a:buFont typeface="Arial"/>
              <a:buChar char="•"/>
            </a:pPr>
            <a:r>
              <a:rPr lang="en-US" sz="1800" dirty="0" smtClean="0">
                <a:latin typeface=""/>
                <a:cs typeface=""/>
              </a:rPr>
              <a:t>Boosting Trees employ a large number of tuning parameters (including the parameters used in decision trees and random forests), but a few are very important:</a:t>
            </a:r>
          </a:p>
          <a:p>
            <a:pPr marL="671513" lvl="1" indent="-342900" algn="l">
              <a:buFont typeface="Arial"/>
              <a:buChar char="•"/>
            </a:pPr>
            <a:r>
              <a:rPr lang="en-US" sz="1800" b="1" dirty="0" smtClean="0">
                <a:latin typeface=""/>
                <a:cs typeface=""/>
              </a:rPr>
              <a:t>Learning rate </a:t>
            </a:r>
            <a:r>
              <a:rPr lang="en-US" sz="1800" dirty="0" smtClean="0">
                <a:latin typeface=""/>
                <a:cs typeface=""/>
              </a:rPr>
              <a:t>is the relative weight of the output produced by each tree iteration in the final vote (for classification) or averaging (for regression). </a:t>
            </a:r>
          </a:p>
          <a:p>
            <a:pPr marL="1000125" lvl="2" indent="-342900" algn="l">
              <a:buFont typeface="Arial"/>
              <a:buChar char="•"/>
            </a:pPr>
            <a:r>
              <a:rPr lang="en-US" sz="1800" dirty="0" smtClean="0">
                <a:latin typeface=""/>
                <a:cs typeface=""/>
              </a:rPr>
              <a:t>A smaller learning rate will usually provide higher in-sample accuracy at the expense of overfitting on out-of sample data.  You can counter this by increasing the number of trees in the model, but this increases its computational overhead. </a:t>
            </a:r>
          </a:p>
          <a:p>
            <a:pPr marL="1000125" lvl="2" indent="-342900" algn="l">
              <a:buFont typeface="Arial"/>
              <a:buChar char="•"/>
            </a:pPr>
            <a:r>
              <a:rPr lang="en-US" sz="1800" dirty="0" smtClean="0">
                <a:latin typeface=""/>
                <a:cs typeface=""/>
              </a:rPr>
              <a:t>A typical learning rate is 0.05.</a:t>
            </a:r>
          </a:p>
          <a:p>
            <a:pPr marL="671513" lvl="1" indent="-342900" algn="l">
              <a:buFont typeface="Arial"/>
              <a:buChar char="•"/>
            </a:pPr>
            <a:endParaRPr lang="en-US" sz="1800" b="1" dirty="0" smtClean="0">
              <a:latin typeface=""/>
              <a:cs typeface=""/>
            </a:endParaRPr>
          </a:p>
          <a:p>
            <a:pPr marL="671513" lvl="1" indent="-342900" algn="l">
              <a:buFont typeface="Arial"/>
              <a:buChar char="•"/>
            </a:pPr>
            <a:r>
              <a:rPr lang="en-US" sz="1800" b="1" dirty="0" smtClean="0">
                <a:latin typeface=""/>
                <a:cs typeface=""/>
              </a:rPr>
              <a:t>Subsampling </a:t>
            </a:r>
            <a:r>
              <a:rPr lang="en-US" sz="1800" dirty="0" smtClean="0">
                <a:latin typeface=""/>
                <a:cs typeface=""/>
              </a:rPr>
              <a:t>is the percentage of the overall data each tree is trained on.  A typical subsampling rate is 0.5.</a:t>
            </a:r>
            <a:endParaRPr lang="en-US" sz="1800" b="1" dirty="0" smtClean="0">
              <a:latin typeface=""/>
              <a:cs typeface=""/>
            </a:endParaRPr>
          </a:p>
          <a:p>
            <a:pPr marL="1000125" lvl="2" indent="-342900" algn="l">
              <a:buFont typeface="Arial"/>
              <a:buChar char="•"/>
            </a:pPr>
            <a:endParaRPr lang="en-US" sz="1800" dirty="0" smtClean="0">
              <a:latin typeface=""/>
              <a:cs typeface=""/>
            </a:endParaRPr>
          </a:p>
          <a:p>
            <a:pPr marL="342900" indent="-342900" algn="l">
              <a:buFont typeface="Arial"/>
              <a:buChar char="•"/>
            </a:pPr>
            <a:endParaRPr lang="en-US" sz="1800" dirty="0">
              <a:latin typeface=""/>
              <a:cs typeface=""/>
            </a:endParaRPr>
          </a:p>
          <a:p>
            <a:pPr marL="342900"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37004139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Feature importances &amp; partial dependence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3505200" cy="3416320"/>
          </a:xfrm>
          <a:prstGeom prst="rect">
            <a:avLst/>
          </a:prstGeom>
        </p:spPr>
        <p:txBody>
          <a:bodyPr wrap="square">
            <a:spAutoFit/>
          </a:bodyPr>
          <a:lstStyle/>
          <a:p>
            <a:pPr marL="342900" indent="-342900" algn="l">
              <a:buFont typeface="Arial"/>
              <a:buChar char="•"/>
            </a:pPr>
            <a:r>
              <a:rPr lang="en-US" sz="1800" dirty="0" smtClean="0">
                <a:latin typeface=""/>
                <a:cs typeface=""/>
              </a:rPr>
              <a:t>Boosting feature importances work like that of random forests: it’s the average importance of each tree.</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Partial dependence plots shows you the interaction between each independent feature and your response, and is helpful to determining the linearity of the interaction of the two features. </a:t>
            </a:r>
          </a:p>
        </p:txBody>
      </p:sp>
      <p:pic>
        <p:nvPicPr>
          <p:cNvPr id="2" name="Picture 1"/>
          <p:cNvPicPr>
            <a:picLocks noChangeAspect="1"/>
          </p:cNvPicPr>
          <p:nvPr/>
        </p:nvPicPr>
        <p:blipFill>
          <a:blip r:embed="rId3"/>
          <a:stretch>
            <a:fillRect/>
          </a:stretch>
        </p:blipFill>
        <p:spPr>
          <a:xfrm>
            <a:off x="3995737" y="1028700"/>
            <a:ext cx="4792663" cy="3594497"/>
          </a:xfrm>
          <a:prstGeom prst="rect">
            <a:avLst/>
          </a:prstGeom>
        </p:spPr>
      </p:pic>
    </p:spTree>
    <p:extLst>
      <p:ext uri="{BB962C8B-B14F-4D97-AF65-F5344CB8AC3E}">
        <p14:creationId xmlns:p14="http://schemas.microsoft.com/office/powerpoint/2010/main" val="12572277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3716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I</a:t>
            </a:r>
            <a:r>
              <a:rPr lang="en-US" sz="3000" dirty="0">
                <a:latin typeface="PFDinTextCompPro-Bold" charset="0"/>
                <a:ea typeface="ヒラギノ角ゴ ProN W6" charset="0"/>
                <a:cs typeface="ヒラギノ角ゴ ProN W6" charset="0"/>
              </a:rPr>
              <a:t>.	</a:t>
            </a:r>
            <a:r>
              <a:rPr lang="en-US" sz="3000" dirty="0" smtClean="0">
                <a:latin typeface="PFDinTextCompPro-Bold" charset="0"/>
                <a:ea typeface="ヒラギノ角ゴ ProN W6" charset="0"/>
                <a:cs typeface="ヒラギノ角ゴ ProN W6" charset="0"/>
              </a:rPr>
              <a:t>Ensemble methods overview</a:t>
            </a:r>
            <a:r>
              <a:rPr lang="en-US" sz="3000" dirty="0">
                <a:latin typeface="PFDinTextCompPro-Bold" charset="0"/>
                <a:ea typeface="ヒラギノ角ゴ ProN W6" charset="0"/>
                <a:cs typeface="ヒラギノ角ゴ ProN W6" charset="0"/>
              </a:rPr>
              <a:t/>
            </a:r>
            <a:br>
              <a:rPr lang="en-US" sz="3000" dirty="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Random forests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Boosting trees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Neural networks</a:t>
            </a:r>
            <a:br>
              <a:rPr lang="en-US" sz="3000" dirty="0" smtClean="0">
                <a:latin typeface="PFDinTextCompPro-Bold" charset="0"/>
                <a:ea typeface="ヒラギノ角ゴ ProN W6" charset="0"/>
                <a:cs typeface="ヒラギノ角ゴ ProN W6" charset="0"/>
              </a:rPr>
            </a:br>
            <a:endParaRPr lang="en-US" sz="3000" cap="none" dirty="0">
              <a:latin typeface="PFDinTextCompPro-Bold" charset="0"/>
              <a:ea typeface="ヒラギノ角ゴ ProN W6" charset="0"/>
              <a:cs typeface="ヒラギノ角ゴ ProN W6" charset="0"/>
            </a:endParaRPr>
          </a:p>
        </p:txBody>
      </p:sp>
      <p:sp>
        <p:nvSpPr>
          <p:cNvPr id="6" name="Slide Number Placeholder 3"/>
          <p:cNvSpPr>
            <a:spLocks noGrp="1"/>
          </p:cNvSpPr>
          <p:nvPr>
            <p:ph type="sldNum" sz="quarter" idx="13"/>
          </p:nvPr>
        </p:nvSpPr>
        <p:spPr>
          <a:xfrm>
            <a:off x="8650288" y="565150"/>
            <a:ext cx="254000" cy="311150"/>
          </a:xfrm>
        </p:spPr>
        <p:txBody>
          <a:bodyPr/>
          <a:lstStyle/>
          <a:p>
            <a:pPr>
              <a:defRPr/>
            </a:pPr>
            <a:fld id="{6F4A1B40-4074-4A43-A415-862C3E2C2127}" type="slidenum">
              <a:rPr lang="en-US"/>
              <a:pPr>
                <a:defRPr/>
              </a:pPr>
              <a:t>2</a:t>
            </a:fld>
            <a:endParaRPr lang="en-US"/>
          </a:p>
        </p:txBody>
      </p:sp>
      <p:sp>
        <p:nvSpPr>
          <p:cNvPr id="7" name="Content Placeholder 3"/>
          <p:cNvSpPr>
            <a:spLocks noGrp="1"/>
          </p:cNvSpPr>
          <p:nvPr>
            <p:ph sz="quarter" idx="11"/>
          </p:nvPr>
        </p:nvSpPr>
        <p:spPr>
          <a:xfrm>
            <a:off x="371475" y="526832"/>
            <a:ext cx="6400800" cy="304800"/>
          </a:xfrm>
        </p:spPr>
        <p:txBody>
          <a:bodyPr wrap="square" lIns="91440" tIns="45720" rIns="91440" bIns="45720" numCol="1" anchor="t" anchorCtr="0" compatLnSpc="1">
            <a:prstTxWarp prst="textNoShape">
              <a:avLst/>
            </a:prstTxWarp>
          </a:bodyPr>
          <a:lstStyle/>
          <a:p>
            <a:pPr marL="0" indent="0">
              <a:buNone/>
            </a:pPr>
            <a:r>
              <a:rPr lang="en-US" cap="none" dirty="0" smtClean="0">
                <a:latin typeface="PFDinTextCompPro-Bold" charset="0"/>
                <a:ea typeface="ヒラギノ角ゴ ProN W3" charset="0"/>
                <a:cs typeface="ヒラギノ角ゴ ProN W3" charset="0"/>
              </a:rPr>
              <a:t>AGENDA</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181887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BOOSTING TREES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093429"/>
          </a:xfrm>
          <a:prstGeom prst="rect">
            <a:avLst/>
          </a:prstGeom>
        </p:spPr>
        <p:txBody>
          <a:bodyPr wrap="square">
            <a:spAutoFit/>
          </a:bodyPr>
          <a:lstStyle/>
          <a:p>
            <a:pPr marL="342900" indent="-342900" algn="l">
              <a:buFont typeface="Arial"/>
              <a:buChar char="•"/>
            </a:pPr>
            <a:r>
              <a:rPr lang="en-US" sz="1800" dirty="0" smtClean="0">
                <a:latin typeface=""/>
                <a:cs typeface=""/>
              </a:rPr>
              <a:t>Pros: </a:t>
            </a:r>
          </a:p>
          <a:p>
            <a:pPr marL="671513" lvl="1" indent="-342900" algn="l">
              <a:buFont typeface="Arial"/>
              <a:buChar char="•"/>
            </a:pPr>
            <a:r>
              <a:rPr lang="en-US" sz="1800" dirty="0" smtClean="0">
                <a:latin typeface=""/>
                <a:cs typeface=""/>
              </a:rPr>
              <a:t>If tuned correctly, Boosting Trees typically outperform Random Forests on most classification and regression problems.</a:t>
            </a:r>
          </a:p>
          <a:p>
            <a:pPr marL="671513" lvl="1" indent="-342900" algn="l">
              <a:buFont typeface="Arial"/>
              <a:buChar char="•"/>
            </a:pPr>
            <a:r>
              <a:rPr lang="en-US" sz="1800" dirty="0" smtClean="0">
                <a:latin typeface=""/>
                <a:cs typeface=""/>
              </a:rPr>
              <a:t>Interpretability of tree-based methods</a:t>
            </a:r>
          </a:p>
          <a:p>
            <a:pPr marL="671513" lvl="1" indent="-342900" algn="l">
              <a:buFont typeface="Arial"/>
              <a:buChar char="•"/>
            </a:pPr>
            <a:r>
              <a:rPr lang="en-US" sz="1800" dirty="0" smtClean="0">
                <a:latin typeface=""/>
                <a:cs typeface=""/>
              </a:rPr>
              <a:t>Do not require feature scaling</a:t>
            </a:r>
          </a:p>
          <a:p>
            <a:pPr marL="671513" lvl="1" indent="-342900" algn="l">
              <a:buFont typeface="Arial"/>
              <a:buChar char="•"/>
            </a:pPr>
            <a:r>
              <a:rPr lang="en-US" sz="1800" dirty="0" smtClean="0">
                <a:latin typeface=""/>
                <a:cs typeface=""/>
              </a:rPr>
              <a:t>Custom loss functions can be extremely helpful when maximizing predictive accuracy of a minority class. </a:t>
            </a:r>
          </a:p>
          <a:p>
            <a:pPr marL="671513" lvl="1"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Cons:</a:t>
            </a:r>
          </a:p>
          <a:p>
            <a:pPr marL="671513" lvl="1" indent="-342900" algn="l">
              <a:buFont typeface="Arial"/>
              <a:buChar char="•"/>
            </a:pPr>
            <a:r>
              <a:rPr lang="en-US" sz="1800" dirty="0" smtClean="0">
                <a:latin typeface=""/>
                <a:cs typeface=""/>
              </a:rPr>
              <a:t>Easy to </a:t>
            </a:r>
            <a:r>
              <a:rPr lang="en-US" sz="1800" dirty="0" err="1" smtClean="0">
                <a:latin typeface=""/>
                <a:cs typeface=""/>
              </a:rPr>
              <a:t>overfit</a:t>
            </a:r>
            <a:r>
              <a:rPr lang="en-US" sz="1800" dirty="0" smtClean="0">
                <a:latin typeface=""/>
                <a:cs typeface=""/>
              </a:rPr>
              <a:t> on data</a:t>
            </a:r>
          </a:p>
          <a:p>
            <a:pPr marL="671513" lvl="1" indent="-342900" algn="l">
              <a:buFont typeface="Arial"/>
              <a:buChar char="•"/>
            </a:pPr>
            <a:r>
              <a:rPr lang="en-US" sz="1800" dirty="0" smtClean="0">
                <a:latin typeface=""/>
                <a:cs typeface=""/>
              </a:rPr>
              <a:t>High computational overhead</a:t>
            </a:r>
          </a:p>
          <a:p>
            <a:pPr marL="1000125" lvl="2" indent="-342900" algn="l">
              <a:buFont typeface="Arial"/>
              <a:buChar char="•"/>
            </a:pPr>
            <a:r>
              <a:rPr lang="en-US" sz="1800" dirty="0" smtClean="0">
                <a:latin typeface=""/>
                <a:cs typeface=""/>
              </a:rPr>
              <a:t>The process is by nature sequential</a:t>
            </a:r>
          </a:p>
          <a:p>
            <a:pPr marL="1000125" lvl="2" indent="-342900" algn="l">
              <a:buFont typeface="Arial"/>
              <a:buChar char="•"/>
            </a:pPr>
            <a:r>
              <a:rPr lang="en-US" sz="1800" dirty="0" smtClean="0">
                <a:latin typeface=""/>
                <a:cs typeface=""/>
              </a:rPr>
              <a:t>Proper tuning parameters are harder to ‘guess’</a:t>
            </a:r>
          </a:p>
          <a:p>
            <a:pPr marL="671513" lvl="1" indent="-342900" algn="l">
              <a:buFont typeface="Arial"/>
              <a:buChar char="•"/>
            </a:pPr>
            <a:r>
              <a:rPr lang="en-US" sz="1800" dirty="0" smtClean="0">
                <a:latin typeface=""/>
                <a:cs typeface=""/>
              </a:rPr>
              <a:t>Not well-suited for multi-class classification (use Random Forests instead)</a:t>
            </a:r>
          </a:p>
          <a:p>
            <a:pPr marL="671513" lvl="1" indent="-342900" algn="l">
              <a:buFont typeface="Arial"/>
              <a:buChar char="•"/>
            </a:pPr>
            <a:endParaRPr lang="en-US" sz="800" dirty="0">
              <a:latin typeface=""/>
              <a:cs typeface=""/>
            </a:endParaRPr>
          </a:p>
        </p:txBody>
      </p:sp>
    </p:spTree>
    <p:extLst>
      <p:ext uri="{BB962C8B-B14F-4D97-AF65-F5344CB8AC3E}">
        <p14:creationId xmlns:p14="http://schemas.microsoft.com/office/powerpoint/2010/main" val="22256924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In-class exercise: random forests and boosting trees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247317"/>
          </a:xfrm>
          <a:prstGeom prst="rect">
            <a:avLst/>
          </a:prstGeom>
        </p:spPr>
        <p:txBody>
          <a:bodyPr wrap="square">
            <a:spAutoFit/>
          </a:bodyPr>
          <a:lstStyle/>
          <a:p>
            <a:pPr marL="342900" indent="-342900" algn="l">
              <a:buFont typeface="Arial"/>
              <a:buChar char="•"/>
            </a:pPr>
            <a:r>
              <a:rPr lang="en-US" sz="1800" dirty="0" smtClean="0">
                <a:latin typeface=""/>
                <a:cs typeface=""/>
              </a:rPr>
              <a:t>Let’s return to your Hall of Fame dataset and do the following:</a:t>
            </a:r>
          </a:p>
          <a:p>
            <a:pPr marL="671513" lvl="1" indent="-342900" algn="l">
              <a:buFont typeface="Arial"/>
              <a:buChar char="•"/>
            </a:pPr>
            <a:r>
              <a:rPr lang="en-US" sz="1800" dirty="0" smtClean="0">
                <a:latin typeface=""/>
                <a:cs typeface=""/>
              </a:rPr>
              <a:t>Fit a cross-validated Random Forest with 500 trees on your data. </a:t>
            </a:r>
          </a:p>
          <a:p>
            <a:pPr marL="671513" lvl="1" indent="-342900" algn="l">
              <a:buFont typeface="Arial"/>
              <a:buChar char="•"/>
            </a:pPr>
            <a:r>
              <a:rPr lang="en-US" sz="1800" dirty="0" smtClean="0">
                <a:latin typeface=""/>
                <a:cs typeface=""/>
              </a:rPr>
              <a:t>Evaluate ROC AUC performance vs. the decision tree estimator you already built.</a:t>
            </a:r>
          </a:p>
          <a:p>
            <a:pPr marL="671513" lvl="1" indent="-342900" algn="l">
              <a:buFont typeface="Arial"/>
              <a:buChar char="•"/>
            </a:pPr>
            <a:r>
              <a:rPr lang="en-US" sz="1800" dirty="0" smtClean="0">
                <a:latin typeface=""/>
                <a:cs typeface=""/>
              </a:rPr>
              <a:t>Use grid search to find the best parameters for n-estimators.</a:t>
            </a:r>
          </a:p>
          <a:p>
            <a:pPr marL="671513" lvl="1" indent="-342900" algn="l">
              <a:buFont typeface="Arial"/>
              <a:buChar char="•"/>
            </a:pPr>
            <a:r>
              <a:rPr lang="en-US" sz="1800" dirty="0">
                <a:latin typeface=""/>
                <a:cs typeface=""/>
              </a:rPr>
              <a:t>Plot out-of-sample accuracy by number of trees in the forest. </a:t>
            </a:r>
            <a:endParaRPr lang="en-US" sz="1800" dirty="0" smtClean="0">
              <a:latin typeface=""/>
              <a:cs typeface=""/>
            </a:endParaRPr>
          </a:p>
          <a:p>
            <a:pPr marL="671513" lvl="1" indent="-342900" algn="l">
              <a:buFont typeface="Arial"/>
              <a:buChar char="•"/>
            </a:pPr>
            <a:r>
              <a:rPr lang="en-US" sz="1800" dirty="0" smtClean="0">
                <a:latin typeface=""/>
                <a:cs typeface=""/>
              </a:rPr>
              <a:t>Fit a cross-validated Boosting Tree classifier on the data and compare accuracy to your other models.</a:t>
            </a:r>
          </a:p>
          <a:p>
            <a:pPr marL="671513" lvl="1" indent="-342900" algn="l">
              <a:buFont typeface="Arial"/>
              <a:buChar char="•"/>
            </a:pPr>
            <a:r>
              <a:rPr lang="en-US" sz="1800" dirty="0" smtClean="0">
                <a:latin typeface=""/>
                <a:cs typeface=""/>
              </a:rPr>
              <a:t>Print out of sample accuracy. Compare it to random forest accuracy.</a:t>
            </a:r>
          </a:p>
          <a:p>
            <a:pPr marL="671513" lvl="1" indent="-342900" algn="l">
              <a:buFont typeface="Arial"/>
              <a:buChar char="•"/>
            </a:pPr>
            <a:r>
              <a:rPr lang="en-US" sz="1800" dirty="0" smtClean="0">
                <a:latin typeface=""/>
                <a:cs typeface=""/>
              </a:rPr>
              <a:t>Tune the parameters for </a:t>
            </a:r>
            <a:r>
              <a:rPr lang="en-US" sz="1800" dirty="0" err="1" smtClean="0">
                <a:latin typeface=""/>
                <a:cs typeface=""/>
              </a:rPr>
              <a:t>n_estimators</a:t>
            </a:r>
            <a:r>
              <a:rPr lang="en-US" sz="1800" dirty="0" smtClean="0">
                <a:latin typeface=""/>
                <a:cs typeface=""/>
              </a:rPr>
              <a:t>, the learning rate, and subsampling percentage. </a:t>
            </a:r>
          </a:p>
          <a:p>
            <a:pPr marL="671513" lvl="1" indent="-342900" algn="l">
              <a:buFont typeface="Arial"/>
              <a:buChar char="•"/>
            </a:pPr>
            <a:r>
              <a:rPr lang="en-US" sz="1800" dirty="0" smtClean="0">
                <a:latin typeface=""/>
                <a:cs typeface=""/>
              </a:rPr>
              <a:t>Plot ROC curve accuracy of your most predictive Boosting model </a:t>
            </a:r>
            <a:r>
              <a:rPr lang="en-US" sz="1800" dirty="0" err="1" smtClean="0">
                <a:latin typeface=""/>
                <a:cs typeface=""/>
              </a:rPr>
              <a:t>vs</a:t>
            </a:r>
            <a:r>
              <a:rPr lang="en-US" sz="1800" dirty="0" smtClean="0">
                <a:latin typeface=""/>
                <a:cs typeface=""/>
              </a:rPr>
              <a:t> the most predictive Random Forest model.</a:t>
            </a:r>
          </a:p>
          <a:p>
            <a:pPr marL="671513" lvl="1" indent="-342900" algn="l">
              <a:buFont typeface="Arial"/>
              <a:buChar char="•"/>
            </a:pPr>
            <a:r>
              <a:rPr lang="en-US" sz="1800" dirty="0" smtClean="0">
                <a:latin typeface=""/>
                <a:cs typeface=""/>
              </a:rPr>
              <a:t>Create partial dependence plots for your Boosting model. </a:t>
            </a:r>
            <a:endParaRPr lang="en-US" sz="1800" dirty="0">
              <a:latin typeface=""/>
              <a:cs typeface=""/>
            </a:endParaRPr>
          </a:p>
          <a:p>
            <a:pPr marL="342900"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41158621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552700"/>
            <a:ext cx="8426450" cy="1143000"/>
          </a:xfrm>
        </p:spPr>
        <p:txBody>
          <a:bodyPr/>
          <a:lstStyle/>
          <a:p>
            <a:pPr>
              <a:defRPr/>
            </a:pPr>
            <a:r>
              <a:rPr lang="en-US" sz="6600" dirty="0" smtClean="0"/>
              <a:t>IV. Neural networks</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ENSEMBLE METHODS AND NEURAL NETWORKS</a:t>
            </a:r>
          </a:p>
        </p:txBody>
      </p:sp>
    </p:spTree>
    <p:extLst>
      <p:ext uri="{BB962C8B-B14F-4D97-AF65-F5344CB8AC3E}">
        <p14:creationId xmlns:p14="http://schemas.microsoft.com/office/powerpoint/2010/main" val="35979201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Neural networks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308324"/>
          </a:xfrm>
          <a:prstGeom prst="rect">
            <a:avLst/>
          </a:prstGeom>
        </p:spPr>
        <p:txBody>
          <a:bodyPr wrap="square">
            <a:spAutoFit/>
          </a:bodyPr>
          <a:lstStyle/>
          <a:p>
            <a:pPr marL="342900" indent="-342900" algn="l">
              <a:buFont typeface="Arial"/>
              <a:buChar char="•"/>
            </a:pPr>
            <a:r>
              <a:rPr lang="en-US" sz="1800" dirty="0" smtClean="0">
                <a:latin typeface=""/>
                <a:cs typeface=""/>
              </a:rPr>
              <a:t>Neural Networks attempt to duplicate the behavior of a human brain through the use of discrete units called </a:t>
            </a:r>
            <a:r>
              <a:rPr lang="en-US" sz="1800" b="1" dirty="0" smtClean="0">
                <a:latin typeface=""/>
                <a:cs typeface=""/>
              </a:rPr>
              <a:t>perceptrons</a:t>
            </a:r>
            <a:r>
              <a:rPr lang="en-US" sz="1800" dirty="0" smtClean="0">
                <a:latin typeface=""/>
                <a:cs typeface=""/>
              </a:rPr>
              <a:t>.</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Essentially, a perceptron optimizes weights of your input features plus a constant (called a bias) in an iterative process similar to a linear or </a:t>
            </a:r>
            <a:r>
              <a:rPr lang="en-US" sz="1800" dirty="0">
                <a:latin typeface=""/>
                <a:cs typeface=""/>
              </a:rPr>
              <a:t>logistic regression to maximize its predictive ‘fit’ </a:t>
            </a:r>
            <a:r>
              <a:rPr lang="en-US" sz="1800" dirty="0" smtClean="0">
                <a:latin typeface=""/>
                <a:cs typeface=""/>
              </a:rPr>
              <a:t>(in</a:t>
            </a:r>
            <a:r>
              <a:rPr lang="en-US" sz="1800" dirty="0">
                <a:latin typeface=""/>
                <a:cs typeface=""/>
              </a:rPr>
              <a:t>-sample accuracy) on the data.</a:t>
            </a:r>
          </a:p>
          <a:p>
            <a:pPr marL="342900" indent="-342900" algn="l">
              <a:buFont typeface="Arial"/>
              <a:buChar char="•"/>
            </a:pPr>
            <a:endParaRPr lang="en-US" sz="1800" dirty="0" smtClean="0">
              <a:latin typeface=""/>
              <a:cs typeface=""/>
            </a:endParaRPr>
          </a:p>
          <a:p>
            <a:pPr marL="671513" lvl="1" indent="-342900" algn="l">
              <a:buFont typeface="Arial"/>
              <a:buChar char="•"/>
            </a:pPr>
            <a:endParaRPr lang="en-US" sz="1800" dirty="0" smtClean="0">
              <a:latin typeface=""/>
              <a:cs typeface=""/>
            </a:endParaRPr>
          </a:p>
        </p:txBody>
      </p:sp>
      <p:pic>
        <p:nvPicPr>
          <p:cNvPr id="2" name="Picture 1"/>
          <p:cNvPicPr>
            <a:picLocks noChangeAspect="1"/>
          </p:cNvPicPr>
          <p:nvPr/>
        </p:nvPicPr>
        <p:blipFill>
          <a:blip r:embed="rId3"/>
          <a:stretch>
            <a:fillRect/>
          </a:stretch>
        </p:blipFill>
        <p:spPr>
          <a:xfrm>
            <a:off x="490537" y="2848240"/>
            <a:ext cx="8262938" cy="2295260"/>
          </a:xfrm>
          <a:prstGeom prst="rect">
            <a:avLst/>
          </a:prstGeom>
        </p:spPr>
      </p:pic>
    </p:spTree>
    <p:extLst>
      <p:ext uri="{BB962C8B-B14F-4D97-AF65-F5344CB8AC3E}">
        <p14:creationId xmlns:p14="http://schemas.microsoft.com/office/powerpoint/2010/main" val="8149499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Neural networks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5638800" cy="3970318"/>
          </a:xfrm>
          <a:prstGeom prst="rect">
            <a:avLst/>
          </a:prstGeom>
        </p:spPr>
        <p:txBody>
          <a:bodyPr wrap="square">
            <a:spAutoFit/>
          </a:bodyPr>
          <a:lstStyle/>
          <a:p>
            <a:pPr marL="342900" indent="-342900" algn="l">
              <a:buFont typeface="Arial"/>
              <a:buChar char="•"/>
            </a:pPr>
            <a:r>
              <a:rPr lang="en-US" sz="1800" dirty="0" smtClean="0">
                <a:latin typeface=""/>
                <a:cs typeface=""/>
              </a:rPr>
              <a:t>Much like a linear regression, a perceptron can only solve </a:t>
            </a:r>
            <a:r>
              <a:rPr lang="en-US" sz="1800" b="1" dirty="0" smtClean="0">
                <a:latin typeface=""/>
                <a:cs typeface=""/>
              </a:rPr>
              <a:t>linearly separable </a:t>
            </a:r>
            <a:r>
              <a:rPr lang="en-US" sz="1800" dirty="0" smtClean="0">
                <a:latin typeface=""/>
                <a:cs typeface=""/>
              </a:rPr>
              <a:t>problems. </a:t>
            </a:r>
          </a:p>
          <a:p>
            <a:pPr marL="342900" indent="-342900" algn="l">
              <a:buFont typeface="Arial"/>
              <a:buChar char="•"/>
            </a:pPr>
            <a:endParaRPr lang="en-US" sz="1800" dirty="0" smtClean="0">
              <a:latin typeface=""/>
              <a:cs typeface=""/>
            </a:endParaRPr>
          </a:p>
          <a:p>
            <a:pPr marL="342900" indent="-342900" algn="l">
              <a:buFont typeface="Arial"/>
              <a:buChar char="•"/>
            </a:pPr>
            <a:r>
              <a:rPr lang="en-US" sz="1800" dirty="0" smtClean="0">
                <a:latin typeface=""/>
                <a:cs typeface=""/>
              </a:rPr>
              <a:t>However, if you hook the outputs of one perceptron to the inputs of another, you can begin to solve for nonlinear problems.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Each ‘layer’ of neurons accepts the input of the previous layer, and produces an output.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Weights of initial and subsequent layers are updated by </a:t>
            </a:r>
            <a:r>
              <a:rPr lang="en-US" sz="1800" b="1" dirty="0" err="1" smtClean="0">
                <a:latin typeface=""/>
                <a:cs typeface=""/>
              </a:rPr>
              <a:t>backpropagation</a:t>
            </a:r>
            <a:r>
              <a:rPr lang="en-US" sz="1800" b="1" dirty="0" smtClean="0">
                <a:latin typeface=""/>
                <a:cs typeface=""/>
              </a:rPr>
              <a:t>, </a:t>
            </a:r>
            <a:r>
              <a:rPr lang="en-US" sz="1800" dirty="0" smtClean="0">
                <a:latin typeface=""/>
                <a:cs typeface=""/>
              </a:rPr>
              <a:t>where error is minimized by altering weights at each step of the network. </a:t>
            </a:r>
            <a:endParaRPr lang="en-US" sz="1800" dirty="0">
              <a:latin typeface=""/>
              <a:cs typeface=""/>
            </a:endParaRPr>
          </a:p>
        </p:txBody>
      </p:sp>
      <p:pic>
        <p:nvPicPr>
          <p:cNvPr id="6" name="Picture 5"/>
          <p:cNvPicPr>
            <a:picLocks noChangeAspect="1"/>
          </p:cNvPicPr>
          <p:nvPr/>
        </p:nvPicPr>
        <p:blipFill rotWithShape="1">
          <a:blip r:embed="rId3"/>
          <a:srcRect l="3663" r="53747"/>
          <a:stretch/>
        </p:blipFill>
        <p:spPr>
          <a:xfrm>
            <a:off x="6967537" y="1104900"/>
            <a:ext cx="1600200" cy="990599"/>
          </a:xfrm>
          <a:prstGeom prst="rect">
            <a:avLst/>
          </a:prstGeom>
        </p:spPr>
      </p:pic>
      <p:pic>
        <p:nvPicPr>
          <p:cNvPr id="10" name="Picture 9"/>
          <p:cNvPicPr>
            <a:picLocks noChangeAspect="1"/>
          </p:cNvPicPr>
          <p:nvPr/>
        </p:nvPicPr>
        <p:blipFill>
          <a:blip r:embed="rId4"/>
          <a:stretch>
            <a:fillRect/>
          </a:stretch>
        </p:blipFill>
        <p:spPr>
          <a:xfrm>
            <a:off x="6815137" y="2460977"/>
            <a:ext cx="2133600" cy="2301523"/>
          </a:xfrm>
          <a:prstGeom prst="rect">
            <a:avLst/>
          </a:prstGeom>
        </p:spPr>
      </p:pic>
    </p:spTree>
    <p:extLst>
      <p:ext uri="{BB962C8B-B14F-4D97-AF65-F5344CB8AC3E}">
        <p14:creationId xmlns:p14="http://schemas.microsoft.com/office/powerpoint/2010/main" val="13770110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Neural networks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pic>
        <p:nvPicPr>
          <p:cNvPr id="2" name="Picture 1"/>
          <p:cNvPicPr>
            <a:picLocks noChangeAspect="1"/>
          </p:cNvPicPr>
          <p:nvPr/>
        </p:nvPicPr>
        <p:blipFill>
          <a:blip r:embed="rId3"/>
          <a:stretch>
            <a:fillRect/>
          </a:stretch>
        </p:blipFill>
        <p:spPr>
          <a:xfrm>
            <a:off x="5824537" y="1104900"/>
            <a:ext cx="3128963" cy="2377465"/>
          </a:xfrm>
          <a:prstGeom prst="rect">
            <a:avLst/>
          </a:prstGeom>
        </p:spPr>
      </p:pic>
      <p:sp>
        <p:nvSpPr>
          <p:cNvPr id="10" name="Rectangle 9"/>
          <p:cNvSpPr/>
          <p:nvPr/>
        </p:nvSpPr>
        <p:spPr>
          <a:xfrm>
            <a:off x="414337" y="1028700"/>
            <a:ext cx="5410200" cy="3970318"/>
          </a:xfrm>
          <a:prstGeom prst="rect">
            <a:avLst/>
          </a:prstGeom>
        </p:spPr>
        <p:txBody>
          <a:bodyPr wrap="square">
            <a:spAutoFit/>
          </a:bodyPr>
          <a:lstStyle/>
          <a:p>
            <a:pPr marL="342900" indent="-342900" algn="l">
              <a:buFont typeface="Arial"/>
              <a:buChar char="•"/>
            </a:pPr>
            <a:r>
              <a:rPr lang="en-US" sz="1800" dirty="0" smtClean="0">
                <a:latin typeface=""/>
                <a:cs typeface=""/>
              </a:rPr>
              <a:t>Much </a:t>
            </a:r>
            <a:r>
              <a:rPr lang="en-US" sz="1800" dirty="0">
                <a:latin typeface=""/>
                <a:cs typeface=""/>
              </a:rPr>
              <a:t>like boosting trees and random forests,  only a subset of data is exposed to the network at a time to avoid overfitting. </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At the end of the network is a single perceptron that takes all the last layer’s results and then weights them to maximize accuracy.  </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Ultimately, you can think of this as a </a:t>
            </a:r>
            <a:r>
              <a:rPr lang="en-US" sz="1800" b="1" dirty="0">
                <a:latin typeface=""/>
                <a:cs typeface=""/>
              </a:rPr>
              <a:t>weighted vote </a:t>
            </a:r>
            <a:r>
              <a:rPr lang="en-US" sz="1800" dirty="0">
                <a:latin typeface=""/>
                <a:cs typeface=""/>
              </a:rPr>
              <a:t> or </a:t>
            </a:r>
            <a:r>
              <a:rPr lang="en-US" sz="1800" b="1" dirty="0">
                <a:latin typeface=""/>
                <a:cs typeface=""/>
              </a:rPr>
              <a:t>weighted average </a:t>
            </a:r>
            <a:r>
              <a:rPr lang="en-US" sz="1800" dirty="0">
                <a:latin typeface=""/>
                <a:cs typeface=""/>
              </a:rPr>
              <a:t>depending on whether you are addressing a classification or regression problem.</a:t>
            </a:r>
          </a:p>
          <a:p>
            <a:pPr marL="342900" indent="-342900" algn="l">
              <a:buFont typeface="Arial"/>
              <a:buChar char="•"/>
            </a:pPr>
            <a:endParaRPr lang="en-US" sz="1800" dirty="0" smtClean="0">
              <a:latin typeface=""/>
              <a:cs typeface=""/>
            </a:endParaRPr>
          </a:p>
          <a:p>
            <a:pPr marL="342900" indent="-342900" algn="l">
              <a:buFont typeface="Arial"/>
              <a:buChar char="•"/>
            </a:pPr>
            <a:endParaRPr lang="en-US" sz="1800" dirty="0">
              <a:latin typeface=""/>
              <a:cs typeface=""/>
            </a:endParaRPr>
          </a:p>
        </p:txBody>
      </p:sp>
    </p:spTree>
    <p:extLst>
      <p:ext uri="{BB962C8B-B14F-4D97-AF65-F5344CB8AC3E}">
        <p14:creationId xmlns:p14="http://schemas.microsoft.com/office/powerpoint/2010/main" val="38384479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Tuning parameters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6" name="Rectangle 5"/>
          <p:cNvSpPr/>
          <p:nvPr/>
        </p:nvSpPr>
        <p:spPr>
          <a:xfrm>
            <a:off x="414337" y="952500"/>
            <a:ext cx="7010400" cy="4801315"/>
          </a:xfrm>
          <a:prstGeom prst="rect">
            <a:avLst/>
          </a:prstGeom>
        </p:spPr>
        <p:txBody>
          <a:bodyPr wrap="square">
            <a:spAutoFit/>
          </a:bodyPr>
          <a:lstStyle/>
          <a:p>
            <a:pPr marL="342900" indent="-342900" algn="l">
              <a:buFont typeface="Arial"/>
              <a:buChar char="•"/>
            </a:pPr>
            <a:r>
              <a:rPr lang="en-US" sz="1800" dirty="0" err="1" smtClean="0">
                <a:latin typeface=""/>
                <a:cs typeface=""/>
              </a:rPr>
              <a:t>Scikit</a:t>
            </a:r>
            <a:r>
              <a:rPr lang="en-US" sz="1800" dirty="0">
                <a:latin typeface=""/>
                <a:cs typeface=""/>
              </a:rPr>
              <a:t>-learn implements neural networks via a two-step process:  (1) the network itself; and (2) the final aggregating perceptron (or logistic regression or support vector machine).</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These can be combined using a pipeline in </a:t>
            </a:r>
            <a:r>
              <a:rPr lang="en-US" sz="1800" dirty="0" err="1">
                <a:latin typeface=""/>
                <a:cs typeface=""/>
              </a:rPr>
              <a:t>scikit</a:t>
            </a:r>
            <a:r>
              <a:rPr lang="en-US" sz="1800" dirty="0">
                <a:latin typeface=""/>
                <a:cs typeface=""/>
              </a:rPr>
              <a:t>-learn. </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The parameters used in neural networks </a:t>
            </a:r>
            <a:r>
              <a:rPr lang="en-US" sz="1800" dirty="0" smtClean="0">
                <a:latin typeface=""/>
                <a:cs typeface=""/>
              </a:rPr>
              <a:t>are:</a:t>
            </a:r>
            <a:endParaRPr lang="en-US" sz="1800" dirty="0">
              <a:latin typeface=""/>
              <a:cs typeface=""/>
            </a:endParaRPr>
          </a:p>
          <a:p>
            <a:pPr marL="671513" lvl="1" indent="-342900" algn="l">
              <a:buFont typeface="Arial"/>
              <a:buChar char="•"/>
            </a:pPr>
            <a:r>
              <a:rPr lang="en-US" sz="1800" dirty="0">
                <a:latin typeface=""/>
                <a:cs typeface=""/>
              </a:rPr>
              <a:t>the number of ‘hidden’ units (usually set to ~500 )                                     or layers (usually set to 10)</a:t>
            </a:r>
          </a:p>
          <a:p>
            <a:pPr marL="671513" lvl="1" indent="-342900" algn="l">
              <a:buFont typeface="Arial"/>
              <a:buChar char="•"/>
            </a:pPr>
            <a:r>
              <a:rPr lang="en-US" sz="1800" dirty="0">
                <a:latin typeface=""/>
                <a:cs typeface=""/>
              </a:rPr>
              <a:t>The ‘learning rate’ or cutoff at which weight adjustments stop (ranges from 0 to 1; most start at 0.01 but this needs to be tuned via grid search).</a:t>
            </a:r>
          </a:p>
          <a:p>
            <a:pPr marL="671513" lvl="1" indent="-342900" algn="l">
              <a:buFont typeface="Arial"/>
              <a:buChar char="•"/>
            </a:pPr>
            <a:r>
              <a:rPr lang="en-US" sz="1800" dirty="0">
                <a:latin typeface=""/>
                <a:cs typeface=""/>
              </a:rPr>
              <a:t>The number of iterations over the training dataset to build the model (recommendation is 10).</a:t>
            </a:r>
          </a:p>
          <a:p>
            <a:pPr algn="l"/>
            <a:endParaRPr lang="en-US" sz="1800" dirty="0">
              <a:latin typeface=""/>
              <a:cs typeface=""/>
            </a:endParaRPr>
          </a:p>
          <a:p>
            <a:pPr marL="342900" indent="-342900" algn="l">
              <a:buFont typeface="Arial"/>
              <a:buChar char="•"/>
            </a:pPr>
            <a:endParaRPr lang="en-US" sz="1800" dirty="0">
              <a:latin typeface=""/>
              <a:cs typeface=""/>
            </a:endParaRPr>
          </a:p>
          <a:p>
            <a:pPr marL="342900" indent="-342900" algn="l">
              <a:buFont typeface="Arial"/>
              <a:buChar char="•"/>
            </a:pPr>
            <a:endParaRPr lang="en-US" sz="1800" dirty="0">
              <a:latin typeface=""/>
              <a:cs typeface=""/>
            </a:endParaRPr>
          </a:p>
        </p:txBody>
      </p:sp>
    </p:spTree>
    <p:extLst>
      <p:ext uri="{BB962C8B-B14F-4D97-AF65-F5344CB8AC3E}">
        <p14:creationId xmlns:p14="http://schemas.microsoft.com/office/powerpoint/2010/main" val="16359783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Limitations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214377"/>
            <a:ext cx="8305800" cy="369332"/>
          </a:xfrm>
          <a:prstGeom prst="rect">
            <a:avLst/>
          </a:prstGeom>
        </p:spPr>
        <p:txBody>
          <a:bodyPr wrap="square">
            <a:spAutoFit/>
          </a:bodyPr>
          <a:lstStyle/>
          <a:p>
            <a:pPr marL="342900" indent="-342900" algn="l">
              <a:buFont typeface="Arial"/>
              <a:buChar char="•"/>
            </a:pPr>
            <a:endParaRPr lang="en-US" sz="1800" dirty="0" smtClean="0">
              <a:latin typeface=""/>
              <a:cs typeface=""/>
            </a:endParaRPr>
          </a:p>
        </p:txBody>
      </p:sp>
      <p:sp>
        <p:nvSpPr>
          <p:cNvPr id="7" name="Rectangle 6"/>
          <p:cNvSpPr/>
          <p:nvPr/>
        </p:nvSpPr>
        <p:spPr>
          <a:xfrm>
            <a:off x="414337" y="1181100"/>
            <a:ext cx="8458200" cy="3139321"/>
          </a:xfrm>
          <a:prstGeom prst="rect">
            <a:avLst/>
          </a:prstGeom>
        </p:spPr>
        <p:txBody>
          <a:bodyPr wrap="square">
            <a:spAutoFit/>
          </a:bodyPr>
          <a:lstStyle/>
          <a:p>
            <a:pPr marL="342900" indent="-342900" algn="l">
              <a:buFont typeface="Arial"/>
              <a:buChar char="•"/>
            </a:pPr>
            <a:r>
              <a:rPr lang="en-US" sz="1800" dirty="0" smtClean="0">
                <a:latin typeface=""/>
                <a:cs typeface=""/>
              </a:rPr>
              <a:t>Unfortunately</a:t>
            </a:r>
            <a:r>
              <a:rPr lang="en-US" sz="1800" dirty="0">
                <a:latin typeface=""/>
                <a:cs typeface=""/>
              </a:rPr>
              <a:t>, the implementation does not maximize predictive accuracy in the creation of the network as the only currently available network models use unsupervised methods. </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However, the use of the final perceptron or logistic regression does allow us to have predictive accuracy that sometimes rivals or beets boosting trees or random forests. </a:t>
            </a:r>
          </a:p>
          <a:p>
            <a:pPr marL="342900" indent="-342900" algn="l">
              <a:buFont typeface="Arial"/>
              <a:buChar char="•"/>
            </a:pPr>
            <a:endParaRPr lang="en-US" sz="1800" dirty="0">
              <a:latin typeface=""/>
              <a:cs typeface=""/>
            </a:endParaRPr>
          </a:p>
          <a:p>
            <a:pPr marL="342900" indent="-342900" algn="l">
              <a:buFont typeface="Arial"/>
              <a:buChar char="•"/>
            </a:pPr>
            <a:r>
              <a:rPr lang="en-US" sz="1800" dirty="0">
                <a:latin typeface=""/>
                <a:cs typeface=""/>
              </a:rPr>
              <a:t>Pylearn2 and </a:t>
            </a:r>
            <a:r>
              <a:rPr lang="en-US" sz="1800" dirty="0" err="1">
                <a:latin typeface=""/>
                <a:cs typeface=""/>
              </a:rPr>
              <a:t>Theanets</a:t>
            </a:r>
            <a:r>
              <a:rPr lang="en-US" sz="1800" dirty="0">
                <a:latin typeface=""/>
                <a:cs typeface=""/>
              </a:rPr>
              <a:t> have direct implementation, but use language and syntax outside the scope of this class.</a:t>
            </a:r>
          </a:p>
          <a:p>
            <a:pPr marL="342900" indent="-342900" algn="l">
              <a:buFont typeface="Arial"/>
              <a:buChar char="•"/>
            </a:pPr>
            <a:endParaRPr lang="en-US" sz="1800" dirty="0">
              <a:latin typeface=""/>
              <a:cs typeface=""/>
            </a:endParaRPr>
          </a:p>
        </p:txBody>
      </p:sp>
    </p:spTree>
    <p:extLst>
      <p:ext uri="{BB962C8B-B14F-4D97-AF65-F5344CB8AC3E}">
        <p14:creationId xmlns:p14="http://schemas.microsoft.com/office/powerpoint/2010/main" val="132058766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Neural </a:t>
            </a:r>
            <a:r>
              <a:rPr lang="en-US" dirty="0"/>
              <a:t>n</a:t>
            </a:r>
            <a:r>
              <a:rPr lang="en-US" dirty="0" smtClean="0"/>
              <a:t>etworks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5562600" cy="3693319"/>
          </a:xfrm>
          <a:prstGeom prst="rect">
            <a:avLst/>
          </a:prstGeom>
        </p:spPr>
        <p:txBody>
          <a:bodyPr wrap="square">
            <a:spAutoFit/>
          </a:bodyPr>
          <a:lstStyle/>
          <a:p>
            <a:pPr marL="342900" indent="-342900" algn="l">
              <a:buFont typeface="Arial"/>
              <a:buChar char="•"/>
            </a:pPr>
            <a:r>
              <a:rPr lang="en-US" sz="1800" dirty="0" smtClean="0">
                <a:latin typeface=""/>
                <a:cs typeface=""/>
              </a:rPr>
              <a:t>Pros: </a:t>
            </a:r>
          </a:p>
          <a:p>
            <a:pPr marL="671513" lvl="1" indent="-342900" algn="l">
              <a:buFont typeface="Arial"/>
              <a:buChar char="•"/>
            </a:pPr>
            <a:r>
              <a:rPr lang="en-US" sz="1800" dirty="0" smtClean="0">
                <a:latin typeface=""/>
                <a:cs typeface=""/>
              </a:rPr>
              <a:t>Highest predictive accuracy currently for most non-linear problems.</a:t>
            </a:r>
          </a:p>
          <a:p>
            <a:pPr marL="671513" lvl="1" indent="-342900" algn="l">
              <a:buFont typeface="Arial"/>
              <a:buChar char="•"/>
            </a:pPr>
            <a:r>
              <a:rPr lang="en-US" sz="1800" dirty="0" smtClean="0">
                <a:latin typeface=""/>
                <a:cs typeface=""/>
              </a:rPr>
              <a:t>Avoids the ‘step-like’ prediction thresholds of most tree-based methods. </a:t>
            </a:r>
          </a:p>
          <a:p>
            <a:pPr marL="671513" lvl="1" indent="-342900" algn="l">
              <a:buFont typeface="Arial"/>
              <a:buChar char="•"/>
            </a:pPr>
            <a:endParaRPr lang="en-US" sz="1800" dirty="0" smtClean="0">
              <a:latin typeface=""/>
              <a:cs typeface=""/>
            </a:endParaRPr>
          </a:p>
          <a:p>
            <a:pPr marL="671513" lvl="1"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Cons:</a:t>
            </a:r>
          </a:p>
          <a:p>
            <a:pPr marL="671513" lvl="1" indent="-342900" algn="l">
              <a:buFont typeface="Arial"/>
              <a:buChar char="•"/>
            </a:pPr>
            <a:r>
              <a:rPr lang="en-US" sz="1800" dirty="0" smtClean="0">
                <a:latin typeface=""/>
                <a:cs typeface=""/>
              </a:rPr>
              <a:t>Limited implementation in </a:t>
            </a:r>
            <a:r>
              <a:rPr lang="en-US" sz="1800" dirty="0" err="1" smtClean="0">
                <a:latin typeface=""/>
                <a:cs typeface=""/>
              </a:rPr>
              <a:t>scikit</a:t>
            </a:r>
            <a:r>
              <a:rPr lang="en-US" sz="1800" dirty="0" smtClean="0">
                <a:latin typeface=""/>
                <a:cs typeface=""/>
              </a:rPr>
              <a:t>-learn</a:t>
            </a:r>
          </a:p>
          <a:p>
            <a:pPr marL="671513" lvl="1" indent="-342900" algn="l">
              <a:buFont typeface="Arial"/>
              <a:buChar char="•"/>
            </a:pPr>
            <a:r>
              <a:rPr lang="en-US" sz="1800" dirty="0" smtClean="0">
                <a:latin typeface=""/>
                <a:cs typeface=""/>
              </a:rPr>
              <a:t>Very high computational overhead</a:t>
            </a:r>
          </a:p>
          <a:p>
            <a:pPr marL="671513" lvl="1" indent="-342900" algn="l">
              <a:buFont typeface="Arial"/>
              <a:buChar char="•"/>
            </a:pPr>
            <a:r>
              <a:rPr lang="en-US" sz="1800" dirty="0" smtClean="0">
                <a:latin typeface=""/>
                <a:cs typeface=""/>
              </a:rPr>
              <a:t>Easy to </a:t>
            </a:r>
            <a:r>
              <a:rPr lang="en-US" sz="1800" dirty="0" err="1" smtClean="0">
                <a:latin typeface=""/>
                <a:cs typeface=""/>
              </a:rPr>
              <a:t>overfit</a:t>
            </a:r>
            <a:r>
              <a:rPr lang="en-US" sz="1800" dirty="0" smtClean="0">
                <a:latin typeface=""/>
                <a:cs typeface=""/>
              </a:rPr>
              <a:t>  / hard to tune</a:t>
            </a:r>
          </a:p>
          <a:p>
            <a:pPr marL="671513" lvl="1" indent="-342900" algn="l">
              <a:buFont typeface="Arial"/>
              <a:buChar char="•"/>
            </a:pPr>
            <a:r>
              <a:rPr lang="en-US" sz="1800" dirty="0" smtClean="0">
                <a:latin typeface=""/>
                <a:cs typeface=""/>
              </a:rPr>
              <a:t>Slow prediction on large amounts of data</a:t>
            </a:r>
          </a:p>
          <a:p>
            <a:pPr marL="671513" lvl="1" indent="-342900" algn="l">
              <a:buFont typeface="Arial"/>
              <a:buChar char="•"/>
            </a:pPr>
            <a:r>
              <a:rPr lang="en-US" sz="1800" dirty="0" smtClean="0">
                <a:latin typeface=""/>
                <a:cs typeface=""/>
              </a:rPr>
              <a:t>Irrelevant features can throw off accuracy</a:t>
            </a:r>
            <a:endParaRPr lang="en-US" sz="800" dirty="0">
              <a:latin typeface=""/>
              <a:cs typeface=""/>
            </a:endParaRPr>
          </a:p>
        </p:txBody>
      </p:sp>
      <p:pic>
        <p:nvPicPr>
          <p:cNvPr id="2" name="Picture 1"/>
          <p:cNvPicPr>
            <a:picLocks noChangeAspect="1"/>
          </p:cNvPicPr>
          <p:nvPr/>
        </p:nvPicPr>
        <p:blipFill>
          <a:blip r:embed="rId3"/>
          <a:stretch>
            <a:fillRect/>
          </a:stretch>
        </p:blipFill>
        <p:spPr>
          <a:xfrm>
            <a:off x="6357937" y="1333500"/>
            <a:ext cx="2514600" cy="3025902"/>
          </a:xfrm>
          <a:prstGeom prst="rect">
            <a:avLst/>
          </a:prstGeom>
        </p:spPr>
      </p:pic>
    </p:spTree>
    <p:extLst>
      <p:ext uri="{BB962C8B-B14F-4D97-AF65-F5344CB8AC3E}">
        <p14:creationId xmlns:p14="http://schemas.microsoft.com/office/powerpoint/2010/main" val="15781842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In-class exercise: neural networks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708434"/>
          </a:xfrm>
          <a:prstGeom prst="rect">
            <a:avLst/>
          </a:prstGeom>
        </p:spPr>
        <p:txBody>
          <a:bodyPr wrap="square">
            <a:spAutoFit/>
          </a:bodyPr>
          <a:lstStyle/>
          <a:p>
            <a:pPr marL="342900" indent="-342900" algn="l">
              <a:buFont typeface="Arial"/>
              <a:buChar char="•"/>
            </a:pPr>
            <a:endParaRPr lang="en-US" sz="800" dirty="0">
              <a:latin typeface=""/>
              <a:cs typeface=""/>
            </a:endParaRPr>
          </a:p>
          <a:p>
            <a:pPr marL="342900" indent="-342900" algn="l">
              <a:buFont typeface="Arial"/>
              <a:buChar char="•"/>
            </a:pPr>
            <a:r>
              <a:rPr lang="en-US" sz="1800" dirty="0" smtClean="0">
                <a:latin typeface=""/>
                <a:cs typeface=""/>
              </a:rPr>
              <a:t>Let’s return to your Hall of Fame dataset and do the following:</a:t>
            </a:r>
          </a:p>
          <a:p>
            <a:pPr marL="671513" lvl="1" indent="-342900" algn="l">
              <a:buFont typeface="Arial"/>
              <a:buChar char="•"/>
            </a:pPr>
            <a:r>
              <a:rPr lang="en-US" sz="1800" dirty="0" smtClean="0">
                <a:latin typeface=""/>
                <a:cs typeface=""/>
              </a:rPr>
              <a:t>Create a data pipeline that combines an unsupervised neural network with a logistic regression (really, you should be combining the neural net with a support vector machine, which we will learn in the next class). </a:t>
            </a:r>
          </a:p>
          <a:p>
            <a:pPr marL="671513" lvl="1" indent="-342900" algn="l">
              <a:buFont typeface="Arial"/>
              <a:buChar char="•"/>
            </a:pPr>
            <a:r>
              <a:rPr lang="en-US" sz="1800" dirty="0" smtClean="0">
                <a:latin typeface=""/>
                <a:cs typeface=""/>
              </a:rPr>
              <a:t>Tune the parameters for learning rate, hidden units, and number of iterations. </a:t>
            </a:r>
          </a:p>
          <a:p>
            <a:pPr marL="671513" lvl="1" indent="-342900" algn="l">
              <a:buFont typeface="Arial"/>
              <a:buChar char="•"/>
            </a:pPr>
            <a:r>
              <a:rPr lang="en-US" sz="1800" dirty="0" smtClean="0">
                <a:latin typeface=""/>
                <a:cs typeface=""/>
              </a:rPr>
              <a:t>Plot ROC curve accuracy of your model and compare to your Boosting, Random Forest, and Decision Tree models. </a:t>
            </a:r>
            <a:endParaRPr lang="en-US" sz="1800" dirty="0">
              <a:latin typeface=""/>
              <a:cs typeface=""/>
            </a:endParaRPr>
          </a:p>
          <a:p>
            <a:pPr marL="342900"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10943528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933700"/>
            <a:ext cx="8426450" cy="1143000"/>
          </a:xfrm>
        </p:spPr>
        <p:txBody>
          <a:bodyPr/>
          <a:lstStyle/>
          <a:p>
            <a:pPr>
              <a:defRPr/>
            </a:pPr>
            <a:r>
              <a:rPr lang="en-US" sz="6600" dirty="0"/>
              <a:t>I</a:t>
            </a:r>
            <a:r>
              <a:rPr lang="en-US" sz="6600" dirty="0" smtClean="0"/>
              <a:t>. Ensemble methods overview</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ENSEMBLE METHODS AND NEURAL NETWORKS</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42596489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924300"/>
            <a:ext cx="8426450" cy="1143000"/>
          </a:xfrm>
        </p:spPr>
        <p:txBody>
          <a:bodyPr/>
          <a:lstStyle/>
          <a:p>
            <a:pPr>
              <a:defRPr/>
            </a:pPr>
            <a:r>
              <a:rPr lang="en-US" sz="6600" dirty="0" smtClean="0"/>
              <a:t>Questions?</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buNone/>
            </a:pPr>
            <a:r>
              <a:rPr lang="en-US" cap="none" dirty="0" smtClean="0">
                <a:latin typeface="PFDinTextCompPro-Bold" charset="0"/>
                <a:ea typeface="ヒラギノ角ゴ ProN W3" charset="0"/>
                <a:cs typeface="ヒラギノ角ゴ ProN W3" charset="0"/>
              </a:rPr>
              <a:t>RANDOM FORESTS, BOOSTING TREES, AND NEURAL NETWORKS</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666623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IS AN ENSEMBLE METHOD? </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Ensemble methods are a set of machine learning algorithms that combine the result of multiple ‘base’ estimators (such as linear regressions or decision trees) to improve their overall accuracy.</a:t>
            </a:r>
          </a:p>
          <a:p>
            <a:pPr marL="342900" indent="-342900" algn="l">
              <a:buFont typeface="Arial"/>
              <a:buChar char="•"/>
            </a:pPr>
            <a:endParaRPr lang="en-US" sz="1800" dirty="0">
              <a:latin typeface=""/>
              <a:ea typeface="Heiti TC Light"/>
              <a:cs typeface=""/>
            </a:endParaRPr>
          </a:p>
          <a:p>
            <a:pPr marL="342900" indent="-342900" algn="l">
              <a:buFont typeface="Arial"/>
              <a:buChar char="•"/>
            </a:pPr>
            <a:r>
              <a:rPr lang="en-US" sz="1800" dirty="0" smtClean="0">
                <a:latin typeface=""/>
                <a:ea typeface="Heiti TC Light"/>
                <a:cs typeface=""/>
              </a:rPr>
              <a:t>Ensemble methods use what I call ‘modern’ machine learning: using the recent exponential increase in computing power to develop models using complex rules no human could create in a reasonable amount of time.</a:t>
            </a:r>
          </a:p>
          <a:p>
            <a:pPr marL="1000125" lvl="2" indent="-342900" algn="l">
              <a:buFont typeface="Arial"/>
              <a:buChar char="•"/>
            </a:pPr>
            <a:r>
              <a:rPr lang="en-US" sz="1800" dirty="0" smtClean="0">
                <a:latin typeface=""/>
                <a:ea typeface="Heiti TC Light"/>
                <a:cs typeface=""/>
              </a:rPr>
              <a:t>The good of this: higher accuracy than traditional methods</a:t>
            </a:r>
          </a:p>
          <a:p>
            <a:pPr marL="1000125" lvl="2" indent="-342900" algn="l">
              <a:buFont typeface="Arial"/>
              <a:buChar char="•"/>
            </a:pPr>
            <a:r>
              <a:rPr lang="en-US" sz="1800" dirty="0" smtClean="0">
                <a:latin typeface=""/>
                <a:ea typeface="Heiti TC Light"/>
                <a:cs typeface=""/>
              </a:rPr>
              <a:t>The bad: lower interpretability of the models themselves.</a:t>
            </a:r>
          </a:p>
          <a:p>
            <a:pPr marL="1000125" lvl="2" indent="-342900" algn="l">
              <a:buFont typeface="Arial"/>
              <a:buChar char="•"/>
            </a:pPr>
            <a:endParaRPr lang="en-US" sz="1800" dirty="0">
              <a:latin typeface=""/>
              <a:ea typeface="Heiti TC Light"/>
              <a:cs typeface=""/>
            </a:endParaRPr>
          </a:p>
          <a:p>
            <a:pPr marL="342900" indent="-342900" algn="l">
              <a:buFont typeface="Arial"/>
              <a:buChar char="•"/>
            </a:pPr>
            <a:r>
              <a:rPr lang="en-US" sz="1800" dirty="0" smtClean="0">
                <a:latin typeface=""/>
                <a:ea typeface="Heiti TC Light"/>
                <a:cs typeface=""/>
              </a:rPr>
              <a:t>Ensemble methods grew out of Leo </a:t>
            </a:r>
            <a:r>
              <a:rPr lang="en-US" sz="1800" dirty="0" err="1" smtClean="0">
                <a:latin typeface=""/>
                <a:ea typeface="Heiti TC Light"/>
                <a:cs typeface=""/>
              </a:rPr>
              <a:t>Brieman’s</a:t>
            </a:r>
            <a:r>
              <a:rPr lang="en-US" sz="1800" dirty="0" smtClean="0">
                <a:latin typeface=""/>
                <a:ea typeface="Heiti TC Light"/>
                <a:cs typeface=""/>
              </a:rPr>
              <a:t> seminal work </a:t>
            </a:r>
            <a:r>
              <a:rPr lang="en-US" sz="1800" i="1" dirty="0" smtClean="0">
                <a:latin typeface=""/>
                <a:ea typeface="Heiti TC Light"/>
                <a:cs typeface=""/>
              </a:rPr>
              <a:t>Statistical Modeling: The Two Cultures, </a:t>
            </a:r>
            <a:r>
              <a:rPr lang="en-US" sz="1800" dirty="0" smtClean="0">
                <a:latin typeface=""/>
                <a:ea typeface="Heiti TC Light"/>
                <a:cs typeface=""/>
              </a:rPr>
              <a:t>which heavily criticized the existing statistical culture as being too fixated on theory at the expense of predictive accuracy.</a:t>
            </a:r>
            <a:endParaRPr lang="en-US" sz="1800" i="1" dirty="0" smtClean="0">
              <a:latin typeface=""/>
              <a:ea typeface="Heiti TC Light"/>
              <a:cs typeface=""/>
            </a:endParaRPr>
          </a:p>
          <a:p>
            <a:pPr marL="1000125" lvl="2" indent="-342900" algn="l">
              <a:buFont typeface="Arial"/>
              <a:buChar char="•"/>
            </a:pPr>
            <a:r>
              <a:rPr lang="en-US" sz="1800" dirty="0" smtClean="0">
                <a:latin typeface=""/>
                <a:ea typeface="Heiti TC Light"/>
                <a:cs typeface=""/>
              </a:rPr>
              <a:t>Link: </a:t>
            </a:r>
            <a:r>
              <a:rPr lang="en-US" sz="1800" dirty="0" smtClean="0">
                <a:latin typeface=""/>
                <a:ea typeface="Heiti TC Light"/>
                <a:cs typeface=""/>
                <a:hlinkClick r:id="rId3"/>
              </a:rPr>
              <a:t>http</a:t>
            </a:r>
            <a:r>
              <a:rPr lang="en-US" sz="1800" dirty="0">
                <a:latin typeface=""/>
                <a:ea typeface="Heiti TC Light"/>
                <a:cs typeface=""/>
                <a:hlinkClick r:id="rId3"/>
              </a:rPr>
              <a:t>://</a:t>
            </a:r>
            <a:r>
              <a:rPr lang="en-US" sz="1800" dirty="0" err="1">
                <a:latin typeface=""/>
                <a:ea typeface="Heiti TC Light"/>
                <a:cs typeface=""/>
                <a:hlinkClick r:id="rId3"/>
              </a:rPr>
              <a:t>projecteuclid.org</a:t>
            </a:r>
            <a:r>
              <a:rPr lang="en-US" sz="1800" dirty="0">
                <a:latin typeface=""/>
                <a:ea typeface="Heiti TC Light"/>
                <a:cs typeface=""/>
                <a:hlinkClick r:id="rId3"/>
              </a:rPr>
              <a:t>/</a:t>
            </a:r>
            <a:r>
              <a:rPr lang="en-US" sz="1800" dirty="0" err="1">
                <a:latin typeface=""/>
                <a:ea typeface="Heiti TC Light"/>
                <a:cs typeface=""/>
                <a:hlinkClick r:id="rId3"/>
              </a:rPr>
              <a:t>euclid.ss</a:t>
            </a:r>
            <a:r>
              <a:rPr lang="en-US" sz="1800" dirty="0">
                <a:latin typeface=""/>
                <a:ea typeface="Heiti TC Light"/>
                <a:cs typeface=""/>
                <a:hlinkClick r:id="rId3"/>
              </a:rPr>
              <a:t>/1009213726</a:t>
            </a:r>
            <a:endParaRPr lang="en-US" sz="1800" dirty="0">
              <a:latin typeface=""/>
              <a:ea typeface="Heiti TC Light"/>
              <a:cs typeface=""/>
            </a:endParaRPr>
          </a:p>
        </p:txBody>
      </p:sp>
    </p:spTree>
    <p:extLst>
      <p:ext uri="{BB962C8B-B14F-4D97-AF65-F5344CB8AC3E}">
        <p14:creationId xmlns:p14="http://schemas.microsoft.com/office/powerpoint/2010/main" val="27859077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is an ensemble method?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693319"/>
          </a:xfrm>
          <a:prstGeom prst="rect">
            <a:avLst/>
          </a:prstGeom>
        </p:spPr>
        <p:txBody>
          <a:bodyPr wrap="square">
            <a:spAutoFit/>
          </a:bodyPr>
          <a:lstStyle/>
          <a:p>
            <a:pPr marL="342900" indent="-342900" algn="l">
              <a:buFont typeface="Arial"/>
              <a:buChar char="•"/>
            </a:pPr>
            <a:r>
              <a:rPr lang="en-US" sz="1800" dirty="0" smtClean="0">
                <a:latin typeface=""/>
                <a:cs typeface=""/>
              </a:rPr>
              <a:t>Breiman’s major insight was the following: that traditional models are too focused on trying to directly </a:t>
            </a:r>
            <a:r>
              <a:rPr lang="en-US" sz="1800" b="1" dirty="0" smtClean="0">
                <a:latin typeface=""/>
                <a:cs typeface=""/>
              </a:rPr>
              <a:t>fit </a:t>
            </a:r>
            <a:r>
              <a:rPr lang="en-US" sz="1800" dirty="0" smtClean="0">
                <a:latin typeface=""/>
                <a:cs typeface=""/>
              </a:rPr>
              <a:t>models to what statisticians believe is the natural interaction of data. </a:t>
            </a:r>
            <a:endParaRPr lang="en-US" sz="1800" dirty="0" smtClean="0">
              <a:latin typeface=""/>
              <a:ea typeface="Heiti TC Light"/>
              <a:cs typeface=""/>
            </a:endParaRPr>
          </a:p>
          <a:p>
            <a:pPr marL="671513" lvl="1" indent="-342900" algn="l">
              <a:buFont typeface="Arial"/>
              <a:buChar char="•"/>
            </a:pPr>
            <a:endParaRPr lang="en-US" sz="1800" dirty="0" smtClean="0">
              <a:latin typeface=""/>
              <a:ea typeface="Heiti TC Light"/>
              <a:cs typeface=""/>
            </a:endParaRPr>
          </a:p>
          <a:p>
            <a:pPr marL="342900" indent="-342900" algn="l">
              <a:buFont typeface="Arial"/>
              <a:buChar char="•"/>
            </a:pPr>
            <a:r>
              <a:rPr lang="en-US" sz="1800" dirty="0" smtClean="0">
                <a:latin typeface=""/>
                <a:ea typeface="Heiti TC Light"/>
                <a:cs typeface=""/>
              </a:rPr>
              <a:t>The problem with linear regression (and its related processes) is that we try to shoehorn linearity (and extensions thereof) on natural processes and interactions that are no way neatly linear nor described well using algebraic methods. </a:t>
            </a:r>
          </a:p>
          <a:p>
            <a:pPr marL="342900" indent="-342900" algn="l">
              <a:buFont typeface="Arial"/>
              <a:buChar char="•"/>
            </a:pPr>
            <a:endParaRPr lang="en-US" sz="1800" dirty="0" smtClean="0">
              <a:latin typeface=""/>
              <a:ea typeface="Heiti TC Light"/>
              <a:cs typeface=""/>
            </a:endParaRPr>
          </a:p>
          <a:p>
            <a:pPr marL="342900" indent="-342900" algn="l">
              <a:buFont typeface="Arial"/>
              <a:buChar char="•"/>
            </a:pPr>
            <a:r>
              <a:rPr lang="en-US" sz="1800" dirty="0" smtClean="0">
                <a:latin typeface=""/>
                <a:ea typeface="Heiti TC Light"/>
                <a:cs typeface=""/>
              </a:rPr>
              <a:t>Instead, Breiman proposed that modeling should simply do all it can to </a:t>
            </a:r>
            <a:r>
              <a:rPr lang="en-US" sz="1800" b="1" dirty="0" smtClean="0">
                <a:latin typeface=""/>
                <a:ea typeface="Heiti TC Light"/>
                <a:cs typeface=""/>
              </a:rPr>
              <a:t>predict </a:t>
            </a:r>
            <a:r>
              <a:rPr lang="en-US" sz="1800" dirty="0" smtClean="0">
                <a:latin typeface=""/>
                <a:ea typeface="Heiti TC Light"/>
                <a:cs typeface=""/>
              </a:rPr>
              <a:t>the response feature, and not care about whether the model itself directly represents interactions in nature (as we’ll likely never understand nor interpret them fully!). </a:t>
            </a:r>
            <a:endParaRPr lang="en-US" sz="1800" dirty="0">
              <a:latin typeface=""/>
              <a:ea typeface="Heiti TC Light"/>
              <a:cs typeface=""/>
            </a:endParaRPr>
          </a:p>
        </p:txBody>
      </p:sp>
    </p:spTree>
    <p:extLst>
      <p:ext uri="{BB962C8B-B14F-4D97-AF65-F5344CB8AC3E}">
        <p14:creationId xmlns:p14="http://schemas.microsoft.com/office/powerpoint/2010/main" val="141603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is an ensemble method?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Ensemble methods can be divided into two main categories:</a:t>
            </a:r>
          </a:p>
          <a:p>
            <a:pPr marL="342900" indent="-342900" algn="l">
              <a:buFont typeface="Arial"/>
              <a:buChar char="•"/>
            </a:pPr>
            <a:endParaRPr lang="en-US" sz="1800" dirty="0">
              <a:latin typeface=""/>
              <a:ea typeface="Heiti TC Light"/>
              <a:cs typeface=""/>
            </a:endParaRPr>
          </a:p>
          <a:p>
            <a:pPr marL="671513" lvl="1" indent="-342900" algn="l">
              <a:buFont typeface="Arial"/>
              <a:buChar char="•"/>
            </a:pPr>
            <a:r>
              <a:rPr lang="en-US" sz="1800" b="1" dirty="0" smtClean="0">
                <a:latin typeface=""/>
                <a:ea typeface="Heiti TC Light"/>
                <a:cs typeface=""/>
              </a:rPr>
              <a:t>Averaging methods</a:t>
            </a:r>
            <a:r>
              <a:rPr lang="en-US" sz="1800" dirty="0" smtClean="0">
                <a:latin typeface=""/>
                <a:ea typeface="Heiti TC Light"/>
                <a:cs typeface=""/>
              </a:rPr>
              <a:t> build numerous (sometimes 1,000+) estimators </a:t>
            </a:r>
            <a:r>
              <a:rPr lang="en-US" sz="1800" b="1" dirty="0" smtClean="0">
                <a:latin typeface=""/>
                <a:ea typeface="Heiti TC Light"/>
                <a:cs typeface=""/>
              </a:rPr>
              <a:t>independently</a:t>
            </a:r>
            <a:r>
              <a:rPr lang="en-US" sz="1800" dirty="0" smtClean="0">
                <a:latin typeface=""/>
                <a:ea typeface="Heiti TC Light"/>
                <a:cs typeface=""/>
              </a:rPr>
              <a:t> and average their prediction. </a:t>
            </a:r>
          </a:p>
          <a:p>
            <a:pPr marL="1000125" lvl="2" indent="-342900" algn="l">
              <a:buFont typeface="Arial"/>
              <a:buChar char="•"/>
            </a:pPr>
            <a:r>
              <a:rPr lang="en-US" sz="1800" dirty="0" smtClean="0">
                <a:latin typeface=""/>
                <a:ea typeface="Heiti TC Light"/>
                <a:cs typeface=""/>
              </a:rPr>
              <a:t>Examples: Random Forests, Bagging Methods</a:t>
            </a:r>
            <a:endParaRPr lang="en-US" sz="1800" dirty="0">
              <a:latin typeface=""/>
              <a:ea typeface="Heiti TC Light"/>
              <a:cs typeface=""/>
            </a:endParaRPr>
          </a:p>
          <a:p>
            <a:pPr marL="671513" lvl="1" indent="-342900" algn="l">
              <a:buFont typeface="Arial"/>
              <a:buChar char="•"/>
            </a:pPr>
            <a:endParaRPr lang="en-US" sz="1800" dirty="0" smtClean="0">
              <a:latin typeface=""/>
              <a:ea typeface="Heiti TC Light"/>
              <a:cs typeface=""/>
            </a:endParaRPr>
          </a:p>
          <a:p>
            <a:pPr marL="671513" lvl="1" indent="-342900" algn="l">
              <a:buFont typeface="Arial"/>
              <a:buChar char="•"/>
            </a:pPr>
            <a:r>
              <a:rPr lang="en-US" sz="1800" b="1" dirty="0" smtClean="0">
                <a:latin typeface=""/>
                <a:ea typeface="Heiti TC Light"/>
                <a:cs typeface=""/>
              </a:rPr>
              <a:t>Boosting Methods </a:t>
            </a:r>
            <a:r>
              <a:rPr lang="en-US" sz="1800" dirty="0" smtClean="0">
                <a:latin typeface=""/>
                <a:ea typeface="Heiti TC Light"/>
                <a:cs typeface=""/>
              </a:rPr>
              <a:t>builds numerous (usually less than 1,000, but sometimes can be larger) estimators </a:t>
            </a:r>
            <a:r>
              <a:rPr lang="en-US" sz="1800" b="1" dirty="0" smtClean="0">
                <a:latin typeface=""/>
                <a:ea typeface="Heiti TC Light"/>
                <a:cs typeface=""/>
              </a:rPr>
              <a:t>sequentially </a:t>
            </a:r>
            <a:r>
              <a:rPr lang="en-US" sz="1800" dirty="0" smtClean="0">
                <a:latin typeface=""/>
                <a:ea typeface="Heiti TC Light"/>
                <a:cs typeface=""/>
              </a:rPr>
              <a:t>with the goal of improving overall accuracy with each new added estimator.  </a:t>
            </a:r>
          </a:p>
          <a:p>
            <a:pPr marL="1000125" lvl="2" indent="-342900" algn="l">
              <a:buFont typeface="Arial"/>
              <a:buChar char="•"/>
            </a:pPr>
            <a:r>
              <a:rPr lang="en-US" sz="1800" dirty="0" smtClean="0">
                <a:latin typeface=""/>
                <a:ea typeface="Heiti TC Light"/>
                <a:cs typeface=""/>
              </a:rPr>
              <a:t>Examples: Boosting Trees, </a:t>
            </a:r>
            <a:r>
              <a:rPr lang="en-US" sz="1800" dirty="0" err="1" smtClean="0">
                <a:latin typeface=""/>
                <a:ea typeface="Heiti TC Light"/>
                <a:cs typeface=""/>
              </a:rPr>
              <a:t>AdaBoost</a:t>
            </a:r>
            <a:endParaRPr lang="en-US" sz="1800" dirty="0">
              <a:latin typeface=""/>
              <a:ea typeface="Heiti TC Light"/>
              <a:cs typeface=""/>
            </a:endParaRPr>
          </a:p>
          <a:p>
            <a:pPr marL="671513" lvl="1" indent="-342900" algn="l">
              <a:buFont typeface="Arial"/>
              <a:buChar char="•"/>
            </a:pPr>
            <a:endParaRPr lang="en-US" sz="1800" dirty="0" smtClean="0">
              <a:latin typeface=""/>
              <a:ea typeface="Heiti TC Light"/>
              <a:cs typeface=""/>
            </a:endParaRPr>
          </a:p>
          <a:p>
            <a:pPr marL="342900" indent="-342900" algn="l">
              <a:buFont typeface="Arial"/>
              <a:buChar char="•"/>
            </a:pPr>
            <a:r>
              <a:rPr lang="en-US" sz="1800" dirty="0" smtClean="0">
                <a:latin typeface=""/>
                <a:ea typeface="Heiti TC Light"/>
                <a:cs typeface=""/>
              </a:rPr>
              <a:t>The most common machine learning methods in use today are Random Forests, Boosting Trees, and Deep Neural Networks (to be discussed later in this lecture). </a:t>
            </a:r>
          </a:p>
        </p:txBody>
      </p:sp>
    </p:spTree>
    <p:extLst>
      <p:ext uri="{BB962C8B-B14F-4D97-AF65-F5344CB8AC3E}">
        <p14:creationId xmlns:p14="http://schemas.microsoft.com/office/powerpoint/2010/main" val="14702461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781300"/>
            <a:ext cx="8426450" cy="1143000"/>
          </a:xfrm>
        </p:spPr>
        <p:txBody>
          <a:bodyPr/>
          <a:lstStyle/>
          <a:p>
            <a:pPr>
              <a:defRPr/>
            </a:pPr>
            <a:r>
              <a:rPr lang="en-US" sz="6600" dirty="0" smtClean="0"/>
              <a:t>II. Random forests</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ENSEMBLE METHODS AND NEURAL NETWORKS</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4857962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Random forests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585323"/>
          </a:xfrm>
          <a:prstGeom prst="rect">
            <a:avLst/>
          </a:prstGeom>
        </p:spPr>
        <p:txBody>
          <a:bodyPr wrap="square">
            <a:spAutoFit/>
          </a:bodyPr>
          <a:lstStyle/>
          <a:p>
            <a:pPr marL="342900" indent="-342900" algn="l">
              <a:buFont typeface="Arial"/>
              <a:buChar char="•"/>
            </a:pPr>
            <a:r>
              <a:rPr lang="en-US" sz="1800" dirty="0" smtClean="0">
                <a:latin typeface=""/>
                <a:cs typeface=""/>
              </a:rPr>
              <a:t>A Random Forests algorithm produces many independent decision trees, and at the time of classification or regression, outputs either the mode class or mean value produced by its component trees.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Random forests are either the most popular or second-to-most popular machine learning method in use today.</a:t>
            </a:r>
          </a:p>
          <a:p>
            <a:pPr marL="342900" indent="-342900" algn="l">
              <a:buFont typeface="Arial"/>
              <a:buChar char="•"/>
            </a:pPr>
            <a:endParaRPr lang="en-US" sz="1800" dirty="0">
              <a:latin typeface=""/>
              <a:cs typeface=""/>
            </a:endParaRPr>
          </a:p>
          <a:p>
            <a:pPr marL="671513" lvl="1" indent="-342900" algn="l">
              <a:buFont typeface="Arial"/>
              <a:buChar char="•"/>
            </a:pPr>
            <a:endParaRPr lang="en-US" sz="1800" dirty="0" smtClean="0">
              <a:latin typeface=""/>
              <a:cs typeface=""/>
            </a:endParaRPr>
          </a:p>
          <a:p>
            <a:pPr marL="671513" lvl="1" indent="-342900" algn="l">
              <a:buFont typeface="Arial"/>
              <a:buChar char="•"/>
            </a:pPr>
            <a:endParaRPr lang="en-US" sz="1800" dirty="0" smtClean="0">
              <a:latin typeface=""/>
              <a:cs typeface=""/>
            </a:endParaRPr>
          </a:p>
        </p:txBody>
      </p:sp>
    </p:spTree>
    <p:extLst>
      <p:ext uri="{BB962C8B-B14F-4D97-AF65-F5344CB8AC3E}">
        <p14:creationId xmlns:p14="http://schemas.microsoft.com/office/powerpoint/2010/main" val="40222002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DO RANDOM FORESTS WORK?</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247317"/>
          </a:xfrm>
          <a:prstGeom prst="rect">
            <a:avLst/>
          </a:prstGeom>
        </p:spPr>
        <p:txBody>
          <a:bodyPr wrap="square">
            <a:spAutoFit/>
          </a:bodyPr>
          <a:lstStyle/>
          <a:p>
            <a:pPr marL="342900" indent="-342900" algn="l">
              <a:buFont typeface="Arial"/>
              <a:buChar char="•"/>
            </a:pPr>
            <a:r>
              <a:rPr lang="en-US" sz="1800" dirty="0" smtClean="0">
                <a:latin typeface=""/>
                <a:cs typeface=""/>
              </a:rPr>
              <a:t>Recall the way a decision tree estimator works:</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Calculate the </a:t>
            </a:r>
            <a:r>
              <a:rPr lang="en-US" sz="1800" dirty="0" err="1" smtClean="0">
                <a:solidFill>
                  <a:prstClr val="black"/>
                </a:solidFill>
                <a:latin typeface="Arial" panose="020B0604020202020204" pitchFamily="34" charset="0"/>
                <a:cs typeface="Arial" panose="020B0604020202020204" pitchFamily="34" charset="0"/>
              </a:rPr>
              <a:t>Gini</a:t>
            </a:r>
            <a:r>
              <a:rPr lang="en-US" sz="1800" dirty="0" smtClean="0">
                <a:solidFill>
                  <a:prstClr val="black"/>
                </a:solidFill>
                <a:latin typeface="Arial" panose="020B0604020202020204" pitchFamily="34" charset="0"/>
                <a:cs typeface="Arial" panose="020B0604020202020204" pitchFamily="34" charset="0"/>
              </a:rPr>
              <a:t> </a:t>
            </a:r>
            <a:r>
              <a:rPr lang="en-US" sz="1800" dirty="0">
                <a:solidFill>
                  <a:prstClr val="black"/>
                </a:solidFill>
                <a:latin typeface="Arial" panose="020B0604020202020204" pitchFamily="34" charset="0"/>
                <a:cs typeface="Arial" panose="020B0604020202020204" pitchFamily="34" charset="0"/>
              </a:rPr>
              <a:t>purity of the </a:t>
            </a:r>
            <a:r>
              <a:rPr lang="en-US" sz="1800" dirty="0" smtClean="0">
                <a:solidFill>
                  <a:prstClr val="black"/>
                </a:solidFill>
                <a:latin typeface="Arial" panose="020B0604020202020204" pitchFamily="34" charset="0"/>
                <a:cs typeface="Arial" panose="020B0604020202020204" pitchFamily="34" charset="0"/>
              </a:rPr>
              <a:t>data</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Select </a:t>
            </a:r>
            <a:r>
              <a:rPr lang="en-US" sz="1800" dirty="0">
                <a:solidFill>
                  <a:prstClr val="black"/>
                </a:solidFill>
                <a:latin typeface="Arial" panose="020B0604020202020204" pitchFamily="34" charset="0"/>
                <a:cs typeface="Arial" panose="020B0604020202020204" pitchFamily="34" charset="0"/>
              </a:rPr>
              <a:t>a </a:t>
            </a:r>
            <a:r>
              <a:rPr lang="en-US" sz="1800" dirty="0" smtClean="0">
                <a:solidFill>
                  <a:prstClr val="black"/>
                </a:solidFill>
                <a:latin typeface="Arial" panose="020B0604020202020204" pitchFamily="34" charset="0"/>
                <a:cs typeface="Arial" panose="020B0604020202020204" pitchFamily="34" charset="0"/>
              </a:rPr>
              <a:t>feature candidate split</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Calculate </a:t>
            </a:r>
            <a:r>
              <a:rPr lang="en-US" sz="1800" dirty="0">
                <a:solidFill>
                  <a:prstClr val="black"/>
                </a:solidFill>
                <a:latin typeface="Arial" panose="020B0604020202020204" pitchFamily="34" charset="0"/>
                <a:cs typeface="Arial" panose="020B0604020202020204" pitchFamily="34" charset="0"/>
              </a:rPr>
              <a:t>the purity of the data after the </a:t>
            </a:r>
            <a:r>
              <a:rPr lang="en-US" sz="1800" dirty="0" smtClean="0">
                <a:solidFill>
                  <a:prstClr val="black"/>
                </a:solidFill>
                <a:latin typeface="Arial" panose="020B0604020202020204" pitchFamily="34" charset="0"/>
                <a:cs typeface="Arial" panose="020B0604020202020204" pitchFamily="34" charset="0"/>
              </a:rPr>
              <a:t>split</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Repeat </a:t>
            </a:r>
            <a:r>
              <a:rPr lang="en-US" sz="1800" dirty="0">
                <a:solidFill>
                  <a:prstClr val="black"/>
                </a:solidFill>
                <a:latin typeface="Arial" panose="020B0604020202020204" pitchFamily="34" charset="0"/>
                <a:cs typeface="Arial" panose="020B0604020202020204" pitchFamily="34" charset="0"/>
              </a:rPr>
              <a:t>for all </a:t>
            </a:r>
            <a:r>
              <a:rPr lang="en-US" sz="1800" dirty="0" smtClean="0">
                <a:solidFill>
                  <a:prstClr val="black"/>
                </a:solidFill>
                <a:latin typeface="Arial" panose="020B0604020202020204" pitchFamily="34" charset="0"/>
                <a:cs typeface="Arial" panose="020B0604020202020204" pitchFamily="34" charset="0"/>
              </a:rPr>
              <a:t>features</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Choose </a:t>
            </a:r>
            <a:r>
              <a:rPr lang="en-US" sz="1800" dirty="0">
                <a:solidFill>
                  <a:prstClr val="black"/>
                </a:solidFill>
                <a:latin typeface="Arial" panose="020B0604020202020204" pitchFamily="34" charset="0"/>
                <a:cs typeface="Arial" panose="020B0604020202020204" pitchFamily="34" charset="0"/>
              </a:rPr>
              <a:t>the </a:t>
            </a:r>
            <a:r>
              <a:rPr lang="en-US" sz="1800" dirty="0" smtClean="0">
                <a:solidFill>
                  <a:prstClr val="black"/>
                </a:solidFill>
                <a:latin typeface="Arial" panose="020B0604020202020204" pitchFamily="34" charset="0"/>
                <a:cs typeface="Arial" panose="020B0604020202020204" pitchFamily="34" charset="0"/>
              </a:rPr>
              <a:t>feature with </a:t>
            </a:r>
            <a:r>
              <a:rPr lang="en-US" sz="1800" dirty="0">
                <a:solidFill>
                  <a:prstClr val="black"/>
                </a:solidFill>
                <a:latin typeface="Arial" panose="020B0604020202020204" pitchFamily="34" charset="0"/>
                <a:cs typeface="Arial" panose="020B0604020202020204" pitchFamily="34" charset="0"/>
              </a:rPr>
              <a:t>the greatest decrease in purity and add it to the </a:t>
            </a:r>
            <a:r>
              <a:rPr lang="en-US" sz="1800" dirty="0" smtClean="0">
                <a:solidFill>
                  <a:prstClr val="black"/>
                </a:solidFill>
                <a:latin typeface="Arial" panose="020B0604020202020204" pitchFamily="34" charset="0"/>
                <a:cs typeface="Arial" panose="020B0604020202020204" pitchFamily="34" charset="0"/>
              </a:rPr>
              <a:t>tree</a:t>
            </a:r>
          </a:p>
          <a:p>
            <a:pPr marL="1000125" lvl="2" indent="-342900" algn="l">
              <a:buFont typeface="+mj-lt"/>
              <a:buAutoNum type="arabicPeriod"/>
            </a:pPr>
            <a:r>
              <a:rPr lang="en-US" sz="1800" dirty="0" smtClean="0">
                <a:solidFill>
                  <a:prstClr val="black"/>
                </a:solidFill>
                <a:latin typeface="Arial" panose="020B0604020202020204" pitchFamily="34" charset="0"/>
                <a:cs typeface="Arial" panose="020B0604020202020204" pitchFamily="34" charset="0"/>
              </a:rPr>
              <a:t>Repeat </a:t>
            </a:r>
            <a:r>
              <a:rPr lang="en-US" sz="1800" dirty="0">
                <a:solidFill>
                  <a:prstClr val="black"/>
                </a:solidFill>
                <a:latin typeface="Arial" panose="020B0604020202020204" pitchFamily="34" charset="0"/>
                <a:cs typeface="Arial" panose="020B0604020202020204" pitchFamily="34" charset="0"/>
              </a:rPr>
              <a:t>for each split until some stop criteria is met </a:t>
            </a:r>
          </a:p>
          <a:p>
            <a:pPr marL="342900" indent="-342900" algn="l">
              <a:buFont typeface="Arial"/>
              <a:buChar char="•"/>
            </a:pPr>
            <a:endParaRPr lang="en-US" sz="1800" dirty="0" smtClean="0">
              <a:solidFill>
                <a:prstClr val="black"/>
              </a:solidFill>
              <a:latin typeface="Arial" panose="020B0604020202020204" pitchFamily="34" charset="0"/>
              <a:cs typeface="Arial" panose="020B0604020202020204" pitchFamily="34" charset="0"/>
            </a:endParaRPr>
          </a:p>
          <a:p>
            <a:pPr marL="342900"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Random Forests extend this technique by building its trees in a sample of the data with replacement. </a:t>
            </a:r>
          </a:p>
          <a:p>
            <a:pPr marL="342900" indent="-342900" algn="l">
              <a:buFont typeface="Arial"/>
              <a:buChar char="•"/>
            </a:pPr>
            <a:endParaRPr lang="en-US" sz="1800" dirty="0">
              <a:solidFill>
                <a:prstClr val="black"/>
              </a:solidFill>
              <a:latin typeface="Arial" panose="020B0604020202020204" pitchFamily="34" charset="0"/>
              <a:cs typeface="Arial" panose="020B0604020202020204" pitchFamily="34" charset="0"/>
            </a:endParaRPr>
          </a:p>
          <a:p>
            <a:pPr marL="342900" indent="-342900" algn="l">
              <a:buFont typeface="Arial"/>
              <a:buChar char="•"/>
            </a:pPr>
            <a:r>
              <a:rPr lang="en-US" sz="1800" dirty="0" smtClean="0">
                <a:solidFill>
                  <a:prstClr val="black"/>
                </a:solidFill>
                <a:latin typeface="Arial" panose="020B0604020202020204" pitchFamily="34" charset="0"/>
                <a:cs typeface="Arial" panose="020B0604020202020204" pitchFamily="34" charset="0"/>
              </a:rPr>
              <a:t>In addition, instead of performing the above process for all features, it is done for a random subset of features. </a:t>
            </a:r>
            <a:endParaRPr lang="en-US" sz="1800" dirty="0">
              <a:solidFill>
                <a:prstClr val="black"/>
              </a:solidFill>
              <a:latin typeface="Arial" panose="020B0604020202020204" pitchFamily="34" charset="0"/>
              <a:cs typeface="Arial" panose="020B0604020202020204" pitchFamily="34" charset="0"/>
            </a:endParaRPr>
          </a:p>
          <a:p>
            <a:pPr marL="671513" lvl="1" indent="-342900" algn="l">
              <a:buFont typeface="+mj-lt"/>
              <a:buAutoNum type="arabicPeriod"/>
            </a:pPr>
            <a:endParaRPr lang="en-US" sz="1800" dirty="0" smtClean="0">
              <a:latin typeface=""/>
              <a:cs typeface=""/>
            </a:endParaRPr>
          </a:p>
        </p:txBody>
      </p:sp>
    </p:spTree>
    <p:extLst>
      <p:ext uri="{BB962C8B-B14F-4D97-AF65-F5344CB8AC3E}">
        <p14:creationId xmlns:p14="http://schemas.microsoft.com/office/powerpoint/2010/main" val="21732078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36041</TotalTime>
  <Pages>0</Pages>
  <Words>2504</Words>
  <Characters>0</Characters>
  <Application>Microsoft Macintosh PowerPoint</Application>
  <PresentationFormat>Custom</PresentationFormat>
  <Lines>0</Lines>
  <Paragraphs>275</Paragraphs>
  <Slides>30</Slides>
  <Notes>30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GA_Instructor_Template_Deck</vt:lpstr>
      <vt:lpstr>Agenda</vt:lpstr>
      <vt:lpstr>1_GA_Instructor_Template_Deck</vt:lpstr>
      <vt:lpstr> DAT SCIENCE Class 10: Ensemble methods and neural networks</vt:lpstr>
      <vt:lpstr>I. Ensemble methods overview II.    Random forests iii. Boosting trees IV.  Neural networks </vt:lpstr>
      <vt:lpstr>I. Ensemble methods overview</vt:lpstr>
      <vt:lpstr>PowerPoint Presentation</vt:lpstr>
      <vt:lpstr>PowerPoint Presentation</vt:lpstr>
      <vt:lpstr>PowerPoint Presentation</vt:lpstr>
      <vt:lpstr>II. Random forests</vt:lpstr>
      <vt:lpstr>PowerPoint Presentation</vt:lpstr>
      <vt:lpstr>PowerPoint Presentation</vt:lpstr>
      <vt:lpstr>PowerPoint Presentation</vt:lpstr>
      <vt:lpstr>PowerPoint Presentation</vt:lpstr>
      <vt:lpstr>PowerPoint Presentation</vt:lpstr>
      <vt:lpstr>PowerPoint Presentation</vt:lpstr>
      <vt:lpstr>III. BOOSTING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Velislava Petkova</cp:lastModifiedBy>
  <cp:revision>1104</cp:revision>
  <dcterms:modified xsi:type="dcterms:W3CDTF">2015-02-25T03:07:54Z</dcterms:modified>
</cp:coreProperties>
</file>