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5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7E092-524F-77CE-7232-01793858C317}" v="511" dt="2025-04-18T19:02:32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5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6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0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1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61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2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76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6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6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3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92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5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0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7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4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8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8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  <p:sldLayoutId id="2147485518" r:id="rId4"/>
    <p:sldLayoutId id="2147485519" r:id="rId5"/>
    <p:sldLayoutId id="2147485520" r:id="rId6"/>
    <p:sldLayoutId id="2147485521" r:id="rId7"/>
    <p:sldLayoutId id="2147485522" r:id="rId8"/>
    <p:sldLayoutId id="2147485523" r:id="rId9"/>
    <p:sldLayoutId id="2147485524" r:id="rId10"/>
    <p:sldLayoutId id="2147485525" r:id="rId11"/>
    <p:sldLayoutId id="2147485526" r:id="rId12"/>
    <p:sldLayoutId id="2147485527" r:id="rId13"/>
    <p:sldLayoutId id="2147485528" r:id="rId14"/>
    <p:sldLayoutId id="2147485529" r:id="rId15"/>
    <p:sldLayoutId id="2147485530" r:id="rId16"/>
    <p:sldLayoutId id="21474855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47C337-08BD-45CE-8D33-1DD11A518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0E650A-651E-43C8-98B2-BC8D56A3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Foundation Models for Time Series: A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8530" y="2280846"/>
            <a:ext cx="9568069" cy="39705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Authors &amp; Affiliations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Siva Rama Krishna Kottapalli¹ · Karthik Hubli¹ · Sandeep Chandrashekhara¹</a:t>
            </a:r>
            <a:br>
              <a:rPr lang="en-US" sz="2400" dirty="0"/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Garima Jain² · Sunayana Hubli² · Gayathri Botla²</a:t>
            </a:r>
            <a:br>
              <a:rPr lang="en-US" sz="2400" dirty="0"/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Ramesh Doddaiah³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¹ Dell Technologies, Hopkinton, MA, USA</a:t>
            </a:r>
            <a:br>
              <a:rPr lang="en-US" sz="2400" dirty="0"/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² University of Massachusetts Lowell, Lowell, MA, USA</a:t>
            </a:r>
            <a:br>
              <a:rPr lang="en-US" sz="2400" dirty="0"/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³ Worcester Polytechnic Institute, Worcester, MA, USA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8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Jayanth Kalyanam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9545-8117-FD0A-FFBB-AC53FFE4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Surveyed Foundation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DEF1-A37C-98C0-C2F8-57EDDBB63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73521" cy="36635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 err="1">
                <a:ea typeface="+mn-lt"/>
                <a:cs typeface="+mn-lt"/>
              </a:rPr>
              <a:t>TimesFM</a:t>
            </a:r>
            <a:r>
              <a:rPr lang="en-US" sz="2000" dirty="0">
                <a:ea typeface="+mn-lt"/>
                <a:cs typeface="+mn-lt"/>
              </a:rPr>
              <a:t> (Google): decoder‑only, 100 B points, zero‑shot forecasting</a:t>
            </a:r>
            <a:endParaRPr lang="en-US" sz="2000"/>
          </a:p>
          <a:p>
            <a:r>
              <a:rPr lang="en-US" sz="2000" b="1" err="1">
                <a:ea typeface="+mn-lt"/>
                <a:cs typeface="+mn-lt"/>
              </a:rPr>
              <a:t>PatchTST</a:t>
            </a:r>
            <a:r>
              <a:rPr lang="en-US" sz="2000" dirty="0">
                <a:ea typeface="+mn-lt"/>
                <a:cs typeface="+mn-lt"/>
              </a:rPr>
              <a:t>: patching‑based encoder‑decoder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Chronos</a:t>
            </a:r>
            <a:r>
              <a:rPr lang="en-US" sz="2000" dirty="0">
                <a:ea typeface="+mn-lt"/>
                <a:cs typeface="+mn-lt"/>
              </a:rPr>
              <a:t> (AWS): tokenized next‑token forecasting</a:t>
            </a:r>
            <a:endParaRPr lang="en-US" sz="2000"/>
          </a:p>
          <a:p>
            <a:r>
              <a:rPr lang="en-US" sz="2000" b="1" err="1">
                <a:ea typeface="+mn-lt"/>
                <a:cs typeface="+mn-lt"/>
              </a:rPr>
              <a:t>TimeGPT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Nixtla</a:t>
            </a:r>
            <a:r>
              <a:rPr lang="en-US" sz="2000" dirty="0">
                <a:ea typeface="+mn-lt"/>
                <a:cs typeface="+mn-lt"/>
              </a:rPr>
              <a:t>): univariate Transformer API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Tiny Time Mixers</a:t>
            </a:r>
            <a:r>
              <a:rPr lang="en-US" sz="2000" dirty="0">
                <a:ea typeface="+mn-lt"/>
                <a:cs typeface="+mn-lt"/>
              </a:rPr>
              <a:t>: lightweight pre‑trained MLP mixer</a:t>
            </a:r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555F6-537A-879C-8593-CE24F635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127" y="2560320"/>
            <a:ext cx="4773521" cy="3663519"/>
          </a:xfrm>
        </p:spPr>
        <p:txBody>
          <a:bodyPr>
            <a:normAutofit/>
          </a:bodyPr>
          <a:lstStyle/>
          <a:p>
            <a:r>
              <a:rPr lang="en-US" sz="2000" b="1"/>
              <a:t>Timer‑XL</a:t>
            </a:r>
            <a:r>
              <a:rPr lang="en-US" sz="2000"/>
              <a:t>: generative multivariate decoder</a:t>
            </a:r>
            <a:endParaRPr lang="en-US" sz="2000">
              <a:solidFill>
                <a:srgbClr val="000000"/>
              </a:solidFill>
            </a:endParaRPr>
          </a:p>
          <a:p>
            <a:pPr>
              <a:buSzPct val="114999"/>
            </a:pPr>
            <a:r>
              <a:rPr lang="en-US" sz="2000" b="1"/>
              <a:t>Time‑</a:t>
            </a:r>
            <a:r>
              <a:rPr lang="en-US" sz="2000" b="1" err="1"/>
              <a:t>MoE</a:t>
            </a:r>
            <a:r>
              <a:rPr lang="en-US" sz="2000"/>
              <a:t>: sparse mixture‑of‑experts at billion scale</a:t>
            </a:r>
            <a:endParaRPr lang="en-US" sz="2000">
              <a:solidFill>
                <a:srgbClr val="000000"/>
              </a:solidFill>
            </a:endParaRPr>
          </a:p>
          <a:p>
            <a:pPr>
              <a:buSzPct val="114999"/>
            </a:pPr>
            <a:r>
              <a:rPr lang="en-US" sz="2000" b="1"/>
              <a:t>MOMENT</a:t>
            </a:r>
            <a:r>
              <a:rPr lang="en-US" sz="2000"/>
              <a:t>: masked‑model pre‑training on a large public pile</a:t>
            </a:r>
            <a:endParaRPr lang="en-US" sz="2000">
              <a:solidFill>
                <a:srgbClr val="000000"/>
              </a:solidFill>
            </a:endParaRPr>
          </a:p>
          <a:p>
            <a:pPr>
              <a:buSzPct val="114999"/>
            </a:pPr>
            <a:r>
              <a:rPr lang="en-US" sz="2000" b="1"/>
              <a:t>Moirai</a:t>
            </a:r>
            <a:r>
              <a:rPr lang="en-US" sz="2000"/>
              <a:t>: universal patch‑based encoder with multi‑frequency support</a:t>
            </a:r>
            <a:endParaRPr lang="en-US" sz="2000">
              <a:solidFill>
                <a:srgbClr val="000000"/>
              </a:solidFill>
            </a:endParaRPr>
          </a:p>
          <a:p>
            <a:pPr>
              <a:buSzPct val="114999"/>
            </a:pPr>
            <a:r>
              <a:rPr lang="en-US" sz="2000" b="1"/>
              <a:t>Toto</a:t>
            </a:r>
            <a:r>
              <a:rPr lang="en-US" sz="2000"/>
              <a:t> (Datadog): space‑time factorized Transformer + Student‑T mixture</a:t>
            </a:r>
            <a:endParaRPr lang="en-US" sz="2000">
              <a:solidFill>
                <a:srgbClr val="000000"/>
              </a:solidFill>
            </a:endParaRPr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8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84EB-BF74-6F5C-6B1C-923BC7FD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Training Data &amp; Benchmarks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7B66-E703-106A-A120-426AA8B4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Datasets: public archives + proprietary (e.g. LOTSA, Time‑series Pile, 1 T points in Toto)</a:t>
            </a:r>
          </a:p>
          <a:p>
            <a:r>
              <a:rPr lang="en-US" b="1" dirty="0">
                <a:ea typeface="+mn-lt"/>
                <a:cs typeface="+mn-lt"/>
              </a:rPr>
              <a:t>Zero‑Shot</a:t>
            </a:r>
            <a:r>
              <a:rPr lang="en-US" dirty="0">
                <a:ea typeface="+mn-lt"/>
                <a:cs typeface="+mn-lt"/>
              </a:rPr>
              <a:t>: foundation models often outperform classical methods out-of-the‑box</a:t>
            </a:r>
          </a:p>
          <a:p>
            <a:r>
              <a:rPr lang="en-US" b="1" dirty="0">
                <a:ea typeface="+mn-lt"/>
                <a:cs typeface="+mn-lt"/>
              </a:rPr>
              <a:t>Few‑Shot</a:t>
            </a:r>
            <a:r>
              <a:rPr lang="en-US" dirty="0">
                <a:ea typeface="+mn-lt"/>
                <a:cs typeface="+mn-lt"/>
              </a:rPr>
              <a:t>: rapid adaptation with minimal fine‑tuning data</a:t>
            </a:r>
          </a:p>
        </p:txBody>
      </p:sp>
    </p:spTree>
    <p:extLst>
      <p:ext uri="{BB962C8B-B14F-4D97-AF65-F5344CB8AC3E}">
        <p14:creationId xmlns:p14="http://schemas.microsoft.com/office/powerpoint/2010/main" val="118664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FFED-E124-B55C-91AE-3DFFA23B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Limitations Highlighted in the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E180-6A3A-FD96-33D2-C9B6D152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Data silos and bias toward training domains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Distribution shifts and non‑stationarity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Compute and inference cost for large models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Interpretability and trust in black‑box forecasts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Task adaptation (forecasting ⇄ classification/anomaly)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0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C3D4-4E7D-FC0D-D21B-839C10C6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Future Directions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1049-55E7-E506-F439-B79A5636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Larger, more varied corpora &amp; synthetic augmentation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Multi‑modal integration (text, graphs, images) alongside time series</a:t>
            </a:r>
          </a:p>
          <a:p>
            <a:r>
              <a:rPr lang="en-US" dirty="0">
                <a:ea typeface="+mn-lt"/>
                <a:cs typeface="+mn-lt"/>
              </a:rPr>
              <a:t>Efficient architectures (hierarchical, sparse, </a:t>
            </a:r>
            <a:r>
              <a:rPr lang="en-US" dirty="0" err="1">
                <a:ea typeface="+mn-lt"/>
                <a:cs typeface="+mn-lt"/>
              </a:rPr>
              <a:t>MoE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Domain‑specific foundation models embedding prior knowledge</a:t>
            </a:r>
          </a:p>
          <a:p>
            <a:r>
              <a:rPr lang="en-US" dirty="0">
                <a:ea typeface="+mn-lt"/>
                <a:cs typeface="+mn-lt"/>
              </a:rPr>
              <a:t>Parameter‑efficient fine‑tuning (adapters, prompt‑like conditioning)</a:t>
            </a:r>
          </a:p>
          <a:p>
            <a:r>
              <a:rPr lang="en-US" dirty="0">
                <a:ea typeface="+mn-lt"/>
                <a:cs typeface="+mn-lt"/>
              </a:rPr>
              <a:t>Robust uncertainty quantification &amp; explainability tools</a:t>
            </a:r>
          </a:p>
        </p:txBody>
      </p:sp>
    </p:spTree>
    <p:extLst>
      <p:ext uri="{BB962C8B-B14F-4D97-AF65-F5344CB8AC3E}">
        <p14:creationId xmlns:p14="http://schemas.microsoft.com/office/powerpoint/2010/main" val="242523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1BAB-501A-E579-9D91-D3E1E147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Takeaways &amp; Closing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899C-D4CC-EA7A-109A-23715844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Foundation models are reshaping how we approach time series tasks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Pre‑training + Transformer innovations enable broad generalization</a:t>
            </a:r>
          </a:p>
          <a:p>
            <a:r>
              <a:rPr lang="en-US" dirty="0">
                <a:ea typeface="+mn-lt"/>
                <a:cs typeface="+mn-lt"/>
              </a:rPr>
              <a:t>Ongoing challenges in data, scale, and interpretability</a:t>
            </a:r>
          </a:p>
          <a:p>
            <a:r>
              <a:rPr lang="en-US" dirty="0">
                <a:ea typeface="+mn-lt"/>
                <a:cs typeface="+mn-lt"/>
              </a:rPr>
              <a:t>The era of “train once, apply anywhere” is arriving in time series</a:t>
            </a:r>
          </a:p>
        </p:txBody>
      </p:sp>
    </p:spTree>
    <p:extLst>
      <p:ext uri="{BB962C8B-B14F-4D97-AF65-F5344CB8AC3E}">
        <p14:creationId xmlns:p14="http://schemas.microsoft.com/office/powerpoint/2010/main" val="25928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9214-CFC9-2C5D-ADCE-3904AF11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Why Foundation Models for Time Series?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0AD3-0479-B98C-9ADD-A4952C6E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Analogy to NLP/CV: pre‑train once, adapt many times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Unique challenges in time series: long dependencies, heterogeneity, non‑stationarity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CE1C-147D-7871-47E2-61450780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Defining a Time Series Foundation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A65C-A560-D0EA-ADA2-C2ABD7B6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Large Transformer‑style model pre‑trained on diverse time series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Goal: zero‑/few‑shot forecasting, anomaly detection,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0E79-1148-64D1-EE8A-2C4DF4C0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Taxonomy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B760-D035-136C-FB47-99FC21A2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Architecture</a:t>
            </a:r>
            <a:r>
              <a:rPr lang="en-US" dirty="0">
                <a:ea typeface="+mn-lt"/>
                <a:cs typeface="+mn-lt"/>
              </a:rPr>
              <a:t>: encoder‑decoder, encoder‑only, decoder‑only, LLM‑adaptation</a:t>
            </a:r>
          </a:p>
          <a:p>
            <a:r>
              <a:rPr lang="en-US" b="1" dirty="0">
                <a:ea typeface="+mn-lt"/>
                <a:cs typeface="+mn-lt"/>
              </a:rPr>
              <a:t>Input Strategy</a:t>
            </a:r>
            <a:r>
              <a:rPr lang="en-US" dirty="0">
                <a:ea typeface="+mn-lt"/>
                <a:cs typeface="+mn-lt"/>
              </a:rPr>
              <a:t>: raw vs. patch embedding</a:t>
            </a:r>
          </a:p>
          <a:p>
            <a:r>
              <a:rPr lang="en-US" b="1" dirty="0">
                <a:ea typeface="+mn-lt"/>
                <a:cs typeface="+mn-lt"/>
              </a:rPr>
              <a:t>Output</a:t>
            </a:r>
            <a:r>
              <a:rPr lang="en-US" dirty="0">
                <a:ea typeface="+mn-lt"/>
                <a:cs typeface="+mn-lt"/>
              </a:rPr>
              <a:t>: point forecasts vs. probabilistic outputs</a:t>
            </a:r>
          </a:p>
          <a:p>
            <a:r>
              <a:rPr lang="en-US" b="1" dirty="0">
                <a:ea typeface="+mn-lt"/>
                <a:cs typeface="+mn-lt"/>
              </a:rPr>
              <a:t>Scope</a:t>
            </a:r>
            <a:r>
              <a:rPr lang="en-US" dirty="0">
                <a:ea typeface="+mn-lt"/>
                <a:cs typeface="+mn-lt"/>
              </a:rPr>
              <a:t>: univariate vs. multivariate</a:t>
            </a:r>
          </a:p>
          <a:p>
            <a:r>
              <a:rPr lang="en-US" b="1" dirty="0">
                <a:ea typeface="+mn-lt"/>
                <a:cs typeface="+mn-lt"/>
              </a:rPr>
              <a:t>Scale</a:t>
            </a:r>
            <a:r>
              <a:rPr lang="en-US" dirty="0">
                <a:ea typeface="+mn-lt"/>
                <a:cs typeface="+mn-lt"/>
              </a:rPr>
              <a:t>: lightweight to billion‑parameter models</a:t>
            </a:r>
          </a:p>
          <a:p>
            <a:r>
              <a:rPr lang="en-US" b="1" dirty="0">
                <a:ea typeface="+mn-lt"/>
                <a:cs typeface="+mn-lt"/>
              </a:rPr>
              <a:t>Objective</a:t>
            </a:r>
            <a:r>
              <a:rPr lang="en-US" dirty="0">
                <a:ea typeface="+mn-lt"/>
                <a:cs typeface="+mn-lt"/>
              </a:rPr>
              <a:t>: supervised forecasting, masked reconstruction, next‑token modeling</a:t>
            </a:r>
          </a:p>
        </p:txBody>
      </p:sp>
    </p:spTree>
    <p:extLst>
      <p:ext uri="{BB962C8B-B14F-4D97-AF65-F5344CB8AC3E}">
        <p14:creationId xmlns:p14="http://schemas.microsoft.com/office/powerpoint/2010/main" val="351491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C9C0-C838-43B7-1DAE-9A61FFA5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Key Architecture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8C63-9F12-4D8B-04D7-7661088A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b="1" dirty="0">
                <a:ea typeface="+mn-lt"/>
                <a:cs typeface="+mn-lt"/>
              </a:rPr>
              <a:t>Encoder‑Decoder</a:t>
            </a:r>
            <a:r>
              <a:rPr lang="en-US" dirty="0">
                <a:ea typeface="+mn-lt"/>
                <a:cs typeface="+mn-lt"/>
              </a:rPr>
              <a:t> (e.g. </a:t>
            </a:r>
            <a:r>
              <a:rPr lang="en-US" dirty="0" err="1">
                <a:ea typeface="+mn-lt"/>
                <a:cs typeface="+mn-lt"/>
              </a:rPr>
              <a:t>PatchTST</a:t>
            </a:r>
            <a:r>
              <a:rPr lang="en-US" dirty="0">
                <a:ea typeface="+mn-lt"/>
                <a:cs typeface="+mn-lt"/>
              </a:rPr>
              <a:t> style)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Decoder‑Only</a:t>
            </a:r>
            <a:r>
              <a:rPr lang="en-US" dirty="0">
                <a:ea typeface="+mn-lt"/>
                <a:cs typeface="+mn-lt"/>
              </a:rPr>
              <a:t> (e.g. generative sequence models like </a:t>
            </a:r>
            <a:r>
              <a:rPr lang="en-US" dirty="0" err="1">
                <a:ea typeface="+mn-lt"/>
                <a:cs typeface="+mn-lt"/>
              </a:rPr>
              <a:t>TimesFM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b="1" dirty="0">
                <a:ea typeface="+mn-lt"/>
                <a:cs typeface="+mn-lt"/>
              </a:rPr>
              <a:t>Encoder‑Only</a:t>
            </a:r>
            <a:r>
              <a:rPr lang="en-US" dirty="0">
                <a:ea typeface="+mn-lt"/>
                <a:cs typeface="+mn-lt"/>
              </a:rPr>
              <a:t> (masked prediction, e.g. BERT‑style)</a:t>
            </a:r>
          </a:p>
          <a:p>
            <a:r>
              <a:rPr lang="en-US" b="1" dirty="0">
                <a:ea typeface="+mn-lt"/>
                <a:cs typeface="+mn-lt"/>
              </a:rPr>
              <a:t>LLM‑Adaptation</a:t>
            </a:r>
            <a:r>
              <a:rPr lang="en-US" dirty="0">
                <a:ea typeface="+mn-lt"/>
                <a:cs typeface="+mn-lt"/>
              </a:rPr>
              <a:t> (feeding numeric tokens into frozen language models)</a:t>
            </a:r>
          </a:p>
        </p:txBody>
      </p:sp>
    </p:spTree>
    <p:extLst>
      <p:ext uri="{BB962C8B-B14F-4D97-AF65-F5344CB8AC3E}">
        <p14:creationId xmlns:p14="http://schemas.microsoft.com/office/powerpoint/2010/main" val="378141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F4DB-E985-279C-1799-64BFE1BE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Input Tokenization: Raw vs. Patch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602D-8A44-FC31-1679-334CE6A0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i="1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i="1" dirty="0">
                <a:ea typeface="+mn-lt"/>
                <a:cs typeface="+mn-lt"/>
              </a:rPr>
              <a:t>Raw</a:t>
            </a:r>
            <a:r>
              <a:rPr lang="en-US" dirty="0">
                <a:ea typeface="+mn-lt"/>
                <a:cs typeface="+mn-lt"/>
              </a:rPr>
              <a:t>: every time step is a token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Patch</a:t>
            </a:r>
            <a:r>
              <a:rPr lang="en-US" dirty="0">
                <a:ea typeface="+mn-lt"/>
                <a:cs typeface="+mn-lt"/>
              </a:rPr>
              <a:t>: group consecutive steps to shrink sequence length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Trade‑offs in resolution vs. efficiency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9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2E44-4FFA-D666-FDFB-9A914B47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Output Modes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D1B2-AB80-ED32-DD6A-5BBF3A38C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b="1" dirty="0">
                <a:ea typeface="+mn-lt"/>
                <a:cs typeface="+mn-lt"/>
              </a:rPr>
              <a:t>Deterministic</a:t>
            </a:r>
            <a:r>
              <a:rPr lang="en-US" dirty="0">
                <a:ea typeface="+mn-lt"/>
                <a:cs typeface="+mn-lt"/>
              </a:rPr>
              <a:t>: single‑value forecasts (MSE/Huber loss)</a:t>
            </a:r>
            <a:endParaRPr lang="en-US"/>
          </a:p>
          <a:p>
            <a:endParaRPr lang="en-US" b="1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b="1" dirty="0">
                <a:ea typeface="+mn-lt"/>
                <a:cs typeface="+mn-lt"/>
              </a:rPr>
              <a:t>Probabilistic</a:t>
            </a:r>
            <a:r>
              <a:rPr lang="en-US" dirty="0">
                <a:ea typeface="+mn-lt"/>
                <a:cs typeface="+mn-lt"/>
              </a:rPr>
              <a:t>: full distribution outputs (cross‑entropy or likelihood losses)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4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8ED8-0EF8-BBBC-36B9-0C0E7879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Univariate vs. Multivariate 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EAE8-EDB3-C357-A4ED-6692C65F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i="1" dirty="0">
                <a:ea typeface="+mn-lt"/>
                <a:cs typeface="+mn-lt"/>
              </a:rPr>
              <a:t>Univariate</a:t>
            </a:r>
            <a:r>
              <a:rPr lang="en-US" dirty="0">
                <a:ea typeface="+mn-lt"/>
                <a:cs typeface="+mn-lt"/>
              </a:rPr>
              <a:t>: one series at a time (e.g. </a:t>
            </a:r>
            <a:r>
              <a:rPr lang="en-US" dirty="0" err="1">
                <a:ea typeface="+mn-lt"/>
                <a:cs typeface="+mn-lt"/>
              </a:rPr>
              <a:t>TimeGPT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/>
          </a:p>
          <a:p>
            <a:endParaRPr lang="en-US" i="1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i="1" dirty="0">
                <a:ea typeface="+mn-lt"/>
                <a:cs typeface="+mn-lt"/>
              </a:rPr>
              <a:t>Multivariate</a:t>
            </a:r>
            <a:r>
              <a:rPr lang="en-US" dirty="0">
                <a:ea typeface="+mn-lt"/>
                <a:cs typeface="+mn-lt"/>
              </a:rPr>
              <a:t>: joint series modeling (e.g. Toto’s space‑time blocks)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2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700A-5357-C9E3-2264-504284BD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Scale Spectrum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FFAF-A3CF-345B-2B60-2517A009A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US" b="1" dirty="0">
                <a:ea typeface="+mn-lt"/>
                <a:cs typeface="+mn-lt"/>
              </a:rPr>
              <a:t>Tiny Time Mixers</a:t>
            </a:r>
            <a:r>
              <a:rPr lang="en-US" dirty="0">
                <a:ea typeface="+mn-lt"/>
                <a:cs typeface="+mn-lt"/>
              </a:rPr>
              <a:t> (~1 M params)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Mid‑scale</a:t>
            </a:r>
            <a:r>
              <a:rPr lang="en-US" dirty="0">
                <a:ea typeface="+mn-lt"/>
                <a:cs typeface="+mn-lt"/>
              </a:rPr>
              <a:t> (100–400 M params) models like Moirai, Chronos</a:t>
            </a:r>
          </a:p>
          <a:p>
            <a:r>
              <a:rPr lang="en-US" b="1" dirty="0">
                <a:ea typeface="+mn-lt"/>
                <a:cs typeface="+mn-lt"/>
              </a:rPr>
              <a:t>Large</a:t>
            </a:r>
            <a:r>
              <a:rPr lang="en-US" dirty="0">
                <a:ea typeface="+mn-lt"/>
                <a:cs typeface="+mn-lt"/>
              </a:rPr>
              <a:t> (&gt;1 B params) mixtures‑of‑experts (Time‑</a:t>
            </a:r>
            <a:r>
              <a:rPr lang="en-US" dirty="0" err="1">
                <a:ea typeface="+mn-lt"/>
                <a:cs typeface="+mn-lt"/>
              </a:rPr>
              <a:t>MoE</a:t>
            </a:r>
            <a:r>
              <a:rPr lang="en-US" dirty="0">
                <a:ea typeface="+mn-lt"/>
                <a:cs typeface="+mn-lt"/>
              </a:rPr>
              <a:t>) or trillion‑point Toto</a:t>
            </a:r>
          </a:p>
        </p:txBody>
      </p:sp>
    </p:spTree>
    <p:extLst>
      <p:ext uri="{BB962C8B-B14F-4D97-AF65-F5344CB8AC3E}">
        <p14:creationId xmlns:p14="http://schemas.microsoft.com/office/powerpoint/2010/main" val="2016967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Foundation Models for Time Series: A Survey</vt:lpstr>
      <vt:lpstr>Why Foundation Models for Time Series?</vt:lpstr>
      <vt:lpstr>Defining a Time Series Foundation Model</vt:lpstr>
      <vt:lpstr>Taxonomy Overview</vt:lpstr>
      <vt:lpstr>Key Architecture Families</vt:lpstr>
      <vt:lpstr>Input Tokenization: Raw vs. Patch</vt:lpstr>
      <vt:lpstr>Output Modes</vt:lpstr>
      <vt:lpstr>Univariate vs. Multivariate Modeling</vt:lpstr>
      <vt:lpstr>Model Scale Spectrum</vt:lpstr>
      <vt:lpstr>Surveyed Foundation Models</vt:lpstr>
      <vt:lpstr>Training Data &amp; Benchmarks</vt:lpstr>
      <vt:lpstr>Limitations Highlighted in the Survey</vt:lpstr>
      <vt:lpstr>Future Directions</vt:lpstr>
      <vt:lpstr>Takeaways &amp; 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322</cp:revision>
  <dcterms:created xsi:type="dcterms:W3CDTF">2025-04-18T17:34:52Z</dcterms:created>
  <dcterms:modified xsi:type="dcterms:W3CDTF">2025-04-26T06:54:11Z</dcterms:modified>
</cp:coreProperties>
</file>