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23AD86-F245-F227-6702-305B33DAFCAB}" v="232" dt="2025-05-22T04:59:46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33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30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60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774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71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55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80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36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69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0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65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6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 </a:t>
            </a:r>
            <a:r>
              <a:rPr lang="en-US" sz="3200" b="1" dirty="0">
                <a:ea typeface="+mj-lt"/>
                <a:cs typeface="+mj-lt"/>
              </a:rPr>
              <a:t>Explainable Sentiment Analysis Using Prompt Engineering</a:t>
            </a:r>
            <a:endParaRPr lang="en-US" sz="3200"/>
          </a:p>
          <a:p>
            <a:pPr algn="ctr"/>
            <a:br>
              <a:rPr lang="en-US" sz="2400" dirty="0">
                <a:ea typeface="+mj-lt"/>
                <a:cs typeface="+mj-lt"/>
              </a:rPr>
            </a:br>
            <a:r>
              <a:rPr lang="en-US" sz="2400" dirty="0">
                <a:ea typeface="+mj-lt"/>
                <a:cs typeface="+mj-lt"/>
              </a:rPr>
              <a:t>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400" b="1" dirty="0"/>
              <a:t>Presented by</a:t>
            </a:r>
            <a:r>
              <a:rPr lang="en-US" sz="2400" dirty="0"/>
              <a:t>:</a:t>
            </a:r>
            <a:br>
              <a:rPr lang="en-US" sz="2400" dirty="0"/>
            </a:br>
            <a:r>
              <a:rPr lang="en-US" sz="2400" dirty="0"/>
              <a:t> Jayanth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191A-8E31-88CE-B59B-A0BCF96CF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52BE-CEA8-AE81-D970-EB3AB8802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Host the app on Hugging Face Spaces or </a:t>
            </a:r>
            <a:r>
              <a:rPr lang="en-US" dirty="0" err="1">
                <a:ea typeface="+mn-lt"/>
                <a:cs typeface="+mn-lt"/>
              </a:rPr>
              <a:t>Streamlit</a:t>
            </a:r>
            <a:endParaRPr lang="en-US" dirty="0" err="1"/>
          </a:p>
          <a:p>
            <a:r>
              <a:rPr lang="en-US" dirty="0">
                <a:ea typeface="+mn-lt"/>
                <a:cs typeface="+mn-lt"/>
              </a:rPr>
              <a:t>Try prompting in other languages or domains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Add dashboarding (e.g., Weights &amp; Biases)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Expand prompt strategies (e.g., sarcastic roleplay, role-based context)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B9BDD-7B40-4E1F-66F8-B7B89076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CB036-4C90-4E60-8835-1239196CC5E2}" type="datetime1"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89D59-00BF-6A7E-3109-3154343D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285E2-3865-EEBF-3842-F1CF610E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89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DF0-D772-8743-63A2-F0FE43D3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0C29-05DF-5742-6F37-5E2B1AEB0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Can we influence a model’s performance using only prompt wording?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Can we </a:t>
            </a:r>
            <a:r>
              <a:rPr lang="en-US" b="1" dirty="0">
                <a:ea typeface="+mn-lt"/>
                <a:cs typeface="+mn-lt"/>
              </a:rPr>
              <a:t>explain</a:t>
            </a:r>
            <a:r>
              <a:rPr lang="en-US" dirty="0">
                <a:ea typeface="+mn-lt"/>
                <a:cs typeface="+mn-lt"/>
              </a:rPr>
              <a:t> why a pre-trained model classifies a review as Positive or Negative?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 We aim to Evaluate how </a:t>
            </a:r>
            <a:r>
              <a:rPr lang="en-US" b="1" dirty="0">
                <a:ea typeface="+mn-lt"/>
                <a:cs typeface="+mn-lt"/>
              </a:rPr>
              <a:t>prompt style</a:t>
            </a:r>
            <a:r>
              <a:rPr lang="en-US" dirty="0">
                <a:ea typeface="+mn-lt"/>
                <a:cs typeface="+mn-lt"/>
              </a:rPr>
              <a:t> impacts sentiment predictions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Use </a:t>
            </a:r>
            <a:r>
              <a:rPr lang="en-US" b="1" dirty="0">
                <a:ea typeface="+mn-lt"/>
                <a:cs typeface="+mn-lt"/>
              </a:rPr>
              <a:t>Explainable AI</a:t>
            </a:r>
            <a:r>
              <a:rPr lang="en-US" dirty="0">
                <a:ea typeface="+mn-lt"/>
                <a:cs typeface="+mn-lt"/>
              </a:rPr>
              <a:t> to reveal the reasoning behind each                 prediction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2FE08-1CA1-ED19-33E2-0486E448B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7155A-5AA6-4788-9DEA-E350A1251BFF}" type="datetime1"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8F9FF-FA1A-F74A-9A96-09A7A298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B5076-A7F6-5B34-E451-9602554C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244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A472-1D84-F0A2-C62C-59EC095F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2EA0-62CE-3377-BE2B-FDF5D17E1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IMDB Movie Review Dataset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Source: TensorFlow Datasets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50,000 reviews (binary sentiment labels)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100 positive + 100 negative reviews sampled from test set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Cleaned and used without retraining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C3B0F-5ED1-630C-3EDA-35F26E64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90EC-4148-4A7A-97CD-793DC02A87E6}" type="datetime1"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A4237-A442-D7D3-67A5-39A33E96A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16B3-5C8F-F5EB-D3FF-08EAA937F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35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9806F-CC38-8032-92C0-245E4565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Model &amp; Prompt Strategies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8076-38D5-71FE-58C8-D7A1EB40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ea typeface="+mn-lt"/>
                <a:cs typeface="+mn-lt"/>
              </a:rPr>
              <a:t>Pretrained model: </a:t>
            </a:r>
            <a:r>
              <a:rPr lang="en-US" dirty="0" err="1">
                <a:latin typeface="Consolas"/>
              </a:rPr>
              <a:t>nlptown</a:t>
            </a:r>
            <a:r>
              <a:rPr lang="en-US" dirty="0">
                <a:latin typeface="Consolas"/>
              </a:rPr>
              <a:t>/</a:t>
            </a:r>
            <a:r>
              <a:rPr lang="en-US" dirty="0" err="1">
                <a:latin typeface="Consolas"/>
              </a:rPr>
              <a:t>bert</a:t>
            </a:r>
            <a:r>
              <a:rPr lang="en-US" dirty="0">
                <a:latin typeface="Consolas"/>
              </a:rPr>
              <a:t>-base-multilingual-uncased-sentiment</a:t>
            </a:r>
            <a:r>
              <a:rPr lang="en-US" dirty="0">
                <a:ea typeface="+mn-lt"/>
                <a:cs typeface="+mn-lt"/>
              </a:rPr>
              <a:t> (Hugging Face)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Outputs 1–5 stars; mapped to Positive / Negative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Compared three prompt styles: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Direct</a:t>
            </a:r>
            <a:r>
              <a:rPr lang="en-US" dirty="0">
                <a:ea typeface="+mn-lt"/>
                <a:cs typeface="+mn-lt"/>
              </a:rPr>
              <a:t>: "Review: {text}\</a:t>
            </a:r>
            <a:r>
              <a:rPr lang="en-US" dirty="0" err="1">
                <a:ea typeface="+mn-lt"/>
                <a:cs typeface="+mn-lt"/>
              </a:rPr>
              <a:t>nSentiment</a:t>
            </a:r>
            <a:r>
              <a:rPr lang="en-US" dirty="0">
                <a:ea typeface="+mn-lt"/>
                <a:cs typeface="+mn-lt"/>
              </a:rPr>
              <a:t>?"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Few-Shot</a:t>
            </a:r>
            <a:r>
              <a:rPr lang="en-US" dirty="0">
                <a:ea typeface="+mn-lt"/>
                <a:cs typeface="+mn-lt"/>
              </a:rPr>
              <a:t>: 3 labeled examples before the test review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Chain-of-Thought</a:t>
            </a:r>
            <a:r>
              <a:rPr lang="en-US" dirty="0">
                <a:ea typeface="+mn-lt"/>
                <a:cs typeface="+mn-lt"/>
              </a:rPr>
              <a:t>: Encourages step-by-step reasoning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A76D8-EB25-0F8E-2805-EE8730D12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058-EDBF-4737-A6C1-529F42A2E921}" type="datetime1"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E21B9-412A-644C-3DC5-B7ADF379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4D6F8-F665-3942-D91B-8C2E75DC5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674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F1EAA-5B0A-96ED-2EB2-810FA41A7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Gradio</a:t>
            </a:r>
            <a:r>
              <a:rPr lang="en-US" dirty="0">
                <a:ea typeface="+mj-lt"/>
                <a:cs typeface="+mj-lt"/>
              </a:rPr>
              <a:t> App 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F62B-17BC-9936-E2B9-0453A8422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>
                <a:ea typeface="+mn-lt"/>
                <a:cs typeface="+mn-lt"/>
              </a:rPr>
              <a:t>Built with </a:t>
            </a:r>
            <a:r>
              <a:rPr lang="en-US" err="1">
                <a:ea typeface="+mn-lt"/>
                <a:cs typeface="+mn-lt"/>
              </a:rPr>
              <a:t>Gradio</a:t>
            </a:r>
            <a:r>
              <a:rPr lang="en-US">
                <a:ea typeface="+mn-lt"/>
                <a:cs typeface="+mn-lt"/>
              </a:rPr>
              <a:t> and hosted in Colab</a:t>
            </a:r>
            <a:endParaRPr lang="en-US"/>
          </a:p>
          <a:p>
            <a:r>
              <a:rPr lang="en-US">
                <a:ea typeface="+mn-lt"/>
                <a:cs typeface="+mn-lt"/>
              </a:rPr>
              <a:t>Features:</a:t>
            </a:r>
            <a:endParaRPr lang="en-US"/>
          </a:p>
          <a:p>
            <a:r>
              <a:rPr lang="en-US">
                <a:ea typeface="+mn-lt"/>
                <a:cs typeface="+mn-lt"/>
              </a:rPr>
              <a:t>Input box for user reviews</a:t>
            </a:r>
            <a:endParaRPr lang="en-US"/>
          </a:p>
          <a:p>
            <a:r>
              <a:rPr lang="en-US">
                <a:ea typeface="+mn-lt"/>
                <a:cs typeface="+mn-lt"/>
              </a:rPr>
              <a:t>Dropdown to choose prompt style</a:t>
            </a:r>
            <a:endParaRPr lang="en-US"/>
          </a:p>
          <a:p>
            <a:r>
              <a:rPr lang="en-US">
                <a:ea typeface="+mn-lt"/>
                <a:cs typeface="+mn-lt"/>
              </a:rPr>
              <a:t>Live model prediction with: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Sentiment label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Raw model output (label + score)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Confidence distribution bar chart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Attention heatmap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Integrated Gradients (IG) token highlights</a:t>
            </a:r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266C-3E81-A45B-4BFF-239C3E48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476DF-8493-4D9B-A123-D8D7B15442AB}" type="datetime1"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46AE4-D852-3C4C-61AA-2CCCCDE92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12F61-F105-1DE7-2686-7235E868D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394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B56F-2099-08C2-E689-93C1CE33D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Explainability Techniques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6C9B2-815F-E23B-8146-010FC6739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b="1" dirty="0">
                <a:ea typeface="+mn-lt"/>
                <a:cs typeface="+mn-lt"/>
              </a:rPr>
              <a:t>1. Attention Heatmap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Shows how tokens influence each other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Extracted from Layer 1, Head 1 of BERT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2. Integrated Gradients (</a:t>
            </a:r>
            <a:r>
              <a:rPr lang="en-US" b="1" dirty="0" err="1">
                <a:ea typeface="+mn-lt"/>
                <a:cs typeface="+mn-lt"/>
              </a:rPr>
              <a:t>Captum</a:t>
            </a:r>
            <a:r>
              <a:rPr lang="en-US" b="1" dirty="0">
                <a:ea typeface="+mn-lt"/>
                <a:cs typeface="+mn-lt"/>
              </a:rPr>
              <a:t>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Attribution method based on gradients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Measures how much each token contributes to prediction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Displayed with red-highlighted HTML spans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7BDEF-8DBC-3EC8-8E51-D72D591A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18E1-D539-4228-96EA-0B8A35B376B2}" type="datetime1"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A602C-6B93-1A23-AF7D-CF9C5065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21E3-CE77-9BB2-E781-B858E83CD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814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69689-63B4-7800-2AE9-FA69BF4C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Experiments &amp; Results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B735665-BE3B-EA69-D7BB-93D808C15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350216"/>
              </p:ext>
            </p:extLst>
          </p:nvPr>
        </p:nvGraphicFramePr>
        <p:xfrm>
          <a:off x="1116013" y="2478088"/>
          <a:ext cx="10167936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94604014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02291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83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53422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707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9096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DFD08-9B6E-E8A3-6CDA-D62DA1358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4FBC1-9AEE-4A17-B364-024327C5C04D}" type="datetime1"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3453-A06B-BAC1-8111-4947BB9C5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C3044-4C50-1F35-D541-88F3C7C43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7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8B28926-F81B-BA22-942C-270A1CE4F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83063"/>
              </p:ext>
            </p:extLst>
          </p:nvPr>
        </p:nvGraphicFramePr>
        <p:xfrm>
          <a:off x="0" y="2697480"/>
          <a:ext cx="12192000" cy="32105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1242469119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644196624"/>
                    </a:ext>
                  </a:extLst>
                </a:gridCol>
              </a:tblGrid>
              <a:tr h="802636">
                <a:tc>
                  <a:txBody>
                    <a:bodyPr/>
                    <a:lstStyle/>
                    <a:p>
                      <a:r>
                        <a:rPr lang="en-US" dirty="0"/>
                        <a:t>Prompt Style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237231"/>
                  </a:ext>
                </a:extLst>
              </a:tr>
              <a:tr h="802636">
                <a:tc>
                  <a:txBody>
                    <a:bodyPr/>
                    <a:lstStyle/>
                    <a:p>
                      <a:r>
                        <a:rPr lang="en-US" dirty="0"/>
                        <a:t>Direct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9108856"/>
                  </a:ext>
                </a:extLst>
              </a:tr>
              <a:tr h="802636">
                <a:tc>
                  <a:txBody>
                    <a:bodyPr/>
                    <a:lstStyle/>
                    <a:p>
                      <a:r>
                        <a:rPr lang="en-US" dirty="0"/>
                        <a:t>Few-Shot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~78–80%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5694247"/>
                  </a:ext>
                </a:extLst>
              </a:tr>
              <a:tr h="802636">
                <a:tc>
                  <a:txBody>
                    <a:bodyPr/>
                    <a:lstStyle/>
                    <a:p>
                      <a:r>
                        <a:rPr lang="en-US" dirty="0"/>
                        <a:t>Chain-of-Thought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34422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3DF36B-7826-2E41-4D64-E5B3F73811C6}"/>
              </a:ext>
            </a:extLst>
          </p:cNvPr>
          <p:cNvSpPr txBox="1"/>
          <p:nvPr/>
        </p:nvSpPr>
        <p:spPr>
          <a:xfrm>
            <a:off x="2670875" y="2154264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Accuracy Comparison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21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776-83CB-382D-9F60-E5A1EE13B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7D944-3A98-6020-0250-73D07F079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Direct prompts were most reliable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Few-shot helps with tricky cases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Chain-of-Thought can confuse short texts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9304-FA17-5DF0-B528-8655FE69D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78B90-33C7-4D21-BFFA-49DB5E2EEDC4}" type="datetime1"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7A501-DEED-6393-9F45-03B85ADE0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EBF16-E06C-2807-8732-366B4EDA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775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EE5C-BAF1-8D6C-CB3A-0E9B80A1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Did I Learn?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369AA-DFB8-784E-0C34-2417C0173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Prompt wording significantly affects model behavior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Explainability tools like attention and IG help detect: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Bias toward certain tokens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Weak confidence in vague inputs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Interpretability makes AI outputs more trustworthy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7423C-E74C-DEA0-2102-F7359914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2B367-8B7C-4BC0-8170-BB473E786A52}" type="datetime1">
              <a:t>5/21/2025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60E6-B7DC-4FE5-D2F0-3972C865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D8E4A-67E5-5DC0-AA30-939234B5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262643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AccentBoxVTI</vt:lpstr>
      <vt:lpstr>  Explainable Sentiment Analysis Using Prompt Engineering   </vt:lpstr>
      <vt:lpstr>Problem Statement</vt:lpstr>
      <vt:lpstr>Dataset</vt:lpstr>
      <vt:lpstr>Model &amp; Prompt Strategies</vt:lpstr>
      <vt:lpstr>Gradio App UI</vt:lpstr>
      <vt:lpstr>Explainability Techniques</vt:lpstr>
      <vt:lpstr>Experiments &amp; Results</vt:lpstr>
      <vt:lpstr>Insights</vt:lpstr>
      <vt:lpstr>What Did I Learn?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71</cp:revision>
  <dcterms:created xsi:type="dcterms:W3CDTF">2025-05-22T04:48:50Z</dcterms:created>
  <dcterms:modified xsi:type="dcterms:W3CDTF">2025-05-22T05:01:29Z</dcterms:modified>
</cp:coreProperties>
</file>