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6B7045-D3CD-602E-5143-5D849D93E06F}" v="56" dt="2024-12-01T05:30:46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5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78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0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353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3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21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5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0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0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3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5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2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TnT-LLM: Text Mining at Scale with Large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endParaRPr lang="en-US" dirty="0"/>
          </a:p>
          <a:p>
            <a:pPr algn="ctr"/>
            <a:r>
              <a:rPr lang="en-US" b="1" dirty="0"/>
              <a:t>Authors:</a:t>
            </a:r>
            <a:r>
              <a:rPr lang="en-US" dirty="0"/>
              <a:t> </a:t>
            </a:r>
            <a:r>
              <a:rPr lang="en-US" err="1"/>
              <a:t>Mengting</a:t>
            </a:r>
            <a:r>
              <a:rPr dirty="0"/>
              <a:t> Wan, Tara Safavi, Sujay Kumar Jauhar, Yujin Kim, Scott Counts,</a:t>
            </a:r>
            <a:r>
              <a:rPr lang="en-US" dirty="0"/>
              <a:t> </a:t>
            </a:r>
            <a:r>
              <a:rPr dirty="0"/>
              <a:t>Jennifer Neville, Siddharth Suri, Chirag Shah, Ryen W. White, </a:t>
            </a:r>
            <a:r>
              <a:rPr err="1"/>
              <a:t>Longqi</a:t>
            </a:r>
            <a:r>
              <a:rPr dirty="0"/>
              <a:t> Yang,</a:t>
            </a:r>
            <a:r>
              <a:rPr lang="en-US" dirty="0"/>
              <a:t> </a:t>
            </a:r>
            <a:r>
              <a:rPr dirty="0"/>
              <a:t>Reid Andersen, Georg Buscher, Dhruv Joshi, </a:t>
            </a:r>
            <a:r>
              <a:rPr err="1"/>
              <a:t>Nagu</a:t>
            </a:r>
            <a:r>
              <a:rPr dirty="0"/>
              <a:t> Rangan</a:t>
            </a:r>
            <a:endParaRPr lang="en-US" dirty="0"/>
          </a:p>
          <a:p>
            <a:endParaRPr lang="en-US" dirty="0"/>
          </a:p>
          <a:p>
            <a:pPr algn="ctr"/>
            <a:r>
              <a:rPr lang="en-US" b="1" dirty="0"/>
              <a:t>Affiliation:</a:t>
            </a:r>
            <a:r>
              <a:rPr lang="en-US" dirty="0"/>
              <a:t> Microsoft</a:t>
            </a:r>
            <a:r>
              <a:rPr dirty="0"/>
              <a:t> Corporation &amp; University of Washington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b="1" dirty="0"/>
              <a:t>Presented by:</a:t>
            </a:r>
            <a:r>
              <a:rPr dirty="0"/>
              <a:t> </a:t>
            </a:r>
            <a:r>
              <a:rPr lang="en-US" dirty="0"/>
              <a:t>Jayanth Kalyanam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Aggarwal &amp; Zhai (2012): Text clustering foundations</a:t>
            </a:r>
          </a:p>
          <a:p>
            <a:r>
              <a:t>Chang et al. (2009): Topic model interpretation</a:t>
            </a:r>
          </a:p>
          <a:p>
            <a:r>
              <a:t>Lee et al. (2023): LLM data annotation</a:t>
            </a:r>
          </a:p>
          <a:p>
            <a:r>
              <a:t>McLachlan &amp; Basford (1988): Mixture models</a:t>
            </a:r>
          </a:p>
          <a:p>
            <a:r>
              <a:t>Rose &amp; Levinson (2004): Web intent analysis</a:t>
            </a:r>
          </a:p>
          <a:p>
            <a:r>
              <a:t>Ziems et al. (2023): LLMs in computational research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fundamental challenge in text mining is balancing quality with scalability. </a:t>
            </a:r>
          </a:p>
          <a:p>
            <a:r>
              <a:t>Manual taxonomies require expensive domain expertise and time-consuming curation, </a:t>
            </a:r>
          </a:p>
          <a:p>
            <a:r>
              <a:t>while automated clustering methods produce results that are difficult to interpret. </a:t>
            </a:r>
          </a:p>
          <a:p>
            <a:r>
              <a:t>TnT-LLM addresses this by leveraging LLMs' ability to understand context like humans while processing data at machine speed.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system's design reflects a careful balance between power and practicality. Core components include:</a:t>
            </a:r>
          </a:p>
          <a:p>
            <a:r>
              <a:t>- Text Summarization Module</a:t>
            </a:r>
          </a:p>
          <a:p>
            <a:r>
              <a:t>- Taxonomy Generator</a:t>
            </a:r>
          </a:p>
          <a:p>
            <a:r>
              <a:t>- Data Labeling System</a:t>
            </a:r>
          </a:p>
          <a:p>
            <a:r>
              <a:t>- Lightweight Classifier</a:t>
            </a:r>
          </a:p>
          <a:p>
            <a:endParaRPr/>
          </a:p>
          <a:p>
            <a:r>
              <a:t>Each component is modular, allowing for independent optimization and updates. </a:t>
            </a:r>
          </a:p>
          <a:p>
            <a:r>
              <a:t>This architecture enables the system to maintain high quality while scaling efficiently.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Taxonomy Generation Pipeline:</a:t>
            </a:r>
          </a:p>
          <a:p>
            <a:r>
              <a:t>The system uses stochastic optimization principles, similar to how neural networks learn. </a:t>
            </a:r>
          </a:p>
          <a:p>
            <a:r>
              <a:t>This approach allows the taxonomy to continuously improve as it sees more data, </a:t>
            </a:r>
          </a:p>
          <a:p>
            <a:r>
              <a:t>much like how human experts refine their understanding over time.</a:t>
            </a:r>
          </a:p>
          <a:p>
            <a:endParaRPr/>
          </a:p>
          <a:p>
            <a:r>
              <a:t>Technical Specifications:</a:t>
            </a:r>
          </a:p>
          <a:p>
            <a:r>
              <a:t>- Batch size: 200 conversations</a:t>
            </a:r>
          </a:p>
          <a:p>
            <a:r>
              <a:t>- Parameters: {𝝁, 𝚺} for labels</a:t>
            </a:r>
          </a:p>
          <a:p>
            <a:r>
              <a:t>- Temperature: 0.5 (generation), 0.2 (update)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Design:</a:t>
            </a:r>
          </a:p>
          <a:p>
            <a:r>
              <a:t>The choice of Bing Copilot conversations was strategic - it provides natural, diverse interactions across multiple languages and domains. </a:t>
            </a:r>
          </a:p>
          <a:p>
            <a:r>
              <a:t>The dataset split (Phase 1: 9,592, Phase 2: 48,160) allows for thorough testing of both taxonomy generation and scaling capabilities.</a:t>
            </a:r>
          </a:p>
          <a:p>
            <a:endParaRPr/>
          </a:p>
          <a:p>
            <a:r>
              <a:t>Classification Tasks:</a:t>
            </a:r>
          </a:p>
          <a:p>
            <a:r>
              <a:t>- Intent detection (10 categories)</a:t>
            </a:r>
          </a:p>
          <a:p>
            <a:r>
              <a:t>- Domain classification (25 categories)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1990"/>
            <a:ext cx="6347714" cy="44179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dirty="0"/>
              <a:t>The evaluation strategy combines technical metrics with practical assessments:</a:t>
            </a:r>
            <a:endParaRPr lang="en-US"/>
          </a:p>
          <a:p>
            <a:pPr marL="0" indent="0">
              <a:buNone/>
            </a:pPr>
            <a:endParaRPr dirty="0"/>
          </a:p>
          <a:p>
            <a:r>
              <a:rPr dirty="0"/>
              <a:t>Technical Metrics:</a:t>
            </a:r>
          </a:p>
          <a:p>
            <a:r>
              <a:rPr dirty="0"/>
              <a:t>- Coverage and accuracy measurements</a:t>
            </a:r>
          </a:p>
          <a:p>
            <a:r>
              <a:rPr dirty="0"/>
              <a:t>- Inter-rater reliability scores</a:t>
            </a:r>
          </a:p>
          <a:p>
            <a:r>
              <a:rPr dirty="0"/>
              <a:t>- Classification performance metrics</a:t>
            </a:r>
          </a:p>
          <a:p>
            <a:endParaRPr dirty="0"/>
          </a:p>
          <a:p>
            <a:r>
              <a:rPr dirty="0"/>
              <a:t>Understanding these metrics helps validate both the system's technical performance and its practical utility, </a:t>
            </a:r>
          </a:p>
          <a:p>
            <a:r>
              <a:rPr dirty="0"/>
              <a:t>especially important given the dual challenges of scale and quality.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Ablation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ablation studies reveal interesting insights about component contributions:</a:t>
            </a:r>
          </a:p>
          <a:p>
            <a:r>
              <a:t>- LLM Choice: GPT-4 significantly outperforms GPT-3.5-Turbo for intent understanding because intent detection requires deeper reasoning capabilities. However, for simpler domain classification, the performance gap narrows.</a:t>
            </a:r>
          </a:p>
          <a:p>
            <a:r>
              <a:t>- Embedding Models: ada2 shows surprisingly robust multilingual performance, suggesting it captures universal semantic features better than alternatives.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achieves remarkable coverage (&gt;99.5%) while maintaining high agreement with human judges. </a:t>
            </a:r>
          </a:p>
          <a:p>
            <a:r>
              <a:t>This indicates that TnT-LLM isn't just sorting texts efficiently - it's creating categories that make intuitive sense to humans.</a:t>
            </a:r>
          </a:p>
          <a:p>
            <a:endParaRPr/>
          </a:p>
          <a:p>
            <a:r>
              <a:t>Key Metrics:</a:t>
            </a:r>
          </a:p>
          <a:p>
            <a:r>
              <a:t>- Intent accuracy: 0.746 (English), 0.725 (Non-English)</a:t>
            </a:r>
          </a:p>
          <a:p>
            <a:r>
              <a:t>- Domain accuracy: 0.733 (English), 0.673 (Non-English)</a:t>
            </a:r>
          </a:p>
          <a:p>
            <a:r>
              <a:t>- Latency: &lt;100ms per classification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Scaling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system's scaling properties show a clever trade-off between computational cost and performance. </a:t>
            </a:r>
          </a:p>
          <a:p>
            <a:r>
              <a:t>By using LLMs for training data generation rather than direct classification, </a:t>
            </a:r>
          </a:p>
          <a:p>
            <a:r>
              <a:t>it achieves an 85% reduction in resource utilization compared to full LLM deployment.</a:t>
            </a:r>
          </a:p>
          <a:p>
            <a:endParaRPr/>
          </a:p>
          <a:p>
            <a:r>
              <a:t>Processing Capabilities:</a:t>
            </a:r>
          </a:p>
          <a:p>
            <a:r>
              <a:t>- Batch: 10k texts/minute</a:t>
            </a:r>
          </a:p>
          <a:p>
            <a:r>
              <a:t>- Real-time: &lt;100ms/text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TnT-LLM: Text Mining at Scale with Large Language Models</vt:lpstr>
      <vt:lpstr>Introduction</vt:lpstr>
      <vt:lpstr>System Architecture</vt:lpstr>
      <vt:lpstr>Technical Implementation</vt:lpstr>
      <vt:lpstr>Experimental Setup</vt:lpstr>
      <vt:lpstr>Evaluation Metrics</vt:lpstr>
      <vt:lpstr>Ablation Studies</vt:lpstr>
      <vt:lpstr>Performance Analysis</vt:lpstr>
      <vt:lpstr>Scaling Characteristics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38</cp:revision>
  <dcterms:created xsi:type="dcterms:W3CDTF">2013-01-27T09:14:16Z</dcterms:created>
  <dcterms:modified xsi:type="dcterms:W3CDTF">2024-12-01T06:46:40Z</dcterms:modified>
  <cp:category/>
</cp:coreProperties>
</file>