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59" r:id="rId5"/>
    <p:sldId id="260" r:id="rId6"/>
    <p:sldId id="261" r:id="rId7"/>
    <p:sldId id="274" r:id="rId8"/>
    <p:sldId id="263" r:id="rId9"/>
    <p:sldId id="264" r:id="rId10"/>
    <p:sldId id="265" r:id="rId11"/>
    <p:sldId id="266" r:id="rId12"/>
    <p:sldId id="262" r:id="rId13"/>
    <p:sldId id="267" r:id="rId14"/>
    <p:sldId id="268" r:id="rId15"/>
    <p:sldId id="273"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p:cViewPr>
        <p:scale>
          <a:sx n="102" d="100"/>
          <a:sy n="102" d="100"/>
        </p:scale>
        <p:origin x="88"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855196-1EC7-416A-A546-4DD3627A8E30}"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14318-06DB-4937-B500-BA3D015252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048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855196-1EC7-416A-A546-4DD3627A8E30}"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14318-06DB-4937-B500-BA3D0152527B}" type="slidenum">
              <a:rPr lang="en-US" smtClean="0"/>
              <a:t>‹#›</a:t>
            </a:fld>
            <a:endParaRPr lang="en-US"/>
          </a:p>
        </p:txBody>
      </p:sp>
    </p:spTree>
    <p:extLst>
      <p:ext uri="{BB962C8B-B14F-4D97-AF65-F5344CB8AC3E}">
        <p14:creationId xmlns:p14="http://schemas.microsoft.com/office/powerpoint/2010/main" val="1258005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855196-1EC7-416A-A546-4DD3627A8E30}"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14318-06DB-4937-B500-BA3D0152527B}" type="slidenum">
              <a:rPr lang="en-US" smtClean="0"/>
              <a:t>‹#›</a:t>
            </a:fld>
            <a:endParaRPr lang="en-US"/>
          </a:p>
        </p:txBody>
      </p:sp>
    </p:spTree>
    <p:extLst>
      <p:ext uri="{BB962C8B-B14F-4D97-AF65-F5344CB8AC3E}">
        <p14:creationId xmlns:p14="http://schemas.microsoft.com/office/powerpoint/2010/main" val="347188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855196-1EC7-416A-A546-4DD3627A8E30}"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14318-06DB-4937-B500-BA3D0152527B}" type="slidenum">
              <a:rPr lang="en-US" smtClean="0"/>
              <a:t>‹#›</a:t>
            </a:fld>
            <a:endParaRPr lang="en-US"/>
          </a:p>
        </p:txBody>
      </p:sp>
    </p:spTree>
    <p:extLst>
      <p:ext uri="{BB962C8B-B14F-4D97-AF65-F5344CB8AC3E}">
        <p14:creationId xmlns:p14="http://schemas.microsoft.com/office/powerpoint/2010/main" val="31167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855196-1EC7-416A-A546-4DD3627A8E30}"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14318-06DB-4937-B500-BA3D015252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586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855196-1EC7-416A-A546-4DD3627A8E30}"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14318-06DB-4937-B500-BA3D0152527B}" type="slidenum">
              <a:rPr lang="en-US" smtClean="0"/>
              <a:t>‹#›</a:t>
            </a:fld>
            <a:endParaRPr lang="en-US"/>
          </a:p>
        </p:txBody>
      </p:sp>
    </p:spTree>
    <p:extLst>
      <p:ext uri="{BB962C8B-B14F-4D97-AF65-F5344CB8AC3E}">
        <p14:creationId xmlns:p14="http://schemas.microsoft.com/office/powerpoint/2010/main" val="246251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855196-1EC7-416A-A546-4DD3627A8E30}" type="datetimeFigureOut">
              <a:rPr lang="en-US" smtClean="0"/>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14318-06DB-4937-B500-BA3D0152527B}" type="slidenum">
              <a:rPr lang="en-US" smtClean="0"/>
              <a:t>‹#›</a:t>
            </a:fld>
            <a:endParaRPr lang="en-US"/>
          </a:p>
        </p:txBody>
      </p:sp>
    </p:spTree>
    <p:extLst>
      <p:ext uri="{BB962C8B-B14F-4D97-AF65-F5344CB8AC3E}">
        <p14:creationId xmlns:p14="http://schemas.microsoft.com/office/powerpoint/2010/main" val="221056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855196-1EC7-416A-A546-4DD3627A8E30}" type="datetimeFigureOut">
              <a:rPr lang="en-US" smtClean="0"/>
              <a:t>12/15/2023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14318-06DB-4937-B500-BA3D0152527B}" type="slidenum">
              <a:rPr lang="en-US" smtClean="0"/>
              <a:t>‹#›</a:t>
            </a:fld>
            <a:endParaRPr lang="en-US"/>
          </a:p>
        </p:txBody>
      </p:sp>
    </p:spTree>
    <p:extLst>
      <p:ext uri="{BB962C8B-B14F-4D97-AF65-F5344CB8AC3E}">
        <p14:creationId xmlns:p14="http://schemas.microsoft.com/office/powerpoint/2010/main" val="3450187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855196-1EC7-416A-A546-4DD3627A8E30}" type="datetimeFigureOut">
              <a:rPr lang="en-US" smtClean="0"/>
              <a:t>12/15/2023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FE14318-06DB-4937-B500-BA3D0152527B}" type="slidenum">
              <a:rPr lang="en-US" smtClean="0"/>
              <a:t>‹#›</a:t>
            </a:fld>
            <a:endParaRPr lang="en-US"/>
          </a:p>
        </p:txBody>
      </p:sp>
    </p:spTree>
    <p:extLst>
      <p:ext uri="{BB962C8B-B14F-4D97-AF65-F5344CB8AC3E}">
        <p14:creationId xmlns:p14="http://schemas.microsoft.com/office/powerpoint/2010/main" val="180984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D855196-1EC7-416A-A546-4DD3627A8E30}" type="datetimeFigureOut">
              <a:rPr lang="en-US" smtClean="0"/>
              <a:t>12/15/2023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E14318-06DB-4937-B500-BA3D0152527B}" type="slidenum">
              <a:rPr lang="en-US" smtClean="0"/>
              <a:t>‹#›</a:t>
            </a:fld>
            <a:endParaRPr lang="en-US"/>
          </a:p>
        </p:txBody>
      </p:sp>
    </p:spTree>
    <p:extLst>
      <p:ext uri="{BB962C8B-B14F-4D97-AF65-F5344CB8AC3E}">
        <p14:creationId xmlns:p14="http://schemas.microsoft.com/office/powerpoint/2010/main" val="211062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855196-1EC7-416A-A546-4DD3627A8E30}"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14318-06DB-4937-B500-BA3D0152527B}" type="slidenum">
              <a:rPr lang="en-US" smtClean="0"/>
              <a:t>‹#›</a:t>
            </a:fld>
            <a:endParaRPr lang="en-US"/>
          </a:p>
        </p:txBody>
      </p:sp>
    </p:spTree>
    <p:extLst>
      <p:ext uri="{BB962C8B-B14F-4D97-AF65-F5344CB8AC3E}">
        <p14:creationId xmlns:p14="http://schemas.microsoft.com/office/powerpoint/2010/main" val="3869395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D855196-1EC7-416A-A546-4DD3627A8E30}" type="datetimeFigureOut">
              <a:rPr lang="en-US" smtClean="0"/>
              <a:t>12/15/2023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E14318-06DB-4937-B500-BA3D0152527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967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FB3A-0D2D-0F07-8B9B-7C0A9401B5E1}"/>
              </a:ext>
            </a:extLst>
          </p:cNvPr>
          <p:cNvSpPr>
            <a:spLocks noGrp="1"/>
          </p:cNvSpPr>
          <p:nvPr>
            <p:ph type="title"/>
          </p:nvPr>
        </p:nvSpPr>
        <p:spPr>
          <a:xfrm>
            <a:off x="1066800" y="2246927"/>
            <a:ext cx="10058400" cy="1450757"/>
          </a:xfrm>
        </p:spPr>
        <p:txBody>
          <a:bodyPr/>
          <a:lstStyle/>
          <a:p>
            <a:br>
              <a:rPr lang="en-US" dirty="0"/>
            </a:br>
            <a:r>
              <a:rPr lang="en-US" dirty="0"/>
              <a:t>Data Injection Attacks on </a:t>
            </a:r>
            <a:r>
              <a:rPr lang="en-US" dirty="0" err="1"/>
              <a:t>PdM</a:t>
            </a:r>
            <a:r>
              <a:rPr lang="en-US" dirty="0"/>
              <a:t> Systems </a:t>
            </a:r>
          </a:p>
        </p:txBody>
      </p:sp>
      <p:sp>
        <p:nvSpPr>
          <p:cNvPr id="3" name="TextBox 2">
            <a:extLst>
              <a:ext uri="{FF2B5EF4-FFF2-40B4-BE49-F238E27FC236}">
                <a16:creationId xmlns:a16="http://schemas.microsoft.com/office/drawing/2014/main" id="{E1037A97-B171-2D63-B4DE-AC2DD712378A}"/>
              </a:ext>
            </a:extLst>
          </p:cNvPr>
          <p:cNvSpPr txBox="1"/>
          <p:nvPr/>
        </p:nvSpPr>
        <p:spPr>
          <a:xfrm>
            <a:off x="1496860" y="4221271"/>
            <a:ext cx="9055364" cy="369332"/>
          </a:xfrm>
          <a:prstGeom prst="rect">
            <a:avLst/>
          </a:prstGeom>
          <a:noFill/>
        </p:spPr>
        <p:txBody>
          <a:bodyPr wrap="none" rtlCol="0">
            <a:spAutoFit/>
          </a:bodyPr>
          <a:lstStyle/>
          <a:p>
            <a:r>
              <a:rPr lang="en-US" dirty="0"/>
              <a:t>Link to video presentation: https://github.com/jayanthguduru/FinalProjectPresentation-MLSec</a:t>
            </a:r>
          </a:p>
        </p:txBody>
      </p:sp>
    </p:spTree>
    <p:extLst>
      <p:ext uri="{BB962C8B-B14F-4D97-AF65-F5344CB8AC3E}">
        <p14:creationId xmlns:p14="http://schemas.microsoft.com/office/powerpoint/2010/main" val="3188375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7A02D-A88F-AB21-9C1F-EFEA4E5C4067}"/>
              </a:ext>
            </a:extLst>
          </p:cNvPr>
          <p:cNvSpPr>
            <a:spLocks noGrp="1"/>
          </p:cNvSpPr>
          <p:nvPr>
            <p:ph type="title"/>
          </p:nvPr>
        </p:nvSpPr>
        <p:spPr>
          <a:xfrm>
            <a:off x="1096963" y="54871"/>
            <a:ext cx="10058400" cy="1450757"/>
          </a:xfrm>
        </p:spPr>
        <p:txBody>
          <a:bodyPr>
            <a:normAutofit/>
          </a:bodyPr>
          <a:lstStyle/>
          <a:p>
            <a:r>
              <a:rPr lang="en-US" sz="3600" dirty="0"/>
              <a:t>Data Patterns and Feature Selection (cont’d)</a:t>
            </a:r>
          </a:p>
        </p:txBody>
      </p:sp>
      <p:pic>
        <p:nvPicPr>
          <p:cNvPr id="9" name="Content Placeholder 8">
            <a:extLst>
              <a:ext uri="{FF2B5EF4-FFF2-40B4-BE49-F238E27FC236}">
                <a16:creationId xmlns:a16="http://schemas.microsoft.com/office/drawing/2014/main" id="{45900F92-4E19-7DCB-CCD4-363D86E886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5648" y="1777370"/>
            <a:ext cx="3489468" cy="4022725"/>
          </a:xfrm>
        </p:spPr>
      </p:pic>
      <p:sp>
        <p:nvSpPr>
          <p:cNvPr id="10" name="TextBox 9">
            <a:extLst>
              <a:ext uri="{FF2B5EF4-FFF2-40B4-BE49-F238E27FC236}">
                <a16:creationId xmlns:a16="http://schemas.microsoft.com/office/drawing/2014/main" id="{DFE1249F-5018-2EFC-6E6C-C7DD7984D7FD}"/>
              </a:ext>
            </a:extLst>
          </p:cNvPr>
          <p:cNvSpPr txBox="1"/>
          <p:nvPr/>
        </p:nvSpPr>
        <p:spPr>
          <a:xfrm>
            <a:off x="388307" y="2304789"/>
            <a:ext cx="3376565" cy="1200329"/>
          </a:xfrm>
          <a:prstGeom prst="rect">
            <a:avLst/>
          </a:prstGeom>
          <a:noFill/>
        </p:spPr>
        <p:txBody>
          <a:bodyPr wrap="none" rtlCol="0">
            <a:spAutoFit/>
          </a:bodyPr>
          <a:lstStyle/>
          <a:p>
            <a:r>
              <a:rPr lang="en-US" dirty="0"/>
              <a:t>Some sensors have no significant </a:t>
            </a:r>
          </a:p>
          <a:p>
            <a:r>
              <a:rPr lang="en-US" dirty="0"/>
              <a:t>coefficients in a simple OLS</a:t>
            </a:r>
          </a:p>
          <a:p>
            <a:r>
              <a:rPr lang="en-US" dirty="0"/>
              <a:t>(performed with normalized data)</a:t>
            </a:r>
          </a:p>
          <a:p>
            <a:endParaRPr lang="en-US" dirty="0"/>
          </a:p>
        </p:txBody>
      </p:sp>
    </p:spTree>
    <p:extLst>
      <p:ext uri="{BB962C8B-B14F-4D97-AF65-F5344CB8AC3E}">
        <p14:creationId xmlns:p14="http://schemas.microsoft.com/office/powerpoint/2010/main" val="2002960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7A02D-A88F-AB21-9C1F-EFEA4E5C4067}"/>
              </a:ext>
            </a:extLst>
          </p:cNvPr>
          <p:cNvSpPr>
            <a:spLocks noGrp="1"/>
          </p:cNvSpPr>
          <p:nvPr>
            <p:ph type="title"/>
          </p:nvPr>
        </p:nvSpPr>
        <p:spPr>
          <a:xfrm>
            <a:off x="1096963" y="54871"/>
            <a:ext cx="10058400" cy="1450757"/>
          </a:xfrm>
        </p:spPr>
        <p:txBody>
          <a:bodyPr>
            <a:normAutofit/>
          </a:bodyPr>
          <a:lstStyle/>
          <a:p>
            <a:r>
              <a:rPr lang="en-US" sz="3600" dirty="0"/>
              <a:t>Data Patterns and Feature Selection (cont’d)</a:t>
            </a:r>
          </a:p>
        </p:txBody>
      </p:sp>
      <p:sp>
        <p:nvSpPr>
          <p:cNvPr id="10" name="TextBox 9">
            <a:extLst>
              <a:ext uri="{FF2B5EF4-FFF2-40B4-BE49-F238E27FC236}">
                <a16:creationId xmlns:a16="http://schemas.microsoft.com/office/drawing/2014/main" id="{DFE1249F-5018-2EFC-6E6C-C7DD7984D7FD}"/>
              </a:ext>
            </a:extLst>
          </p:cNvPr>
          <p:cNvSpPr txBox="1"/>
          <p:nvPr/>
        </p:nvSpPr>
        <p:spPr>
          <a:xfrm>
            <a:off x="369518" y="2304789"/>
            <a:ext cx="3967048" cy="2031325"/>
          </a:xfrm>
          <a:prstGeom prst="rect">
            <a:avLst/>
          </a:prstGeom>
          <a:noFill/>
        </p:spPr>
        <p:txBody>
          <a:bodyPr wrap="none" rtlCol="0">
            <a:spAutoFit/>
          </a:bodyPr>
          <a:lstStyle/>
          <a:p>
            <a:r>
              <a:rPr lang="en-US" dirty="0"/>
              <a:t>Measurements from some sensors are </a:t>
            </a:r>
          </a:p>
          <a:p>
            <a:r>
              <a:rPr lang="en-US" dirty="0"/>
              <a:t>constant across engines and cycles</a:t>
            </a:r>
          </a:p>
          <a:p>
            <a:r>
              <a:rPr lang="en-US" dirty="0"/>
              <a:t> (5, 15,10, 16, 18, 19).</a:t>
            </a:r>
          </a:p>
          <a:p>
            <a:endParaRPr lang="en-US" dirty="0"/>
          </a:p>
          <a:p>
            <a:r>
              <a:rPr lang="en-US" dirty="0"/>
              <a:t>Based on observation we dropped these</a:t>
            </a:r>
          </a:p>
          <a:p>
            <a:r>
              <a:rPr lang="en-US" dirty="0"/>
              <a:t>features</a:t>
            </a:r>
          </a:p>
          <a:p>
            <a:endParaRPr lang="en-US" dirty="0"/>
          </a:p>
        </p:txBody>
      </p:sp>
      <p:pic>
        <p:nvPicPr>
          <p:cNvPr id="6" name="Content Placeholder 5">
            <a:extLst>
              <a:ext uri="{FF2B5EF4-FFF2-40B4-BE49-F238E27FC236}">
                <a16:creationId xmlns:a16="http://schemas.microsoft.com/office/drawing/2014/main" id="{E4002FFB-B358-416B-4CEA-15F472A268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4734" y="1977786"/>
            <a:ext cx="6417204" cy="4022725"/>
          </a:xfrm>
        </p:spPr>
      </p:pic>
    </p:spTree>
    <p:extLst>
      <p:ext uri="{BB962C8B-B14F-4D97-AF65-F5344CB8AC3E}">
        <p14:creationId xmlns:p14="http://schemas.microsoft.com/office/powerpoint/2010/main" val="199198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5063-AD15-91C6-5C41-834FD22B7875}"/>
              </a:ext>
            </a:extLst>
          </p:cNvPr>
          <p:cNvSpPr>
            <a:spLocks noGrp="1"/>
          </p:cNvSpPr>
          <p:nvPr>
            <p:ph type="title"/>
          </p:nvPr>
        </p:nvSpPr>
        <p:spPr/>
        <p:txBody>
          <a:bodyPr/>
          <a:lstStyle/>
          <a:p>
            <a:r>
              <a:rPr lang="en-US" dirty="0"/>
              <a:t>DL Model </a:t>
            </a:r>
          </a:p>
        </p:txBody>
      </p:sp>
      <p:sp>
        <p:nvSpPr>
          <p:cNvPr id="3" name="Content Placeholder 2">
            <a:extLst>
              <a:ext uri="{FF2B5EF4-FFF2-40B4-BE49-F238E27FC236}">
                <a16:creationId xmlns:a16="http://schemas.microsoft.com/office/drawing/2014/main" id="{079E984A-D6D5-64BF-75F4-30317D3E2F9C}"/>
              </a:ext>
            </a:extLst>
          </p:cNvPr>
          <p:cNvSpPr>
            <a:spLocks noGrp="1"/>
          </p:cNvSpPr>
          <p:nvPr>
            <p:ph idx="1"/>
          </p:nvPr>
        </p:nvSpPr>
        <p:spPr/>
        <p:txBody>
          <a:bodyPr/>
          <a:lstStyle/>
          <a:p>
            <a:endParaRPr lang="en-US" dirty="0"/>
          </a:p>
          <a:p>
            <a:r>
              <a:rPr lang="en-US" dirty="0"/>
              <a:t>Input Variables – Sensor data after feature selection </a:t>
            </a:r>
          </a:p>
          <a:p>
            <a:r>
              <a:rPr lang="en-US" dirty="0"/>
              <a:t>Target Variable – RUL ( Remaining Useful Life) </a:t>
            </a:r>
          </a:p>
          <a:p>
            <a:r>
              <a:rPr lang="en-US" dirty="0"/>
              <a:t>Build a model to predict the number of remaining operational cycles(RUL) before failure in the test set.</a:t>
            </a:r>
          </a:p>
        </p:txBody>
      </p:sp>
    </p:spTree>
    <p:extLst>
      <p:ext uri="{BB962C8B-B14F-4D97-AF65-F5344CB8AC3E}">
        <p14:creationId xmlns:p14="http://schemas.microsoft.com/office/powerpoint/2010/main" val="3316711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FFDF-60D4-885D-7710-5EF985B86B43}"/>
              </a:ext>
            </a:extLst>
          </p:cNvPr>
          <p:cNvSpPr>
            <a:spLocks noGrp="1"/>
          </p:cNvSpPr>
          <p:nvPr>
            <p:ph type="title"/>
          </p:nvPr>
        </p:nvSpPr>
        <p:spPr/>
        <p:txBody>
          <a:bodyPr/>
          <a:lstStyle/>
          <a:p>
            <a:r>
              <a:rPr lang="en-US" dirty="0"/>
              <a:t>Model Architecture </a:t>
            </a:r>
          </a:p>
        </p:txBody>
      </p:sp>
      <p:pic>
        <p:nvPicPr>
          <p:cNvPr id="5" name="Content Placeholder 4">
            <a:extLst>
              <a:ext uri="{FF2B5EF4-FFF2-40B4-BE49-F238E27FC236}">
                <a16:creationId xmlns:a16="http://schemas.microsoft.com/office/drawing/2014/main" id="{B2240836-C7B3-3DAB-3F7F-C619D4195E46}"/>
              </a:ext>
            </a:extLst>
          </p:cNvPr>
          <p:cNvPicPr>
            <a:picLocks noGrp="1" noChangeAspect="1"/>
          </p:cNvPicPr>
          <p:nvPr>
            <p:ph idx="1"/>
          </p:nvPr>
        </p:nvPicPr>
        <p:blipFill>
          <a:blip r:embed="rId2"/>
          <a:stretch>
            <a:fillRect/>
          </a:stretch>
        </p:blipFill>
        <p:spPr>
          <a:xfrm>
            <a:off x="5631879" y="1956139"/>
            <a:ext cx="4483330" cy="3740342"/>
          </a:xfrm>
        </p:spPr>
      </p:pic>
      <p:sp>
        <p:nvSpPr>
          <p:cNvPr id="6" name="TextBox 5">
            <a:extLst>
              <a:ext uri="{FF2B5EF4-FFF2-40B4-BE49-F238E27FC236}">
                <a16:creationId xmlns:a16="http://schemas.microsoft.com/office/drawing/2014/main" id="{1BCC82BD-D7F4-D6A4-3C8B-FE7BD814F0EF}"/>
              </a:ext>
            </a:extLst>
          </p:cNvPr>
          <p:cNvSpPr txBox="1"/>
          <p:nvPr/>
        </p:nvSpPr>
        <p:spPr>
          <a:xfrm>
            <a:off x="663880" y="2228671"/>
            <a:ext cx="4801699" cy="3693319"/>
          </a:xfrm>
          <a:prstGeom prst="rect">
            <a:avLst/>
          </a:prstGeom>
          <a:noFill/>
        </p:spPr>
        <p:txBody>
          <a:bodyPr wrap="none" rtlCol="0">
            <a:spAutoFit/>
          </a:bodyPr>
          <a:lstStyle/>
          <a:p>
            <a:r>
              <a:rPr lang="en-US" dirty="0"/>
              <a:t>Deep Learning - Recurrent Neural Network (RNN)</a:t>
            </a:r>
          </a:p>
          <a:p>
            <a:endParaRPr lang="en-US" dirty="0"/>
          </a:p>
          <a:p>
            <a:r>
              <a:rPr lang="en-US" dirty="0"/>
              <a:t>Loss Function Used: RMSE</a:t>
            </a:r>
          </a:p>
          <a:p>
            <a:endParaRPr lang="en-US" dirty="0"/>
          </a:p>
          <a:p>
            <a:r>
              <a:rPr lang="en-US" dirty="0"/>
              <a:t>Optimizer : Adam</a:t>
            </a:r>
          </a:p>
          <a:p>
            <a:endParaRPr lang="en-US" dirty="0"/>
          </a:p>
          <a:p>
            <a:r>
              <a:rPr lang="en-US" dirty="0"/>
              <a:t>Learning rate : 0.001 for first 5 epochs</a:t>
            </a:r>
          </a:p>
          <a:p>
            <a:r>
              <a:rPr lang="en-US" dirty="0"/>
              <a:t>And From epoch 6 onwards, the learning rate is</a:t>
            </a:r>
          </a:p>
          <a:p>
            <a:r>
              <a:rPr lang="en-US" dirty="0"/>
              <a:t> updated each epoch according to the formula</a:t>
            </a:r>
          </a:p>
          <a:p>
            <a:r>
              <a:rPr lang="en-US" dirty="0"/>
              <a:t> </a:t>
            </a:r>
            <a:r>
              <a:rPr lang="en-US" dirty="0" err="1"/>
              <a:t>lr</a:t>
            </a:r>
            <a:r>
              <a:rPr lang="en-US" dirty="0"/>
              <a:t> * </a:t>
            </a:r>
            <a:r>
              <a:rPr lang="en-US" dirty="0" err="1"/>
              <a:t>tf.math.exp</a:t>
            </a:r>
            <a:r>
              <a:rPr lang="en-US" dirty="0"/>
              <a:t>(-0.1).</a:t>
            </a:r>
          </a:p>
          <a:p>
            <a:endParaRPr lang="en-US" dirty="0"/>
          </a:p>
          <a:p>
            <a:r>
              <a:rPr lang="en-US" dirty="0"/>
              <a:t>Activation : </a:t>
            </a:r>
            <a:r>
              <a:rPr lang="en-US" dirty="0" err="1"/>
              <a:t>TanH</a:t>
            </a:r>
            <a:r>
              <a:rPr lang="en-US" dirty="0"/>
              <a:t> and </a:t>
            </a:r>
            <a:r>
              <a:rPr lang="en-US" dirty="0" err="1"/>
              <a:t>Relu</a:t>
            </a:r>
            <a:endParaRPr lang="en-US" dirty="0"/>
          </a:p>
          <a:p>
            <a:endParaRPr lang="en-US" dirty="0"/>
          </a:p>
        </p:txBody>
      </p:sp>
    </p:spTree>
    <p:extLst>
      <p:ext uri="{BB962C8B-B14F-4D97-AF65-F5344CB8AC3E}">
        <p14:creationId xmlns:p14="http://schemas.microsoft.com/office/powerpoint/2010/main" val="11611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41AAA-D200-9458-F800-BC2D46E34426}"/>
              </a:ext>
            </a:extLst>
          </p:cNvPr>
          <p:cNvSpPr>
            <a:spLocks noGrp="1"/>
          </p:cNvSpPr>
          <p:nvPr>
            <p:ph type="title"/>
          </p:nvPr>
        </p:nvSpPr>
        <p:spPr/>
        <p:txBody>
          <a:bodyPr/>
          <a:lstStyle/>
          <a:p>
            <a:r>
              <a:rPr lang="en-US" dirty="0"/>
              <a:t>Results </a:t>
            </a:r>
          </a:p>
        </p:txBody>
      </p:sp>
      <p:pic>
        <p:nvPicPr>
          <p:cNvPr id="5" name="Content Placeholder 4">
            <a:extLst>
              <a:ext uri="{FF2B5EF4-FFF2-40B4-BE49-F238E27FC236}">
                <a16:creationId xmlns:a16="http://schemas.microsoft.com/office/drawing/2014/main" id="{98341CB7-ECCE-8927-1D67-670614B331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2622" y="1914063"/>
            <a:ext cx="4025937" cy="3012159"/>
          </a:xfrm>
        </p:spPr>
      </p:pic>
      <p:sp>
        <p:nvSpPr>
          <p:cNvPr id="6" name="TextBox 5">
            <a:extLst>
              <a:ext uri="{FF2B5EF4-FFF2-40B4-BE49-F238E27FC236}">
                <a16:creationId xmlns:a16="http://schemas.microsoft.com/office/drawing/2014/main" id="{F9C7E37B-5F1F-DC6B-49C1-C42F5692DB23}"/>
              </a:ext>
            </a:extLst>
          </p:cNvPr>
          <p:cNvSpPr txBox="1"/>
          <p:nvPr/>
        </p:nvSpPr>
        <p:spPr>
          <a:xfrm>
            <a:off x="3613759" y="5102925"/>
            <a:ext cx="4366708" cy="369332"/>
          </a:xfrm>
          <a:prstGeom prst="rect">
            <a:avLst/>
          </a:prstGeom>
          <a:noFill/>
        </p:spPr>
        <p:txBody>
          <a:bodyPr wrap="none" rtlCol="0">
            <a:spAutoFit/>
          </a:bodyPr>
          <a:lstStyle/>
          <a:p>
            <a:r>
              <a:rPr lang="en-US" dirty="0"/>
              <a:t>Model performs fairly well with RMSE: 14.31</a:t>
            </a:r>
          </a:p>
        </p:txBody>
      </p:sp>
    </p:spTree>
    <p:extLst>
      <p:ext uri="{BB962C8B-B14F-4D97-AF65-F5344CB8AC3E}">
        <p14:creationId xmlns:p14="http://schemas.microsoft.com/office/powerpoint/2010/main" val="186084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F56E-C59E-EB37-0C1B-F81CCC7B8AD4}"/>
              </a:ext>
            </a:extLst>
          </p:cNvPr>
          <p:cNvSpPr>
            <a:spLocks noGrp="1"/>
          </p:cNvSpPr>
          <p:nvPr>
            <p:ph type="title"/>
          </p:nvPr>
        </p:nvSpPr>
        <p:spPr/>
        <p:txBody>
          <a:bodyPr/>
          <a:lstStyle/>
          <a:p>
            <a:r>
              <a:rPr lang="en-US" dirty="0"/>
              <a:t>Attacks</a:t>
            </a:r>
          </a:p>
        </p:txBody>
      </p:sp>
      <p:sp>
        <p:nvSpPr>
          <p:cNvPr id="3" name="Content Placeholder 2">
            <a:extLst>
              <a:ext uri="{FF2B5EF4-FFF2-40B4-BE49-F238E27FC236}">
                <a16:creationId xmlns:a16="http://schemas.microsoft.com/office/drawing/2014/main" id="{DC4980E6-93A5-A476-9987-6A69152B3809}"/>
              </a:ext>
            </a:extLst>
          </p:cNvPr>
          <p:cNvSpPr>
            <a:spLocks noGrp="1"/>
          </p:cNvSpPr>
          <p:nvPr>
            <p:ph idx="1"/>
          </p:nvPr>
        </p:nvSpPr>
        <p:spPr/>
        <p:txBody>
          <a:bodyPr/>
          <a:lstStyle/>
          <a:p>
            <a:pPr>
              <a:buFont typeface="+mj-lt"/>
              <a:buAutoNum type="arabicPeriod"/>
            </a:pPr>
            <a:r>
              <a:rPr lang="en-US" b="1" dirty="0"/>
              <a:t>Random FDIA (False Data Injection Attack):</a:t>
            </a:r>
            <a:endParaRPr lang="en-US" dirty="0"/>
          </a:p>
          <a:p>
            <a:pPr marL="457200" lvl="1" indent="0">
              <a:buNone/>
            </a:pPr>
            <a:r>
              <a:rPr lang="en-US" dirty="0"/>
              <a:t>This involves injecting noise at random intervals and magnitudes within a defined range (e.g., 0.01% to 0.05% of the actual sensor reading), which does not follow any discernible pattern and is meant to represent natural variations or random errors in the data.</a:t>
            </a:r>
          </a:p>
          <a:p>
            <a:pPr>
              <a:buFont typeface="+mj-lt"/>
              <a:buAutoNum type="arabicPeriod"/>
            </a:pPr>
            <a:r>
              <a:rPr lang="en-US" b="1" dirty="0"/>
              <a:t>Biased FDIA:</a:t>
            </a:r>
            <a:endParaRPr lang="en-US" dirty="0"/>
          </a:p>
          <a:p>
            <a:pPr marL="457200" lvl="1" indent="0">
              <a:buNone/>
            </a:pPr>
            <a:r>
              <a:rPr lang="en-US" dirty="0"/>
              <a:t>In a biased FDIA, the noise injection is not random but is introduced with a specific bias, such as consistently adding 0.02% to the sensor readings. This type of attack is designed to skew the data in a particular direction, which could mislead the system into making systematic errors.</a:t>
            </a:r>
          </a:p>
          <a:p>
            <a:pPr>
              <a:buFont typeface="+mj-lt"/>
              <a:buAutoNum type="arabicPeriod"/>
            </a:pPr>
            <a:r>
              <a:rPr lang="en-US" b="1" dirty="0"/>
              <a:t>Operational Setting Attack:</a:t>
            </a:r>
            <a:endParaRPr lang="en-US" dirty="0"/>
          </a:p>
          <a:p>
            <a:pPr marL="457200" lvl="1" indent="0">
              <a:buNone/>
            </a:pPr>
            <a:r>
              <a:rPr lang="en-US" dirty="0"/>
              <a:t>This attack targets the operational parameters of the system by injecting altered sensor data that could cause the system to operate in an unsafe or inefficient manner. For example, the attack might simulate sensor readings that are consistently within a specific threshold to influence operational settings, like temperature or pressure controls in an industrial system.</a:t>
            </a:r>
          </a:p>
          <a:p>
            <a:endParaRPr lang="en-US" dirty="0"/>
          </a:p>
        </p:txBody>
      </p:sp>
    </p:spTree>
    <p:extLst>
      <p:ext uri="{BB962C8B-B14F-4D97-AF65-F5344CB8AC3E}">
        <p14:creationId xmlns:p14="http://schemas.microsoft.com/office/powerpoint/2010/main" val="14771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627C-59F2-6B4D-8C72-EB8765C58DE8}"/>
              </a:ext>
            </a:extLst>
          </p:cNvPr>
          <p:cNvSpPr>
            <a:spLocks noGrp="1"/>
          </p:cNvSpPr>
          <p:nvPr>
            <p:ph type="title"/>
          </p:nvPr>
        </p:nvSpPr>
        <p:spPr/>
        <p:txBody>
          <a:bodyPr/>
          <a:lstStyle/>
          <a:p>
            <a:r>
              <a:rPr lang="en-US" dirty="0"/>
              <a:t>Attacks (cont’d) </a:t>
            </a:r>
          </a:p>
        </p:txBody>
      </p:sp>
      <p:sp>
        <p:nvSpPr>
          <p:cNvPr id="3" name="Content Placeholder 2">
            <a:extLst>
              <a:ext uri="{FF2B5EF4-FFF2-40B4-BE49-F238E27FC236}">
                <a16:creationId xmlns:a16="http://schemas.microsoft.com/office/drawing/2014/main" id="{A1B955C2-C430-BB6A-7737-535C8EA9E9F1}"/>
              </a:ext>
            </a:extLst>
          </p:cNvPr>
          <p:cNvSpPr>
            <a:spLocks noGrp="1"/>
          </p:cNvSpPr>
          <p:nvPr>
            <p:ph idx="1"/>
          </p:nvPr>
        </p:nvSpPr>
        <p:spPr/>
        <p:txBody>
          <a:bodyPr>
            <a:normAutofit/>
          </a:bodyPr>
          <a:lstStyle/>
          <a:p>
            <a:r>
              <a:rPr lang="en-US" sz="1800" dirty="0"/>
              <a:t>To model the FDIA on sensors, we add a vicious vector to the original vector, which modifies the sensor output by a very small margin (0.01% to 0.05%) which we modelled as bound value. We used different bound values of [ -0.06, -0.04, -0.02, -0.002, 0] for biased FDIA. Here, random FDIA means the noise added to the sensor output has a range (0.01% to 0.05%).  we are applying a process of injecting noise into a dataset to simulate real-world data inconsistencies. Specifically, we define a range of noise levels (bound) to be added to certain sensor readings in the test dataset.</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58DCC9F8-BF9F-7AC7-8F82-36ECF6C2F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797" y="3429000"/>
            <a:ext cx="4097667" cy="2665189"/>
          </a:xfrm>
          <a:prstGeom prst="rect">
            <a:avLst/>
          </a:prstGeom>
        </p:spPr>
      </p:pic>
      <p:pic>
        <p:nvPicPr>
          <p:cNvPr id="5" name="Picture 4">
            <a:extLst>
              <a:ext uri="{FF2B5EF4-FFF2-40B4-BE49-F238E27FC236}">
                <a16:creationId xmlns:a16="http://schemas.microsoft.com/office/drawing/2014/main" id="{644679B8-1EA4-BB14-3A83-C35A83F9CF17}"/>
              </a:ext>
            </a:extLst>
          </p:cNvPr>
          <p:cNvPicPr>
            <a:picLocks noChangeAspect="1"/>
          </p:cNvPicPr>
          <p:nvPr/>
        </p:nvPicPr>
        <p:blipFill>
          <a:blip r:embed="rId3"/>
          <a:stretch>
            <a:fillRect/>
          </a:stretch>
        </p:blipFill>
        <p:spPr>
          <a:xfrm>
            <a:off x="6298431" y="3688963"/>
            <a:ext cx="4796289" cy="2180131"/>
          </a:xfrm>
          <a:prstGeom prst="rect">
            <a:avLst/>
          </a:prstGeom>
        </p:spPr>
      </p:pic>
    </p:spTree>
    <p:extLst>
      <p:ext uri="{BB962C8B-B14F-4D97-AF65-F5344CB8AC3E}">
        <p14:creationId xmlns:p14="http://schemas.microsoft.com/office/powerpoint/2010/main" val="256816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54AC-4866-2243-685E-88C702EEE608}"/>
              </a:ext>
            </a:extLst>
          </p:cNvPr>
          <p:cNvSpPr>
            <a:spLocks noGrp="1"/>
          </p:cNvSpPr>
          <p:nvPr>
            <p:ph type="title"/>
          </p:nvPr>
        </p:nvSpPr>
        <p:spPr/>
        <p:txBody>
          <a:bodyPr/>
          <a:lstStyle/>
          <a:p>
            <a:r>
              <a:rPr lang="en-US" dirty="0"/>
              <a:t>Benefits of this approach </a:t>
            </a:r>
          </a:p>
        </p:txBody>
      </p:sp>
      <p:sp>
        <p:nvSpPr>
          <p:cNvPr id="3" name="Content Placeholder 2">
            <a:extLst>
              <a:ext uri="{FF2B5EF4-FFF2-40B4-BE49-F238E27FC236}">
                <a16:creationId xmlns:a16="http://schemas.microsoft.com/office/drawing/2014/main" id="{C70EE928-0CD1-7CE2-D4EA-63AB07168232}"/>
              </a:ext>
            </a:extLst>
          </p:cNvPr>
          <p:cNvSpPr>
            <a:spLocks noGrp="1"/>
          </p:cNvSpPr>
          <p:nvPr>
            <p:ph idx="1"/>
          </p:nvPr>
        </p:nvSpPr>
        <p:spPr/>
        <p:txBody>
          <a:bodyPr/>
          <a:lstStyle/>
          <a:p>
            <a:r>
              <a:rPr lang="en-US" b="1" dirty="0"/>
              <a:t>Robustness Testing</a:t>
            </a:r>
          </a:p>
          <a:p>
            <a:r>
              <a:rPr lang="en-US" b="1" dirty="0"/>
              <a:t>Improved Generalization</a:t>
            </a:r>
          </a:p>
          <a:p>
            <a:r>
              <a:rPr lang="en-US" b="1" dirty="0"/>
              <a:t>Understanding Model Sensitivity</a:t>
            </a:r>
          </a:p>
          <a:p>
            <a:r>
              <a:rPr lang="en-US" b="1" dirty="0"/>
              <a:t>Realistic Evaluation of Predictive Maintenance Models</a:t>
            </a:r>
          </a:p>
        </p:txBody>
      </p:sp>
    </p:spTree>
    <p:extLst>
      <p:ext uri="{BB962C8B-B14F-4D97-AF65-F5344CB8AC3E}">
        <p14:creationId xmlns:p14="http://schemas.microsoft.com/office/powerpoint/2010/main" val="1660480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87A5-D047-8BD6-E5C3-3B5DC2891C14}"/>
              </a:ext>
            </a:extLst>
          </p:cNvPr>
          <p:cNvSpPr>
            <a:spLocks noGrp="1"/>
          </p:cNvSpPr>
          <p:nvPr>
            <p:ph type="title"/>
          </p:nvPr>
        </p:nvSpPr>
        <p:spPr/>
        <p:txBody>
          <a:bodyPr/>
          <a:lstStyle/>
          <a:p>
            <a:r>
              <a:rPr lang="en-US" dirty="0"/>
              <a:t>Checklist of Deliverables </a:t>
            </a:r>
          </a:p>
        </p:txBody>
      </p:sp>
      <p:pic>
        <p:nvPicPr>
          <p:cNvPr id="6" name="Picture 5">
            <a:extLst>
              <a:ext uri="{FF2B5EF4-FFF2-40B4-BE49-F238E27FC236}">
                <a16:creationId xmlns:a16="http://schemas.microsoft.com/office/drawing/2014/main" id="{C2011723-E35F-F91C-718B-C4C3E12D117F}"/>
              </a:ext>
            </a:extLst>
          </p:cNvPr>
          <p:cNvPicPr>
            <a:picLocks noChangeAspect="1"/>
          </p:cNvPicPr>
          <p:nvPr/>
        </p:nvPicPr>
        <p:blipFill>
          <a:blip r:embed="rId2"/>
          <a:stretch>
            <a:fillRect/>
          </a:stretch>
        </p:blipFill>
        <p:spPr>
          <a:xfrm>
            <a:off x="1330245" y="2188177"/>
            <a:ext cx="4550725" cy="2806126"/>
          </a:xfrm>
          <a:prstGeom prst="rect">
            <a:avLst/>
          </a:prstGeom>
        </p:spPr>
      </p:pic>
    </p:spTree>
    <p:extLst>
      <p:ext uri="{BB962C8B-B14F-4D97-AF65-F5344CB8AC3E}">
        <p14:creationId xmlns:p14="http://schemas.microsoft.com/office/powerpoint/2010/main" val="296496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E7A3-0BBE-ABC3-D844-A053084ABC3F}"/>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F33B2152-5C3C-4434-6ADC-26AAE3BE090A}"/>
              </a:ext>
            </a:extLst>
          </p:cNvPr>
          <p:cNvSpPr>
            <a:spLocks noGrp="1"/>
          </p:cNvSpPr>
          <p:nvPr>
            <p:ph idx="1"/>
          </p:nvPr>
        </p:nvSpPr>
        <p:spPr/>
        <p:txBody>
          <a:bodyPr/>
          <a:lstStyle/>
          <a:p>
            <a:r>
              <a:rPr lang="en-US" dirty="0"/>
              <a:t>Jayanth Guduru – Data Preprocessing, LSTM Algorithm and Biased Data Injection Attack </a:t>
            </a:r>
          </a:p>
          <a:p>
            <a:r>
              <a:rPr lang="en-US" dirty="0" err="1"/>
              <a:t>Prathyusha</a:t>
            </a:r>
            <a:r>
              <a:rPr lang="en-US" dirty="0"/>
              <a:t> </a:t>
            </a:r>
            <a:r>
              <a:rPr lang="en-US" dirty="0" err="1"/>
              <a:t>Kadali</a:t>
            </a:r>
            <a:r>
              <a:rPr lang="en-US" dirty="0"/>
              <a:t> – CNN Algorithm and Unbiased Data Injection Attack </a:t>
            </a:r>
          </a:p>
          <a:p>
            <a:r>
              <a:rPr lang="en-US" dirty="0" err="1"/>
              <a:t>Nelanuthula</a:t>
            </a:r>
            <a:r>
              <a:rPr lang="en-US" dirty="0"/>
              <a:t> </a:t>
            </a:r>
            <a:r>
              <a:rPr lang="en-US" dirty="0" err="1"/>
              <a:t>sai</a:t>
            </a:r>
            <a:r>
              <a:rPr lang="en-US" dirty="0"/>
              <a:t> </a:t>
            </a:r>
            <a:r>
              <a:rPr lang="en-US" dirty="0" err="1"/>
              <a:t>goutham</a:t>
            </a:r>
            <a:r>
              <a:rPr lang="en-US" dirty="0"/>
              <a:t> – GRU Algorithm and Operational setting attack. </a:t>
            </a:r>
          </a:p>
          <a:p>
            <a:endParaRPr lang="en-US" dirty="0"/>
          </a:p>
        </p:txBody>
      </p:sp>
    </p:spTree>
    <p:extLst>
      <p:ext uri="{BB962C8B-B14F-4D97-AF65-F5344CB8AC3E}">
        <p14:creationId xmlns:p14="http://schemas.microsoft.com/office/powerpoint/2010/main" val="3361398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9606-90B3-E784-0115-3B4998DD0B24}"/>
              </a:ext>
            </a:extLst>
          </p:cNvPr>
          <p:cNvSpPr>
            <a:spLocks noGrp="1"/>
          </p:cNvSpPr>
          <p:nvPr>
            <p:ph type="ctrTitle"/>
          </p:nvPr>
        </p:nvSpPr>
        <p:spPr/>
        <p:txBody>
          <a:bodyPr/>
          <a:lstStyle/>
          <a:p>
            <a:r>
              <a:rPr lang="en-US" sz="1800" b="1" dirty="0">
                <a:solidFill>
                  <a:srgbClr val="000000"/>
                </a:solidFill>
                <a:effectLst/>
                <a:latin typeface="Calibri" panose="020F0502020204030204" pitchFamily="34" charset="0"/>
              </a:rPr>
              <a:t>EL-GY-9163: Machine Learning for Cyber-security – Project Presentation Video </a:t>
            </a:r>
            <a:endParaRPr lang="en-US" dirty="0"/>
          </a:p>
        </p:txBody>
      </p:sp>
      <p:sp>
        <p:nvSpPr>
          <p:cNvPr id="3" name="Subtitle 2">
            <a:extLst>
              <a:ext uri="{FF2B5EF4-FFF2-40B4-BE49-F238E27FC236}">
                <a16:creationId xmlns:a16="http://schemas.microsoft.com/office/drawing/2014/main" id="{BA864081-FB89-F5A4-3151-B2008F7E5CE6}"/>
              </a:ext>
            </a:extLst>
          </p:cNvPr>
          <p:cNvSpPr>
            <a:spLocks noGrp="1"/>
          </p:cNvSpPr>
          <p:nvPr>
            <p:ph type="subTitle" idx="1"/>
          </p:nvPr>
        </p:nvSpPr>
        <p:spPr/>
        <p:txBody>
          <a:bodyPr>
            <a:normAutofit fontScale="85000" lnSpcReduction="20000"/>
          </a:bodyPr>
          <a:lstStyle/>
          <a:p>
            <a:r>
              <a:rPr lang="en-US" dirty="0"/>
              <a:t>Jayanth Guduru – jg7162</a:t>
            </a:r>
          </a:p>
          <a:p>
            <a:r>
              <a:rPr lang="en-US" dirty="0" err="1"/>
              <a:t>Prathyusha</a:t>
            </a:r>
            <a:r>
              <a:rPr lang="en-US" dirty="0"/>
              <a:t> </a:t>
            </a:r>
            <a:r>
              <a:rPr lang="en-US" dirty="0" err="1"/>
              <a:t>kadali</a:t>
            </a:r>
            <a:r>
              <a:rPr lang="en-US" dirty="0"/>
              <a:t> – pk2669</a:t>
            </a:r>
          </a:p>
          <a:p>
            <a:r>
              <a:rPr lang="en-US" dirty="0" err="1"/>
              <a:t>Nelanuthula</a:t>
            </a:r>
            <a:r>
              <a:rPr lang="en-US" dirty="0"/>
              <a:t> </a:t>
            </a:r>
            <a:r>
              <a:rPr lang="en-US" dirty="0" err="1"/>
              <a:t>sai</a:t>
            </a:r>
            <a:r>
              <a:rPr lang="en-US" dirty="0"/>
              <a:t> </a:t>
            </a:r>
            <a:r>
              <a:rPr lang="en-US" dirty="0" err="1"/>
              <a:t>goutham</a:t>
            </a:r>
            <a:r>
              <a:rPr lang="en-US" dirty="0"/>
              <a:t> – sn3533</a:t>
            </a:r>
          </a:p>
        </p:txBody>
      </p:sp>
    </p:spTree>
    <p:extLst>
      <p:ext uri="{BB962C8B-B14F-4D97-AF65-F5344CB8AC3E}">
        <p14:creationId xmlns:p14="http://schemas.microsoft.com/office/powerpoint/2010/main" val="166206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6BC5-E289-F6F7-2B70-EFD0DA1E0409}"/>
              </a:ext>
            </a:extLst>
          </p:cNvPr>
          <p:cNvSpPr>
            <a:spLocks noGrp="1"/>
          </p:cNvSpPr>
          <p:nvPr>
            <p:ph type="title"/>
          </p:nvPr>
        </p:nvSpPr>
        <p:spPr/>
        <p:txBody>
          <a:bodyPr/>
          <a:lstStyle/>
          <a:p>
            <a:r>
              <a:rPr lang="en-US" dirty="0"/>
              <a:t>Introduction and Goals </a:t>
            </a:r>
          </a:p>
        </p:txBody>
      </p:sp>
      <p:sp>
        <p:nvSpPr>
          <p:cNvPr id="3" name="Content Placeholder 2">
            <a:extLst>
              <a:ext uri="{FF2B5EF4-FFF2-40B4-BE49-F238E27FC236}">
                <a16:creationId xmlns:a16="http://schemas.microsoft.com/office/drawing/2014/main" id="{9B643A29-02DF-9ADA-48DF-19604DC50DF5}"/>
              </a:ext>
            </a:extLst>
          </p:cNvPr>
          <p:cNvSpPr>
            <a:spLocks noGrp="1"/>
          </p:cNvSpPr>
          <p:nvPr>
            <p:ph idx="1"/>
          </p:nvPr>
        </p:nvSpPr>
        <p:spPr/>
        <p:txBody>
          <a:bodyPr/>
          <a:lstStyle/>
          <a:p>
            <a:r>
              <a:rPr lang="en-US" b="1" dirty="0"/>
              <a:t>Predictive Maintenance System </a:t>
            </a:r>
            <a:r>
              <a:rPr lang="en-US" dirty="0"/>
              <a:t>– Solution for predicting faults in a component or a system with machine learning (ML) algorithms.</a:t>
            </a:r>
          </a:p>
          <a:p>
            <a:r>
              <a:rPr lang="en-US" dirty="0"/>
              <a:t>Learning (DL) algorithms, are known for their vulnerabilities to cyber-attacks.</a:t>
            </a:r>
          </a:p>
          <a:p>
            <a:r>
              <a:rPr lang="en-US" dirty="0"/>
              <a:t>To date, the majority of the published literature focuses on the accuracy of the IoT and DL enabled </a:t>
            </a:r>
            <a:r>
              <a:rPr lang="en-US" dirty="0" err="1"/>
              <a:t>PdM</a:t>
            </a:r>
            <a:r>
              <a:rPr lang="en-US" dirty="0"/>
              <a:t> systems and often ignores the effect of such attacks.</a:t>
            </a:r>
          </a:p>
          <a:p>
            <a:r>
              <a:rPr lang="en-US" dirty="0"/>
              <a:t>So the goal of this project is to </a:t>
            </a:r>
            <a:r>
              <a:rPr lang="en-US" b="1" dirty="0"/>
              <a:t>demonstrate the effect of false data injection attack on a </a:t>
            </a:r>
            <a:r>
              <a:rPr lang="en-US" b="1" dirty="0" err="1"/>
              <a:t>PdM</a:t>
            </a:r>
            <a:r>
              <a:rPr lang="en-US" b="1" dirty="0"/>
              <a:t> system.</a:t>
            </a:r>
          </a:p>
        </p:txBody>
      </p:sp>
    </p:spTree>
    <p:extLst>
      <p:ext uri="{BB962C8B-B14F-4D97-AF65-F5344CB8AC3E}">
        <p14:creationId xmlns:p14="http://schemas.microsoft.com/office/powerpoint/2010/main" val="392425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FB3A-0D2D-0F07-8B9B-7C0A9401B5E1}"/>
              </a:ext>
            </a:extLst>
          </p:cNvPr>
          <p:cNvSpPr>
            <a:spLocks noGrp="1"/>
          </p:cNvSpPr>
          <p:nvPr>
            <p:ph type="title"/>
          </p:nvPr>
        </p:nvSpPr>
        <p:spPr>
          <a:xfrm>
            <a:off x="1066800" y="2246927"/>
            <a:ext cx="10058400" cy="1450757"/>
          </a:xfrm>
        </p:spPr>
        <p:txBody>
          <a:bodyPr/>
          <a:lstStyle/>
          <a:p>
            <a:r>
              <a:rPr lang="en-US" dirty="0"/>
              <a:t>Dataset Description</a:t>
            </a:r>
          </a:p>
        </p:txBody>
      </p:sp>
    </p:spTree>
    <p:extLst>
      <p:ext uri="{BB962C8B-B14F-4D97-AF65-F5344CB8AC3E}">
        <p14:creationId xmlns:p14="http://schemas.microsoft.com/office/powerpoint/2010/main" val="236677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6BC5-E289-F6F7-2B70-EFD0DA1E0409}"/>
              </a:ext>
            </a:extLst>
          </p:cNvPr>
          <p:cNvSpPr>
            <a:spLocks noGrp="1"/>
          </p:cNvSpPr>
          <p:nvPr>
            <p:ph type="title"/>
          </p:nvPr>
        </p:nvSpPr>
        <p:spPr/>
        <p:txBody>
          <a:bodyPr/>
          <a:lstStyle/>
          <a:p>
            <a:r>
              <a:rPr lang="en-US" dirty="0"/>
              <a:t>C-MAPSS Dataset </a:t>
            </a:r>
          </a:p>
        </p:txBody>
      </p:sp>
      <p:sp>
        <p:nvSpPr>
          <p:cNvPr id="3" name="Content Placeholder 2">
            <a:extLst>
              <a:ext uri="{FF2B5EF4-FFF2-40B4-BE49-F238E27FC236}">
                <a16:creationId xmlns:a16="http://schemas.microsoft.com/office/drawing/2014/main" id="{9B643A29-02DF-9ADA-48DF-19604DC50DF5}"/>
              </a:ext>
            </a:extLst>
          </p:cNvPr>
          <p:cNvSpPr>
            <a:spLocks noGrp="1"/>
          </p:cNvSpPr>
          <p:nvPr>
            <p:ph idx="1"/>
          </p:nvPr>
        </p:nvSpPr>
        <p:spPr/>
        <p:txBody>
          <a:bodyPr/>
          <a:lstStyle/>
          <a:p>
            <a:r>
              <a:rPr lang="en-US" dirty="0"/>
              <a:t>For this project we are using NASA's turbofan engine degradation simulation dataset C-MAPSS (Commercial Modular Aero-Propulsion System Simulation). </a:t>
            </a:r>
          </a:p>
          <a:p>
            <a:r>
              <a:rPr lang="en-US" dirty="0"/>
              <a:t>This dataset includes 21 sensor data with different number of operating conditions and fault conditions for 100 engines</a:t>
            </a:r>
          </a:p>
          <a:p>
            <a:r>
              <a:rPr lang="en-US" dirty="0"/>
              <a:t>There are 4 subsets in the dataset and every subset has training data and test data.</a:t>
            </a:r>
          </a:p>
          <a:p>
            <a:r>
              <a:rPr lang="en-US" dirty="0"/>
              <a:t>There are 20K total observations in the first subset which we used for demonstrating the results in this presentation. </a:t>
            </a:r>
          </a:p>
        </p:txBody>
      </p:sp>
    </p:spTree>
    <p:extLst>
      <p:ext uri="{BB962C8B-B14F-4D97-AF65-F5344CB8AC3E}">
        <p14:creationId xmlns:p14="http://schemas.microsoft.com/office/powerpoint/2010/main" val="250759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83CF-29AB-338A-95C7-26D3E0CA513A}"/>
              </a:ext>
            </a:extLst>
          </p:cNvPr>
          <p:cNvSpPr>
            <a:spLocks noGrp="1"/>
          </p:cNvSpPr>
          <p:nvPr>
            <p:ph type="title"/>
          </p:nvPr>
        </p:nvSpPr>
        <p:spPr/>
        <p:txBody>
          <a:bodyPr/>
          <a:lstStyle/>
          <a:p>
            <a:r>
              <a:rPr lang="en-US" dirty="0"/>
              <a:t>Dataset </a:t>
            </a:r>
          </a:p>
        </p:txBody>
      </p:sp>
      <p:pic>
        <p:nvPicPr>
          <p:cNvPr id="5" name="Content Placeholder 4">
            <a:extLst>
              <a:ext uri="{FF2B5EF4-FFF2-40B4-BE49-F238E27FC236}">
                <a16:creationId xmlns:a16="http://schemas.microsoft.com/office/drawing/2014/main" id="{7DA13F92-4FC1-BDA6-11F1-B0E919C0E749}"/>
              </a:ext>
            </a:extLst>
          </p:cNvPr>
          <p:cNvPicPr>
            <a:picLocks noGrp="1" noChangeAspect="1"/>
          </p:cNvPicPr>
          <p:nvPr>
            <p:ph idx="1"/>
          </p:nvPr>
        </p:nvPicPr>
        <p:blipFill>
          <a:blip r:embed="rId2"/>
          <a:stretch>
            <a:fillRect/>
          </a:stretch>
        </p:blipFill>
        <p:spPr>
          <a:xfrm>
            <a:off x="1096963" y="2618547"/>
            <a:ext cx="10058400" cy="2478156"/>
          </a:xfrm>
        </p:spPr>
      </p:pic>
    </p:spTree>
    <p:extLst>
      <p:ext uri="{BB962C8B-B14F-4D97-AF65-F5344CB8AC3E}">
        <p14:creationId xmlns:p14="http://schemas.microsoft.com/office/powerpoint/2010/main" val="308548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FDD0-C087-54E7-D847-68CD56C4A519}"/>
              </a:ext>
            </a:extLst>
          </p:cNvPr>
          <p:cNvSpPr>
            <a:spLocks noGrp="1"/>
          </p:cNvSpPr>
          <p:nvPr>
            <p:ph type="title"/>
          </p:nvPr>
        </p:nvSpPr>
        <p:spPr/>
        <p:txBody>
          <a:bodyPr/>
          <a:lstStyle/>
          <a:p>
            <a:r>
              <a:rPr lang="en-US" dirty="0"/>
              <a:t>Dataset ( cont’d)</a:t>
            </a:r>
          </a:p>
        </p:txBody>
      </p:sp>
      <p:sp>
        <p:nvSpPr>
          <p:cNvPr id="3" name="Content Placeholder 2">
            <a:extLst>
              <a:ext uri="{FF2B5EF4-FFF2-40B4-BE49-F238E27FC236}">
                <a16:creationId xmlns:a16="http://schemas.microsoft.com/office/drawing/2014/main" id="{EBE9B719-F343-DF43-3089-595DB98A6907}"/>
              </a:ext>
            </a:extLst>
          </p:cNvPr>
          <p:cNvSpPr>
            <a:spLocks noGrp="1"/>
          </p:cNvSpPr>
          <p:nvPr>
            <p:ph idx="1"/>
          </p:nvPr>
        </p:nvSpPr>
        <p:spPr/>
        <p:txBody>
          <a:bodyPr/>
          <a:lstStyle/>
          <a:p>
            <a:r>
              <a:rPr lang="en-US" dirty="0"/>
              <a:t>These engines are run to failure and the data is captured during different cycles of the engine and the lifetime of the engine represented by Remaining operational cycles(RUL). </a:t>
            </a:r>
          </a:p>
          <a:p>
            <a:r>
              <a:rPr lang="en-US" dirty="0"/>
              <a:t>There is no RUL data provided for training set. So we count RUL based on cycles in the data Engine. Since this is linear degradation model, the RUL keeps decreasing until failure. So at the first cycle of engine 1, its RUL is 191. After cycle 2, its RUL is 190 and so on. As it fails after 192 cycles, at 192nd cycle, its RUL is 0. </a:t>
            </a:r>
          </a:p>
          <a:p>
            <a:r>
              <a:rPr lang="en-US" dirty="0"/>
              <a:t>We also have a vector of true Remaining Useful Life (RUL) values for the test data.</a:t>
            </a:r>
          </a:p>
          <a:p>
            <a:endParaRPr lang="en-US" dirty="0"/>
          </a:p>
        </p:txBody>
      </p:sp>
    </p:spTree>
    <p:extLst>
      <p:ext uri="{BB962C8B-B14F-4D97-AF65-F5344CB8AC3E}">
        <p14:creationId xmlns:p14="http://schemas.microsoft.com/office/powerpoint/2010/main" val="381677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91C1-4619-0A85-B7EC-4112A89FABE7}"/>
              </a:ext>
            </a:extLst>
          </p:cNvPr>
          <p:cNvSpPr>
            <a:spLocks noGrp="1"/>
          </p:cNvSpPr>
          <p:nvPr>
            <p:ph type="title"/>
          </p:nvPr>
        </p:nvSpPr>
        <p:spPr/>
        <p:txBody>
          <a:bodyPr/>
          <a:lstStyle/>
          <a:p>
            <a:r>
              <a:rPr lang="en-US" dirty="0"/>
              <a:t>Figure 1: Distribution of lifetime of engines.</a:t>
            </a:r>
          </a:p>
        </p:txBody>
      </p:sp>
      <p:pic>
        <p:nvPicPr>
          <p:cNvPr id="5" name="Content Placeholder 4">
            <a:extLst>
              <a:ext uri="{FF2B5EF4-FFF2-40B4-BE49-F238E27FC236}">
                <a16:creationId xmlns:a16="http://schemas.microsoft.com/office/drawing/2014/main" id="{A5B82E30-DFD4-2770-0A73-166289EAF8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6694" y="1882517"/>
            <a:ext cx="5138938" cy="3950216"/>
          </a:xfrm>
        </p:spPr>
      </p:pic>
    </p:spTree>
    <p:extLst>
      <p:ext uri="{BB962C8B-B14F-4D97-AF65-F5344CB8AC3E}">
        <p14:creationId xmlns:p14="http://schemas.microsoft.com/office/powerpoint/2010/main" val="278396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FA19-9F39-8EB1-EFCC-A8EF86575378}"/>
              </a:ext>
            </a:extLst>
          </p:cNvPr>
          <p:cNvSpPr>
            <a:spLocks noGrp="1"/>
          </p:cNvSpPr>
          <p:nvPr>
            <p:ph type="title"/>
          </p:nvPr>
        </p:nvSpPr>
        <p:spPr/>
        <p:txBody>
          <a:bodyPr/>
          <a:lstStyle/>
          <a:p>
            <a:r>
              <a:rPr lang="en-US" dirty="0"/>
              <a:t>Data Patterns and Feature Selection</a:t>
            </a:r>
          </a:p>
        </p:txBody>
      </p:sp>
      <p:pic>
        <p:nvPicPr>
          <p:cNvPr id="5" name="Content Placeholder 4">
            <a:extLst>
              <a:ext uri="{FF2B5EF4-FFF2-40B4-BE49-F238E27FC236}">
                <a16:creationId xmlns:a16="http://schemas.microsoft.com/office/drawing/2014/main" id="{A7DF30D4-211F-B08D-9C86-699AC69C23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9881" y="1846264"/>
            <a:ext cx="4124146" cy="3612428"/>
          </a:xfrm>
        </p:spPr>
      </p:pic>
      <p:sp>
        <p:nvSpPr>
          <p:cNvPr id="6" name="TextBox 5">
            <a:extLst>
              <a:ext uri="{FF2B5EF4-FFF2-40B4-BE49-F238E27FC236}">
                <a16:creationId xmlns:a16="http://schemas.microsoft.com/office/drawing/2014/main" id="{0F2C7232-C8A7-6772-5019-B8798A3D2445}"/>
              </a:ext>
            </a:extLst>
          </p:cNvPr>
          <p:cNvSpPr txBox="1"/>
          <p:nvPr/>
        </p:nvSpPr>
        <p:spPr>
          <a:xfrm>
            <a:off x="1615857" y="5567596"/>
            <a:ext cx="7753213" cy="646331"/>
          </a:xfrm>
          <a:prstGeom prst="rect">
            <a:avLst/>
          </a:prstGeom>
          <a:noFill/>
        </p:spPr>
        <p:txBody>
          <a:bodyPr wrap="none" rtlCol="0">
            <a:spAutoFit/>
          </a:bodyPr>
          <a:lstStyle/>
          <a:p>
            <a:r>
              <a:rPr lang="en-US" dirty="0"/>
              <a:t>Most of the sensors are pairwise correlated with RUL, except for sensors 1, 5, 10,</a:t>
            </a:r>
          </a:p>
          <a:p>
            <a:r>
              <a:rPr lang="en-US" dirty="0"/>
              <a:t>16, 17, 18</a:t>
            </a:r>
          </a:p>
        </p:txBody>
      </p:sp>
    </p:spTree>
    <p:extLst>
      <p:ext uri="{BB962C8B-B14F-4D97-AF65-F5344CB8AC3E}">
        <p14:creationId xmlns:p14="http://schemas.microsoft.com/office/powerpoint/2010/main" val="1418361957"/>
      </p:ext>
    </p:extLst>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3D3D3D"/>
      </a:dk2>
      <a:lt2>
        <a:srgbClr val="EBEBEB"/>
      </a:lt2>
      <a:accent1>
        <a:srgbClr val="7030A0"/>
      </a:accent1>
      <a:accent2>
        <a:srgbClr val="7030A0"/>
      </a:accent2>
      <a:accent3>
        <a:srgbClr val="7030A0"/>
      </a:accent3>
      <a:accent4>
        <a:srgbClr val="7030A0"/>
      </a:accent4>
      <a:accent5>
        <a:srgbClr val="7030A0"/>
      </a:accent5>
      <a:accent6>
        <a:srgbClr val="7030A0"/>
      </a:accent6>
      <a:hlink>
        <a:srgbClr val="828282"/>
      </a:hlink>
      <a:folHlink>
        <a:srgbClr val="A5A5A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195</TotalTime>
  <Words>921</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Calibri Light</vt:lpstr>
      <vt:lpstr>Retrospect</vt:lpstr>
      <vt:lpstr> Data Injection Attacks on PdM Systems </vt:lpstr>
      <vt:lpstr>EL-GY-9163: Machine Learning for Cyber-security – Project Presentation Video </vt:lpstr>
      <vt:lpstr>Introduction and Goals </vt:lpstr>
      <vt:lpstr>Dataset Description</vt:lpstr>
      <vt:lpstr>C-MAPSS Dataset </vt:lpstr>
      <vt:lpstr>Dataset </vt:lpstr>
      <vt:lpstr>Dataset ( cont’d)</vt:lpstr>
      <vt:lpstr>Figure 1: Distribution of lifetime of engines.</vt:lpstr>
      <vt:lpstr>Data Patterns and Feature Selection</vt:lpstr>
      <vt:lpstr>Data Patterns and Feature Selection (cont’d)</vt:lpstr>
      <vt:lpstr>Data Patterns and Feature Selection (cont’d)</vt:lpstr>
      <vt:lpstr>DL Model </vt:lpstr>
      <vt:lpstr>Model Architecture </vt:lpstr>
      <vt:lpstr>Results </vt:lpstr>
      <vt:lpstr>Attacks</vt:lpstr>
      <vt:lpstr>Attacks (cont’d) </vt:lpstr>
      <vt:lpstr>Benefits of this approach </vt:lpstr>
      <vt:lpstr>Checklist of Deliverables </vt:lpstr>
      <vt:lpstr>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EL-GY-9163: Machine Learning for Cyber-security – Project Presentation Video </dc:title>
  <dc:creator>Jayanth Guduru</dc:creator>
  <cp:lastModifiedBy>Jayanth Guduru</cp:lastModifiedBy>
  <cp:revision>6</cp:revision>
  <dcterms:created xsi:type="dcterms:W3CDTF">2023-12-16T01:10:58Z</dcterms:created>
  <dcterms:modified xsi:type="dcterms:W3CDTF">2023-12-16T05:01:50Z</dcterms:modified>
</cp:coreProperties>
</file>