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71" r:id="rId10"/>
    <p:sldId id="274" r:id="rId11"/>
    <p:sldId id="264" r:id="rId12"/>
    <p:sldId id="273" r:id="rId13"/>
    <p:sldId id="265" r:id="rId14"/>
    <p:sldId id="267" r:id="rId15"/>
    <p:sldId id="268" r:id="rId16"/>
    <p:sldId id="272" r:id="rId17"/>
    <p:sldId id="266" r:id="rId18"/>
  </p:sldIdLst>
  <p:sldSz cx="18288000" cy="10287000"/>
  <p:notesSz cx="6858000" cy="9144000"/>
  <p:embeddedFontLst>
    <p:embeddedFont>
      <p:font typeface="Times New Roman Semi-Bold" panose="02030702070405020303"/>
      <p:bold r:id="rId22"/>
    </p:embeddedFont>
    <p:embeddedFont>
      <p:font typeface="Calibri" panose="020F050202020403020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6614452" y="0"/>
            <a:ext cx="3347096" cy="2928709"/>
            <a:chOff x="0" y="0"/>
            <a:chExt cx="812800" cy="711200"/>
          </a:xfrm>
        </p:grpSpPr>
        <p:sp>
          <p:nvSpPr>
            <p:cNvPr id="3" name="Freeform 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4" name="TextBox 4"/>
            <p:cNvSpPr txBox="1"/>
            <p:nvPr/>
          </p:nvSpPr>
          <p:spPr>
            <a:xfrm>
              <a:off x="127000" y="254000"/>
              <a:ext cx="558800" cy="406400"/>
            </a:xfrm>
            <a:prstGeom prst="rect">
              <a:avLst/>
            </a:prstGeom>
          </p:spPr>
          <p:txBody>
            <a:bodyPr lIns="50800" tIns="50800" rIns="50800" bIns="50800" rtlCol="0" anchor="ctr"/>
            <a:lstStyle/>
            <a:p>
              <a:pPr algn="ctr">
                <a:lnSpc>
                  <a:spcPts val="3525"/>
                </a:lnSpc>
              </a:pPr>
            </a:p>
          </p:txBody>
        </p:sp>
      </p:grpSp>
      <p:grpSp>
        <p:nvGrpSpPr>
          <p:cNvPr id="5" name="Group 5"/>
          <p:cNvGrpSpPr/>
          <p:nvPr/>
        </p:nvGrpSpPr>
        <p:grpSpPr>
          <a:xfrm>
            <a:off x="16398719" y="1422693"/>
            <a:ext cx="1721161" cy="1506016"/>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p>
          </p:txBody>
        </p:sp>
      </p:grpSp>
      <p:sp>
        <p:nvSpPr>
          <p:cNvPr id="8" name="TextBox 8"/>
          <p:cNvSpPr txBox="1"/>
          <p:nvPr/>
        </p:nvSpPr>
        <p:spPr>
          <a:xfrm>
            <a:off x="3028393" y="6569307"/>
            <a:ext cx="11014972" cy="959365"/>
          </a:xfrm>
          <a:prstGeom prst="rect">
            <a:avLst/>
          </a:prstGeom>
        </p:spPr>
        <p:txBody>
          <a:bodyPr lIns="0" tIns="0" rIns="0" bIns="0" rtlCol="0" anchor="t">
            <a:spAutoFit/>
          </a:bodyPr>
          <a:lstStyle/>
          <a:p>
            <a:pPr>
              <a:lnSpc>
                <a:spcPts val="3920"/>
              </a:lnSpc>
            </a:pPr>
            <a:r>
              <a:rPr lang="en-US" sz="2800" dirty="0">
                <a:solidFill>
                  <a:srgbClr val="000000"/>
                </a:solidFill>
                <a:latin typeface="Times New Roman" panose="02020603050405020304"/>
              </a:rPr>
              <a:t>Faculty Coordinator  –  Mrs. </a:t>
            </a:r>
            <a:r>
              <a:rPr lang="en-US" sz="2800">
                <a:solidFill>
                  <a:srgbClr val="000000"/>
                </a:solidFill>
                <a:latin typeface="Times New Roman" panose="02020603050405020304"/>
              </a:rPr>
              <a:t>Shubha Meenakshi</a:t>
            </a:r>
            <a:endParaRPr lang="en-US" sz="2800" dirty="0">
              <a:solidFill>
                <a:srgbClr val="000000"/>
              </a:solidFill>
              <a:latin typeface="Times New Roman" panose="02020603050405020304"/>
            </a:endParaRPr>
          </a:p>
          <a:p>
            <a:pPr>
              <a:lnSpc>
                <a:spcPts val="3920"/>
              </a:lnSpc>
              <a:spcBef>
                <a:spcPct val="0"/>
              </a:spcBef>
            </a:pPr>
            <a:r>
              <a:rPr lang="en-US" sz="2800" dirty="0">
                <a:solidFill>
                  <a:srgbClr val="000000"/>
                </a:solidFill>
                <a:latin typeface="Times New Roman" panose="02020603050405020304"/>
              </a:rPr>
              <a:t> </a:t>
            </a:r>
            <a:endParaRPr lang="en-US" sz="2800" dirty="0">
              <a:solidFill>
                <a:srgbClr val="000000"/>
              </a:solidFill>
              <a:latin typeface="Times New Roman" panose="02020603050405020304"/>
            </a:endParaRPr>
          </a:p>
        </p:txBody>
      </p:sp>
      <p:sp>
        <p:nvSpPr>
          <p:cNvPr id="9" name="TextBox 9"/>
          <p:cNvSpPr txBox="1"/>
          <p:nvPr/>
        </p:nvSpPr>
        <p:spPr>
          <a:xfrm>
            <a:off x="1673548" y="514883"/>
            <a:ext cx="13380771" cy="3123484"/>
          </a:xfrm>
          <a:prstGeom prst="rect">
            <a:avLst/>
          </a:prstGeom>
        </p:spPr>
        <p:txBody>
          <a:bodyPr lIns="0" tIns="0" rIns="0" bIns="0" rtlCol="0" anchor="t">
            <a:spAutoFit/>
          </a:bodyPr>
          <a:lstStyle/>
          <a:p>
            <a:pPr algn="ctr">
              <a:lnSpc>
                <a:spcPts val="3415"/>
              </a:lnSpc>
              <a:spcBef>
                <a:spcPct val="0"/>
              </a:spcBef>
            </a:pPr>
            <a:endParaRPr lang="en-US" sz="6000" dirty="0">
              <a:solidFill>
                <a:srgbClr val="000000"/>
              </a:solidFill>
              <a:latin typeface="Times New Roman Bold"/>
            </a:endParaRPr>
          </a:p>
          <a:p>
            <a:pPr algn="ctr">
              <a:lnSpc>
                <a:spcPts val="3415"/>
              </a:lnSpc>
              <a:spcBef>
                <a:spcPct val="0"/>
              </a:spcBef>
            </a:pPr>
            <a:endParaRPr lang="en-US" sz="6000" dirty="0">
              <a:solidFill>
                <a:srgbClr val="000000"/>
              </a:solidFill>
              <a:latin typeface="Times New Roman Bold"/>
            </a:endParaRPr>
          </a:p>
          <a:p>
            <a:pPr algn="ctr">
              <a:lnSpc>
                <a:spcPts val="3415"/>
              </a:lnSpc>
              <a:spcBef>
                <a:spcPct val="0"/>
              </a:spcBef>
            </a:pPr>
            <a:endParaRPr lang="en-US" sz="6000" dirty="0">
              <a:solidFill>
                <a:srgbClr val="000000"/>
              </a:solidFill>
              <a:latin typeface="Times New Roman Bold"/>
            </a:endParaRPr>
          </a:p>
          <a:p>
            <a:pPr algn="ctr">
              <a:lnSpc>
                <a:spcPts val="3415"/>
              </a:lnSpc>
              <a:spcBef>
                <a:spcPct val="0"/>
              </a:spcBef>
            </a:pPr>
            <a:endParaRPr lang="en-US" sz="6000" dirty="0">
              <a:solidFill>
                <a:srgbClr val="000000"/>
              </a:solidFill>
              <a:latin typeface="Times New Roman Bold"/>
            </a:endParaRPr>
          </a:p>
          <a:p>
            <a:pPr algn="ctr">
              <a:lnSpc>
                <a:spcPts val="3415"/>
              </a:lnSpc>
              <a:spcBef>
                <a:spcPct val="0"/>
              </a:spcBef>
            </a:pPr>
            <a:endParaRPr lang="en-US" sz="6000" dirty="0">
              <a:solidFill>
                <a:srgbClr val="000000"/>
              </a:solidFill>
              <a:latin typeface="Times New Roman Bold"/>
            </a:endParaRPr>
          </a:p>
          <a:p>
            <a:pPr algn="ctr">
              <a:lnSpc>
                <a:spcPts val="3415"/>
              </a:lnSpc>
              <a:spcBef>
                <a:spcPct val="0"/>
              </a:spcBef>
            </a:pPr>
            <a:endParaRPr lang="en-US" sz="6000" dirty="0">
              <a:solidFill>
                <a:srgbClr val="000000"/>
              </a:solidFill>
              <a:latin typeface="Times New Roman Bold"/>
            </a:endParaRPr>
          </a:p>
          <a:p>
            <a:pPr algn="ctr">
              <a:lnSpc>
                <a:spcPts val="3415"/>
              </a:lnSpc>
              <a:spcBef>
                <a:spcPct val="0"/>
              </a:spcBef>
            </a:pPr>
            <a:r>
              <a:rPr lang="en-US" sz="6000" dirty="0">
                <a:solidFill>
                  <a:srgbClr val="000000"/>
                </a:solidFill>
                <a:latin typeface="Times New Roman Bold"/>
              </a:rPr>
              <a:t>Movie Recommendation System</a:t>
            </a:r>
            <a:endParaRPr lang="en-US" sz="6000" dirty="0">
              <a:solidFill>
                <a:srgbClr val="000000"/>
              </a:solidFill>
              <a:latin typeface="Times New Roman Bold"/>
            </a:endParaRPr>
          </a:p>
        </p:txBody>
      </p:sp>
      <p:grpSp>
        <p:nvGrpSpPr>
          <p:cNvPr id="10" name="Group 10"/>
          <p:cNvGrpSpPr/>
          <p:nvPr/>
        </p:nvGrpSpPr>
        <p:grpSpPr>
          <a:xfrm>
            <a:off x="-1673548" y="7358291"/>
            <a:ext cx="3347096" cy="2928709"/>
            <a:chOff x="0" y="0"/>
            <a:chExt cx="812800" cy="711200"/>
          </a:xfrm>
        </p:grpSpPr>
        <p:sp>
          <p:nvSpPr>
            <p:cNvPr id="11" name="Freeform 11"/>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2" name="TextBox 12"/>
            <p:cNvSpPr txBox="1"/>
            <p:nvPr/>
          </p:nvSpPr>
          <p:spPr>
            <a:xfrm>
              <a:off x="127000" y="254000"/>
              <a:ext cx="558800" cy="406400"/>
            </a:xfrm>
            <a:prstGeom prst="rect">
              <a:avLst/>
            </a:prstGeom>
          </p:spPr>
          <p:txBody>
            <a:bodyPr lIns="50800" tIns="50800" rIns="50800" bIns="50800" rtlCol="0" anchor="ctr"/>
            <a:lstStyle/>
            <a:p>
              <a:pPr algn="ctr">
                <a:lnSpc>
                  <a:spcPts val="3525"/>
                </a:lnSpc>
              </a:pPr>
            </a:p>
          </p:txBody>
        </p:sp>
      </p:grpSp>
      <p:grpSp>
        <p:nvGrpSpPr>
          <p:cNvPr id="13" name="Group 13"/>
          <p:cNvGrpSpPr/>
          <p:nvPr/>
        </p:nvGrpSpPr>
        <p:grpSpPr>
          <a:xfrm rot="-10800000">
            <a:off x="168119" y="7316630"/>
            <a:ext cx="1721161" cy="1506016"/>
            <a:chOff x="0" y="0"/>
            <a:chExt cx="812800" cy="711200"/>
          </a:xfrm>
        </p:grpSpPr>
        <p:sp>
          <p:nvSpPr>
            <p:cNvPr id="14" name="Freeform 1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5" name="TextBox 15"/>
            <p:cNvSpPr txBox="1"/>
            <p:nvPr/>
          </p:nvSpPr>
          <p:spPr>
            <a:xfrm>
              <a:off x="127000" y="254000"/>
              <a:ext cx="558800" cy="406400"/>
            </a:xfrm>
            <a:prstGeom prst="rect">
              <a:avLst/>
            </a:prstGeom>
          </p:spPr>
          <p:txBody>
            <a:bodyPr lIns="50800" tIns="50800" rIns="50800" bIns="50800" rtlCol="0" anchor="ctr"/>
            <a:lstStyle/>
            <a:p>
              <a:pPr algn="ctr">
                <a:lnSpc>
                  <a:spcPts val="3525"/>
                </a:lnSpc>
              </a:pPr>
            </a:p>
          </p:txBody>
        </p:sp>
      </p:grpSp>
      <p:sp>
        <p:nvSpPr>
          <p:cNvPr id="16" name="TextBox 16"/>
          <p:cNvSpPr txBox="1"/>
          <p:nvPr/>
        </p:nvSpPr>
        <p:spPr>
          <a:xfrm>
            <a:off x="3204813" y="5151035"/>
            <a:ext cx="11592053" cy="1903095"/>
          </a:xfrm>
          <a:prstGeom prst="rect">
            <a:avLst/>
          </a:prstGeom>
        </p:spPr>
        <p:txBody>
          <a:bodyPr lIns="0" tIns="0" rIns="0" bIns="0" rtlCol="0" anchor="t">
            <a:spAutoFit/>
          </a:bodyPr>
          <a:lstStyle/>
          <a:p>
            <a:pPr>
              <a:lnSpc>
                <a:spcPts val="3920"/>
              </a:lnSpc>
            </a:pPr>
            <a:r>
              <a:rPr lang="en-US" sz="2800" dirty="0">
                <a:solidFill>
                  <a:srgbClr val="000000"/>
                </a:solidFill>
                <a:latin typeface="Times New Roman" panose="02020603050405020304"/>
              </a:rPr>
              <a:t>-</a:t>
            </a:r>
            <a:endParaRPr lang="en-US" sz="2800" dirty="0">
              <a:solidFill>
                <a:srgbClr val="000000"/>
              </a:solidFill>
              <a:latin typeface="Times New Roman" panose="02020603050405020304"/>
            </a:endParaRPr>
          </a:p>
          <a:p>
            <a:pPr>
              <a:lnSpc>
                <a:spcPts val="3920"/>
              </a:lnSpc>
            </a:pPr>
            <a:r>
              <a:rPr lang="en-US" sz="2800" dirty="0">
                <a:solidFill>
                  <a:srgbClr val="000000"/>
                </a:solidFill>
                <a:latin typeface="Times New Roman" panose="02020603050405020304"/>
              </a:rPr>
              <a:t> Jayanth Hegde   -   1BI20AI021</a:t>
            </a:r>
            <a:endParaRPr lang="en-US" sz="2800" dirty="0">
              <a:solidFill>
                <a:srgbClr val="000000"/>
              </a:solidFill>
              <a:latin typeface="Times New Roman" panose="02020603050405020304"/>
            </a:endParaRPr>
          </a:p>
          <a:p>
            <a:pPr>
              <a:lnSpc>
                <a:spcPts val="3920"/>
              </a:lnSpc>
            </a:pPr>
            <a:r>
              <a:rPr lang="en-US" sz="2800" dirty="0">
                <a:solidFill>
                  <a:srgbClr val="000000"/>
                </a:solidFill>
                <a:latin typeface="Times New Roman" panose="02020603050405020304"/>
              </a:rPr>
              <a:t> </a:t>
            </a:r>
            <a:endParaRPr lang="en-US" sz="2800" dirty="0">
              <a:solidFill>
                <a:srgbClr val="000000"/>
              </a:solidFill>
              <a:latin typeface="Times New Roman" panose="02020603050405020304"/>
            </a:endParaRPr>
          </a:p>
          <a:p>
            <a:pPr>
              <a:lnSpc>
                <a:spcPts val="3080"/>
              </a:lnSpc>
              <a:spcBef>
                <a:spcPct val="0"/>
              </a:spcBef>
            </a:pPr>
            <a:endParaRPr lang="en-US" sz="2800" dirty="0">
              <a:solidFill>
                <a:srgbClr val="000000"/>
              </a:solidFill>
              <a:latin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88105" y="33822"/>
            <a:ext cx="8195890" cy="1336663"/>
          </a:xfrm>
          <a:prstGeom prst="rect">
            <a:avLst/>
          </a:prstGeom>
        </p:spPr>
        <p:txBody>
          <a:bodyPr lIns="0" tIns="0" rIns="0" bIns="0" rtlCol="0" anchor="t">
            <a:spAutoFit/>
          </a:bodyPr>
          <a:lstStyle/>
          <a:p>
            <a:pPr algn="ctr">
              <a:lnSpc>
                <a:spcPts val="9800"/>
              </a:lnSpc>
            </a:pPr>
            <a:r>
              <a:rPr lang="en-US" sz="7000" u="sng">
                <a:solidFill>
                  <a:srgbClr val="000000"/>
                </a:solidFill>
                <a:latin typeface="Times New Roman" panose="02020603050405020304"/>
              </a:rPr>
              <a:t>System Requirements</a:t>
            </a:r>
            <a:endParaRPr lang="en-US" sz="7000" u="sng">
              <a:solidFill>
                <a:srgbClr val="000000"/>
              </a:solidFill>
              <a:latin typeface="Times New Roman" panose="02020603050405020304"/>
            </a:endParaRPr>
          </a:p>
        </p:txBody>
      </p:sp>
      <p:sp>
        <p:nvSpPr>
          <p:cNvPr id="3" name="TextBox 3"/>
          <p:cNvSpPr txBox="1"/>
          <p:nvPr/>
        </p:nvSpPr>
        <p:spPr>
          <a:xfrm>
            <a:off x="974253" y="1391289"/>
            <a:ext cx="7106245" cy="991870"/>
          </a:xfrm>
          <a:prstGeom prst="rect">
            <a:avLst/>
          </a:prstGeom>
        </p:spPr>
        <p:txBody>
          <a:bodyPr lIns="0" tIns="0" rIns="0" bIns="0" rtlCol="0" anchor="t">
            <a:spAutoFit/>
          </a:bodyPr>
          <a:lstStyle/>
          <a:p>
            <a:pPr algn="ctr">
              <a:lnSpc>
                <a:spcPts val="7280"/>
              </a:lnSpc>
            </a:pPr>
            <a:r>
              <a:rPr lang="en-US" sz="5200">
                <a:solidFill>
                  <a:srgbClr val="000000"/>
                </a:solidFill>
                <a:latin typeface="Times New Roman" panose="02020603050405020304"/>
              </a:rPr>
              <a:t>Hardware Requirements:</a:t>
            </a:r>
            <a:endParaRPr lang="en-US" sz="5200">
              <a:solidFill>
                <a:srgbClr val="000000"/>
              </a:solidFill>
              <a:latin typeface="Times New Roman" panose="02020603050405020304"/>
            </a:endParaRPr>
          </a:p>
        </p:txBody>
      </p:sp>
      <p:sp>
        <p:nvSpPr>
          <p:cNvPr id="4" name="TextBox 4"/>
          <p:cNvSpPr txBox="1"/>
          <p:nvPr/>
        </p:nvSpPr>
        <p:spPr>
          <a:xfrm>
            <a:off x="1270770" y="2249809"/>
            <a:ext cx="5194176" cy="1847215"/>
          </a:xfrm>
          <a:prstGeom prst="rect">
            <a:avLst/>
          </a:prstGeom>
        </p:spPr>
        <p:txBody>
          <a:bodyPr lIns="0" tIns="0" rIns="0" bIns="0" rtlCol="0" anchor="t">
            <a:spAutoFit/>
          </a:bodyPr>
          <a:lstStyle/>
          <a:p>
            <a:pPr algn="ctr">
              <a:lnSpc>
                <a:spcPts val="4760"/>
              </a:lnSpc>
            </a:pPr>
            <a:r>
              <a:rPr lang="en-US" sz="3400">
                <a:solidFill>
                  <a:srgbClr val="000000"/>
                </a:solidFill>
                <a:latin typeface="Times New Roman" panose="02020603050405020304"/>
              </a:rPr>
              <a:t>-CPU : Processor i5 or more</a:t>
            </a:r>
            <a:endParaRPr lang="en-US" sz="3400">
              <a:solidFill>
                <a:srgbClr val="000000"/>
              </a:solidFill>
              <a:latin typeface="Times New Roman" panose="02020603050405020304"/>
            </a:endParaRPr>
          </a:p>
          <a:p>
            <a:pPr>
              <a:lnSpc>
                <a:spcPts val="4760"/>
              </a:lnSpc>
            </a:pPr>
            <a:r>
              <a:rPr lang="en-US" sz="3400">
                <a:solidFill>
                  <a:srgbClr val="000000"/>
                </a:solidFill>
                <a:latin typeface="Times New Roman" panose="02020603050405020304"/>
              </a:rPr>
              <a:t>-RAM : 8GB</a:t>
            </a:r>
            <a:endParaRPr lang="en-US" sz="3400">
              <a:solidFill>
                <a:srgbClr val="000000"/>
              </a:solidFill>
              <a:latin typeface="Times New Roman" panose="02020603050405020304"/>
            </a:endParaRPr>
          </a:p>
          <a:p>
            <a:pPr algn="l">
              <a:lnSpc>
                <a:spcPts val="4760"/>
              </a:lnSpc>
            </a:pPr>
            <a:r>
              <a:rPr lang="en-US" sz="3400">
                <a:solidFill>
                  <a:srgbClr val="000000"/>
                </a:solidFill>
                <a:latin typeface="Times New Roman" panose="02020603050405020304"/>
              </a:rPr>
              <a:t>-Operating System</a:t>
            </a:r>
            <a:endParaRPr lang="en-US" sz="3400">
              <a:solidFill>
                <a:srgbClr val="000000"/>
              </a:solidFill>
              <a:latin typeface="Times New Roman" panose="02020603050405020304"/>
            </a:endParaRPr>
          </a:p>
        </p:txBody>
      </p:sp>
      <p:sp>
        <p:nvSpPr>
          <p:cNvPr id="5" name="TextBox 5"/>
          <p:cNvSpPr txBox="1"/>
          <p:nvPr/>
        </p:nvSpPr>
        <p:spPr>
          <a:xfrm>
            <a:off x="9340231" y="1391289"/>
            <a:ext cx="6782693" cy="991870"/>
          </a:xfrm>
          <a:prstGeom prst="rect">
            <a:avLst/>
          </a:prstGeom>
        </p:spPr>
        <p:txBody>
          <a:bodyPr lIns="0" tIns="0" rIns="0" bIns="0" rtlCol="0" anchor="t">
            <a:spAutoFit/>
          </a:bodyPr>
          <a:lstStyle/>
          <a:p>
            <a:pPr algn="ctr">
              <a:lnSpc>
                <a:spcPts val="7280"/>
              </a:lnSpc>
            </a:pPr>
            <a:r>
              <a:rPr lang="en-US" sz="5200">
                <a:solidFill>
                  <a:srgbClr val="000000"/>
                </a:solidFill>
                <a:latin typeface="Times New Roman" panose="02020603050405020304"/>
              </a:rPr>
              <a:t>Software Requirements:</a:t>
            </a:r>
            <a:endParaRPr lang="en-US" sz="5200">
              <a:solidFill>
                <a:srgbClr val="000000"/>
              </a:solidFill>
              <a:latin typeface="Times New Roman" panose="02020603050405020304"/>
            </a:endParaRPr>
          </a:p>
        </p:txBody>
      </p:sp>
      <p:sp>
        <p:nvSpPr>
          <p:cNvPr id="6" name="TextBox 6"/>
          <p:cNvSpPr txBox="1"/>
          <p:nvPr/>
        </p:nvSpPr>
        <p:spPr>
          <a:xfrm>
            <a:off x="9750284" y="2249809"/>
            <a:ext cx="3653818" cy="1847215"/>
          </a:xfrm>
          <a:prstGeom prst="rect">
            <a:avLst/>
          </a:prstGeom>
        </p:spPr>
        <p:txBody>
          <a:bodyPr lIns="0" tIns="0" rIns="0" bIns="0" rtlCol="0" anchor="t">
            <a:spAutoFit/>
          </a:bodyPr>
          <a:lstStyle/>
          <a:p>
            <a:pPr algn="ctr">
              <a:lnSpc>
                <a:spcPts val="4760"/>
              </a:lnSpc>
            </a:pPr>
            <a:r>
              <a:rPr lang="en-US" sz="3400" dirty="0">
                <a:solidFill>
                  <a:srgbClr val="000000"/>
                </a:solidFill>
                <a:latin typeface="Times New Roman" panose="02020603050405020304"/>
              </a:rPr>
              <a:t>-</a:t>
            </a:r>
            <a:r>
              <a:rPr lang="en-US" sz="3400" dirty="0" err="1">
                <a:solidFill>
                  <a:srgbClr val="000000"/>
                </a:solidFill>
                <a:latin typeface="Times New Roman" panose="02020603050405020304"/>
              </a:rPr>
              <a:t>Jupyter</a:t>
            </a:r>
            <a:r>
              <a:rPr lang="en-US" sz="3400" dirty="0">
                <a:solidFill>
                  <a:srgbClr val="000000"/>
                </a:solidFill>
                <a:latin typeface="Times New Roman" panose="02020603050405020304"/>
              </a:rPr>
              <a:t> Notebook</a:t>
            </a:r>
            <a:endParaRPr lang="en-US" sz="3400" dirty="0">
              <a:solidFill>
                <a:srgbClr val="000000"/>
              </a:solidFill>
              <a:latin typeface="Times New Roman" panose="02020603050405020304"/>
            </a:endParaRPr>
          </a:p>
          <a:p>
            <a:pPr>
              <a:lnSpc>
                <a:spcPts val="4760"/>
              </a:lnSpc>
            </a:pPr>
            <a:r>
              <a:rPr lang="en-US" sz="3400" dirty="0">
                <a:solidFill>
                  <a:srgbClr val="000000"/>
                </a:solidFill>
                <a:latin typeface="Times New Roman" panose="02020603050405020304"/>
              </a:rPr>
              <a:t>-Anaconda </a:t>
            </a:r>
            <a:r>
              <a:rPr lang="en-US" sz="3400" dirty="0" err="1">
                <a:solidFill>
                  <a:srgbClr val="000000"/>
                </a:solidFill>
                <a:latin typeface="Times New Roman" panose="02020603050405020304"/>
              </a:rPr>
              <a:t>Navig</a:t>
            </a:r>
            <a:endParaRPr lang="en-US" sz="3400" dirty="0">
              <a:solidFill>
                <a:srgbClr val="000000"/>
              </a:solidFill>
              <a:latin typeface="Times New Roman" panose="02020603050405020304"/>
            </a:endParaRPr>
          </a:p>
          <a:p>
            <a:pPr algn="l">
              <a:lnSpc>
                <a:spcPts val="4760"/>
              </a:lnSpc>
            </a:pPr>
            <a:r>
              <a:rPr lang="en-US" sz="3400" dirty="0">
                <a:solidFill>
                  <a:srgbClr val="000000"/>
                </a:solidFill>
                <a:latin typeface="Times New Roman" panose="02020603050405020304"/>
              </a:rPr>
              <a:t>-Python 3.8</a:t>
            </a:r>
            <a:endParaRPr lang="en-US" sz="3400" dirty="0">
              <a:solidFill>
                <a:srgbClr val="000000"/>
              </a:solidFill>
              <a:latin typeface="Times New Roman" panose="02020603050405020304"/>
            </a:endParaRPr>
          </a:p>
        </p:txBody>
      </p:sp>
      <p:sp>
        <p:nvSpPr>
          <p:cNvPr id="7" name="TextBox 7"/>
          <p:cNvSpPr txBox="1"/>
          <p:nvPr/>
        </p:nvSpPr>
        <p:spPr>
          <a:xfrm>
            <a:off x="288105" y="4087499"/>
            <a:ext cx="10136312" cy="1133476"/>
          </a:xfrm>
          <a:prstGeom prst="rect">
            <a:avLst/>
          </a:prstGeom>
        </p:spPr>
        <p:txBody>
          <a:bodyPr lIns="0" tIns="0" rIns="0" bIns="0" rtlCol="0" anchor="t">
            <a:spAutoFit/>
          </a:bodyPr>
          <a:lstStyle/>
          <a:p>
            <a:pPr algn="ctr">
              <a:lnSpc>
                <a:spcPts val="8400"/>
              </a:lnSpc>
            </a:pPr>
            <a:r>
              <a:rPr lang="en-US" sz="6000" u="sng">
                <a:solidFill>
                  <a:srgbClr val="000000"/>
                </a:solidFill>
                <a:latin typeface="Times New Roman" panose="02020603050405020304"/>
              </a:rPr>
              <a:t>Non Functional Requirements </a:t>
            </a:r>
            <a:endParaRPr lang="en-US" sz="6000" u="sng">
              <a:solidFill>
                <a:srgbClr val="000000"/>
              </a:solidFill>
              <a:latin typeface="Times New Roman" panose="02020603050405020304"/>
            </a:endParaRPr>
          </a:p>
        </p:txBody>
      </p:sp>
      <p:sp>
        <p:nvSpPr>
          <p:cNvPr id="8" name="TextBox 8"/>
          <p:cNvSpPr txBox="1"/>
          <p:nvPr/>
        </p:nvSpPr>
        <p:spPr>
          <a:xfrm>
            <a:off x="327880" y="5306700"/>
            <a:ext cx="16312232" cy="3026021"/>
          </a:xfrm>
          <a:prstGeom prst="rect">
            <a:avLst/>
          </a:prstGeom>
        </p:spPr>
        <p:txBody>
          <a:bodyPr lIns="0" tIns="0" rIns="0" bIns="0" rtlCol="0" anchor="t">
            <a:spAutoFit/>
          </a:bodyPr>
          <a:lstStyle/>
          <a:p>
            <a:pPr>
              <a:lnSpc>
                <a:spcPts val="4760"/>
              </a:lnSpc>
            </a:pPr>
            <a:r>
              <a:rPr lang="en-US" sz="3400" b="1" dirty="0">
                <a:solidFill>
                  <a:srgbClr val="000000"/>
                </a:solidFill>
                <a:latin typeface="Times New Roman" panose="02020603050405020304"/>
              </a:rPr>
              <a:t>Performance:</a:t>
            </a:r>
            <a:endParaRPr lang="en-US" sz="3400" b="1" dirty="0">
              <a:solidFill>
                <a:srgbClr val="000000"/>
              </a:solidFill>
              <a:latin typeface="Times New Roman" panose="02020603050405020304"/>
            </a:endParaRPr>
          </a:p>
          <a:p>
            <a:pPr marL="457200" indent="-457200">
              <a:lnSpc>
                <a:spcPts val="4760"/>
              </a:lnSpc>
              <a:buFont typeface="Arial" panose="020B0604020202020204" pitchFamily="34" charset="0"/>
              <a:buChar char="•"/>
            </a:pPr>
            <a:r>
              <a:rPr lang="en-US" sz="3400" dirty="0">
                <a:solidFill>
                  <a:srgbClr val="000000"/>
                </a:solidFill>
                <a:latin typeface="Times New Roman" panose="02020603050405020304"/>
              </a:rPr>
              <a:t>Response Time: The system should provide movie recommendations within a reasonable response time, ensuring a smooth user experience.</a:t>
            </a:r>
            <a:endParaRPr lang="en-US" sz="3400" dirty="0">
              <a:solidFill>
                <a:srgbClr val="000000"/>
              </a:solidFill>
              <a:latin typeface="Times New Roman" panose="02020603050405020304"/>
            </a:endParaRPr>
          </a:p>
          <a:p>
            <a:pPr marL="457200" indent="-457200">
              <a:lnSpc>
                <a:spcPts val="4760"/>
              </a:lnSpc>
              <a:buFont typeface="Arial" panose="020B0604020202020204" pitchFamily="34" charset="0"/>
              <a:buChar char="•"/>
            </a:pPr>
            <a:r>
              <a:rPr lang="en-US" sz="3400" dirty="0">
                <a:solidFill>
                  <a:srgbClr val="000000"/>
                </a:solidFill>
                <a:latin typeface="Times New Roman" panose="02020603050405020304"/>
              </a:rPr>
              <a:t>Scalability: The system should be scalable to accommodate an increasing number of movies and users without significant degradation in performance.</a:t>
            </a:r>
            <a:endParaRPr lang="en-US" sz="3400" dirty="0">
              <a:solidFill>
                <a:srgbClr val="000000"/>
              </a:solidFill>
              <a:latin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dirty="0"/>
          </a:p>
        </p:txBody>
      </p:sp>
      <p:sp>
        <p:nvSpPr>
          <p:cNvPr id="4" name="Subtitle 3"/>
          <p:cNvSpPr>
            <a:spLocks noGrp="1"/>
          </p:cNvSpPr>
          <p:nvPr>
            <p:ph type="subTitle" idx="1"/>
          </p:nvPr>
        </p:nvSpPr>
        <p:spPr>
          <a:xfrm>
            <a:off x="1371600" y="495300"/>
            <a:ext cx="15468600" cy="8915400"/>
          </a:xfrm>
        </p:spPr>
        <p:txBody>
          <a:bodyPr>
            <a:normAutofit/>
          </a:bodyPr>
          <a:lstStyle/>
          <a:p>
            <a:pPr algn="l"/>
            <a:r>
              <a:rPr lang="en-US" sz="3400" b="1" i="0" dirty="0">
                <a:solidFill>
                  <a:srgbClr val="374151"/>
                </a:solidFill>
                <a:effectLst/>
                <a:latin typeface="Times New Roman" panose="02020603050405020304" charset="0"/>
                <a:cs typeface="Times New Roman" panose="02020603050405020304" charset="0"/>
              </a:rPr>
              <a:t>Usability:</a:t>
            </a:r>
            <a:endParaRPr lang="en-US" sz="3400" b="0" i="0" dirty="0">
              <a:solidFill>
                <a:srgbClr val="374151"/>
              </a:solidFill>
              <a:effectLst/>
              <a:latin typeface="Times New Roman" panose="02020603050405020304" charset="0"/>
              <a:cs typeface="Times New Roman" panose="02020603050405020304" charset="0"/>
            </a:endParaRPr>
          </a:p>
          <a:p>
            <a:pPr algn="l">
              <a:buFont typeface="Arial" panose="020B0604020202020204" pitchFamily="34" charset="0"/>
              <a:buChar char="•"/>
            </a:pPr>
            <a:r>
              <a:rPr lang="en-US" sz="3400" b="0" dirty="0">
                <a:solidFill>
                  <a:srgbClr val="374151"/>
                </a:solidFill>
                <a:effectLst/>
                <a:latin typeface="Times New Roman" panose="02020603050405020304" charset="0"/>
                <a:cs typeface="Times New Roman" panose="02020603050405020304" charset="0"/>
              </a:rPr>
              <a:t>User Interface: </a:t>
            </a:r>
            <a:r>
              <a:rPr lang="en-US" sz="3400" b="0" i="0" dirty="0">
                <a:solidFill>
                  <a:srgbClr val="374151"/>
                </a:solidFill>
                <a:effectLst/>
                <a:latin typeface="Times New Roman" panose="02020603050405020304" charset="0"/>
                <a:cs typeface="Times New Roman" panose="02020603050405020304" charset="0"/>
              </a:rPr>
              <a:t>The Streamlit interface should be intuitive and user-friendly, allowing users to easily navigate and interact with the application. </a:t>
            </a:r>
            <a:endParaRPr lang="en-US" sz="3400" b="0" i="0" dirty="0">
              <a:solidFill>
                <a:srgbClr val="374151"/>
              </a:solidFill>
              <a:effectLst/>
              <a:latin typeface="Times New Roman" panose="02020603050405020304" charset="0"/>
              <a:cs typeface="Times New Roman" panose="02020603050405020304" charset="0"/>
            </a:endParaRPr>
          </a:p>
          <a:p>
            <a:pPr algn="l"/>
            <a:r>
              <a:rPr lang="en-US" sz="3400" b="1" i="0" dirty="0">
                <a:solidFill>
                  <a:srgbClr val="374151"/>
                </a:solidFill>
                <a:effectLst/>
                <a:latin typeface="Times New Roman" panose="02020603050405020304" charset="0"/>
                <a:cs typeface="Times New Roman" panose="02020603050405020304" charset="0"/>
              </a:rPr>
              <a:t>Reliability:</a:t>
            </a:r>
            <a:endParaRPr lang="en-US" sz="3400" b="1" i="0" dirty="0">
              <a:solidFill>
                <a:srgbClr val="374151"/>
              </a:solidFill>
              <a:effectLst/>
              <a:latin typeface="Times New Roman" panose="02020603050405020304" charset="0"/>
              <a:cs typeface="Times New Roman" panose="02020603050405020304" charset="0"/>
            </a:endParaRPr>
          </a:p>
          <a:p>
            <a:pPr marL="457200" indent="-457200" algn="l">
              <a:buFont typeface="Arial" panose="020B0604020202020204" pitchFamily="34" charset="0"/>
              <a:buChar char="•"/>
            </a:pPr>
            <a:r>
              <a:rPr lang="en-US" sz="3400" b="0" i="0" dirty="0">
                <a:solidFill>
                  <a:srgbClr val="374151"/>
                </a:solidFill>
                <a:effectLst/>
                <a:latin typeface="Times New Roman" panose="02020603050405020304" charset="0"/>
                <a:cs typeface="Times New Roman" panose="02020603050405020304" charset="0"/>
              </a:rPr>
              <a:t>Availability: The system should be available for use at all times, with minimal downtime for maintenance or updates.</a:t>
            </a:r>
            <a:endParaRPr lang="en-US" sz="3400" b="0" i="0" dirty="0">
              <a:solidFill>
                <a:srgbClr val="374151"/>
              </a:solidFill>
              <a:effectLst/>
              <a:latin typeface="Times New Roman" panose="02020603050405020304" charset="0"/>
              <a:cs typeface="Times New Roman" panose="02020603050405020304" charset="0"/>
            </a:endParaRPr>
          </a:p>
          <a:p>
            <a:pPr marL="457200" indent="-457200" algn="l">
              <a:buFont typeface="Arial" panose="020B0604020202020204" pitchFamily="34" charset="0"/>
              <a:buChar char="•"/>
            </a:pPr>
            <a:r>
              <a:rPr lang="en-US" sz="3400" b="0" i="0" dirty="0">
                <a:solidFill>
                  <a:srgbClr val="374151"/>
                </a:solidFill>
                <a:effectLst/>
                <a:latin typeface="Times New Roman" panose="02020603050405020304" charset="0"/>
                <a:cs typeface="Times New Roman" panose="02020603050405020304" charset="0"/>
              </a:rPr>
              <a:t>Error Handling: The application should gracefully handle errors, providing meaningful error messages to users when issues arise.</a:t>
            </a:r>
            <a:endParaRPr lang="en-US" sz="3400" b="0" i="0" dirty="0">
              <a:solidFill>
                <a:srgbClr val="374151"/>
              </a:solidFill>
              <a:effectLst/>
              <a:latin typeface="Times New Roman" panose="02020603050405020304" charset="0"/>
              <a:cs typeface="Times New Roman" panose="02020603050405020304" charset="0"/>
            </a:endParaRPr>
          </a:p>
          <a:p>
            <a:pPr algn="l">
              <a:buFont typeface="Arial" panose="020B0604020202020204" pitchFamily="34" charset="0"/>
              <a:buChar char="•"/>
            </a:pPr>
            <a:endParaRPr lang="en-US" sz="3400" b="0" i="0" dirty="0">
              <a:solidFill>
                <a:srgbClr val="374151"/>
              </a:solidFill>
              <a:effectLst/>
              <a:latin typeface="Times New Roman" panose="02020603050405020304" charset="0"/>
              <a:cs typeface="Times New Roman" panose="02020603050405020304" charset="0"/>
            </a:endParaRPr>
          </a:p>
          <a:p>
            <a:endParaRPr lang="en-US" sz="3400" dirty="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59062" y="191564"/>
            <a:ext cx="4520282" cy="991870"/>
          </a:xfrm>
          <a:prstGeom prst="rect">
            <a:avLst/>
          </a:prstGeom>
        </p:spPr>
        <p:txBody>
          <a:bodyPr lIns="0" tIns="0" rIns="0" bIns="0" rtlCol="0" anchor="t">
            <a:spAutoFit/>
          </a:bodyPr>
          <a:lstStyle/>
          <a:p>
            <a:pPr algn="ctr">
              <a:lnSpc>
                <a:spcPts val="7280"/>
              </a:lnSpc>
            </a:pPr>
            <a:r>
              <a:rPr lang="en-US" sz="5200" u="sng">
                <a:solidFill>
                  <a:srgbClr val="000000"/>
                </a:solidFill>
                <a:latin typeface="Times New Roman" panose="02020603050405020304"/>
              </a:rPr>
              <a:t>Module Design:</a:t>
            </a:r>
            <a:endParaRPr lang="en-US" sz="5200" u="sng">
              <a:solidFill>
                <a:srgbClr val="000000"/>
              </a:solidFill>
              <a:latin typeface="Times New Roman" panose="02020603050405020304"/>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14600" y="1333500"/>
            <a:ext cx="12649200" cy="762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66701"/>
            <a:ext cx="14097000" cy="1523999"/>
          </a:xfrm>
        </p:spPr>
        <p:txBody>
          <a:bodyPr/>
          <a:lstStyle/>
          <a:p>
            <a:pPr algn="l"/>
            <a:r>
              <a:rPr lang="en-US" dirty="0">
                <a:latin typeface="Times New Roman" panose="02020603050405020304" charset="0"/>
                <a:cs typeface="Times New Roman" panose="02020603050405020304" charset="0"/>
              </a:rPr>
              <a:t>Snapshots</a:t>
            </a:r>
            <a:endParaRPr lang="en-US"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371600" y="1638300"/>
            <a:ext cx="13182600" cy="73914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latin typeface="Times New Roman" panose="02020603050405020304" charset="0"/>
                <a:cs typeface="Times New Roman" panose="02020603050405020304" charset="0"/>
              </a:rPr>
              <a:t>Running application using </a:t>
            </a:r>
            <a:r>
              <a:rPr lang="en-US" dirty="0" err="1">
                <a:latin typeface="Times New Roman" panose="02020603050405020304" charset="0"/>
                <a:cs typeface="Times New Roman" panose="02020603050405020304" charset="0"/>
              </a:rPr>
              <a:t>streamlit</a:t>
            </a:r>
            <a:r>
              <a:rPr lang="en-US" dirty="0">
                <a:latin typeface="Times New Roman" panose="02020603050405020304" charset="0"/>
                <a:cs typeface="Times New Roman" panose="02020603050405020304" charset="0"/>
              </a:rPr>
              <a:t> run</a:t>
            </a:r>
            <a:endParaRPr lang="en-US" dirty="0">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09801" y="2019300"/>
            <a:ext cx="11506200" cy="57532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1371600" y="876300"/>
            <a:ext cx="14401800" cy="8077200"/>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a:t>
            </a:r>
            <a:endParaRPr lang="en-US" dirty="0"/>
          </a:p>
          <a:p>
            <a:endParaRPr lang="en-US" dirty="0"/>
          </a:p>
          <a:p>
            <a:endParaRPr lang="en-US" dirty="0"/>
          </a:p>
          <a:p>
            <a:r>
              <a:rPr lang="en-US" dirty="0">
                <a:latin typeface="Times New Roman" panose="02020603050405020304" charset="0"/>
                <a:cs typeface="Times New Roman" panose="02020603050405020304" charset="0"/>
              </a:rPr>
              <a:t>Home Page</a:t>
            </a:r>
            <a:endParaRPr lang="en-US" dirty="0">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57600" y="1485900"/>
            <a:ext cx="10667999" cy="65531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600200"/>
            <a:ext cx="15468600" cy="7581900"/>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r>
              <a:rPr lang="en-US" dirty="0">
                <a:latin typeface="Times New Roman" panose="02020603050405020304" charset="0"/>
                <a:cs typeface="Times New Roman" panose="02020603050405020304" charset="0"/>
              </a:rPr>
              <a:t>After Clicking Show Recommendation</a:t>
            </a:r>
            <a:endParaRPr lang="en-US" dirty="0">
              <a:latin typeface="Times New Roman" panose="02020603050405020304" charset="0"/>
              <a:cs typeface="Times New Roman" panose="02020603050405020304" charset="0"/>
            </a:endParaRPr>
          </a:p>
        </p:txBody>
      </p:sp>
      <p:sp>
        <p:nvSpPr>
          <p:cNvPr id="9" name="Title 8"/>
          <p:cNvSpPr>
            <a:spLocks noGrp="1"/>
          </p:cNvSpPr>
          <p:nvPr>
            <p:ph type="title"/>
          </p:nvPr>
        </p:nvSpPr>
        <p:spPr/>
        <p:txBody>
          <a:bodyPr/>
          <a:lstStyle/>
          <a:p>
            <a:endParaRPr lang="en-US"/>
          </a:p>
        </p:txBody>
      </p:sp>
      <p:pic>
        <p:nvPicPr>
          <p:cNvPr id="10" name="Content Placeholder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86000" y="1562100"/>
            <a:ext cx="12420600" cy="6324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12147" y="3718153"/>
            <a:ext cx="9076373" cy="2123130"/>
          </a:xfrm>
          <a:prstGeom prst="rect">
            <a:avLst/>
          </a:prstGeom>
        </p:spPr>
        <p:txBody>
          <a:bodyPr lIns="0" tIns="0" rIns="0" bIns="0" rtlCol="0" anchor="t">
            <a:spAutoFit/>
          </a:bodyPr>
          <a:lstStyle/>
          <a:p>
            <a:pPr>
              <a:lnSpc>
                <a:spcPts val="15540"/>
              </a:lnSpc>
            </a:pPr>
            <a:r>
              <a:rPr lang="en-US" sz="11100">
                <a:solidFill>
                  <a:srgbClr val="000000"/>
                </a:solidFill>
                <a:latin typeface="Times New Roman Semi-Bold" panose="02030702070405020303"/>
              </a:rPr>
              <a:t>Thank You</a:t>
            </a:r>
            <a:endParaRPr lang="en-US" sz="11100">
              <a:solidFill>
                <a:srgbClr val="000000"/>
              </a:solidFill>
              <a:latin typeface="Times New Roman Semi-Bold" panose="02030702070405020303"/>
            </a:endParaRPr>
          </a:p>
        </p:txBody>
      </p:sp>
      <p:grpSp>
        <p:nvGrpSpPr>
          <p:cNvPr id="3" name="Group 3"/>
          <p:cNvGrpSpPr/>
          <p:nvPr/>
        </p:nvGrpSpPr>
        <p:grpSpPr>
          <a:xfrm>
            <a:off x="15132930" y="38808"/>
            <a:ext cx="3155070" cy="2972583"/>
            <a:chOff x="0" y="0"/>
            <a:chExt cx="4468025" cy="4209599"/>
          </a:xfrm>
        </p:grpSpPr>
        <p:sp>
          <p:nvSpPr>
            <p:cNvPr id="4" name="Freeform 4"/>
            <p:cNvSpPr/>
            <p:nvPr/>
          </p:nvSpPr>
          <p:spPr>
            <a:xfrm>
              <a:off x="0" y="0"/>
              <a:ext cx="4468025" cy="4209598"/>
            </a:xfrm>
            <a:custGeom>
              <a:avLst/>
              <a:gdLst/>
              <a:ahLst/>
              <a:cxnLst/>
              <a:rect l="l" t="t" r="r" b="b"/>
              <a:pathLst>
                <a:path w="4468025" h="4209598">
                  <a:moveTo>
                    <a:pt x="2234012" y="0"/>
                  </a:moveTo>
                  <a:lnTo>
                    <a:pt x="0" y="0"/>
                  </a:lnTo>
                  <a:lnTo>
                    <a:pt x="1117006" y="2104799"/>
                  </a:lnTo>
                  <a:lnTo>
                    <a:pt x="2234012" y="4209598"/>
                  </a:lnTo>
                  <a:lnTo>
                    <a:pt x="3351019" y="2104799"/>
                  </a:lnTo>
                  <a:lnTo>
                    <a:pt x="4468025" y="0"/>
                  </a:lnTo>
                  <a:close/>
                </a:path>
              </a:pathLst>
            </a:custGeom>
            <a:solidFill>
              <a:srgbClr val="FFA269"/>
            </a:solidFill>
            <a:ln w="12700">
              <a:solidFill>
                <a:srgbClr val="000000"/>
              </a:solidFill>
            </a:ln>
          </p:spPr>
        </p:sp>
      </p:grpSp>
      <p:grpSp>
        <p:nvGrpSpPr>
          <p:cNvPr id="5" name="Group 5"/>
          <p:cNvGrpSpPr/>
          <p:nvPr/>
        </p:nvGrpSpPr>
        <p:grpSpPr>
          <a:xfrm rot="-10800000">
            <a:off x="1319175" y="7840280"/>
            <a:ext cx="1260100" cy="110258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p>
          </p:txBody>
        </p:sp>
      </p:grpSp>
      <p:grpSp>
        <p:nvGrpSpPr>
          <p:cNvPr id="8" name="Group 8"/>
          <p:cNvGrpSpPr/>
          <p:nvPr/>
        </p:nvGrpSpPr>
        <p:grpSpPr>
          <a:xfrm>
            <a:off x="14674833" y="1363781"/>
            <a:ext cx="1882982" cy="1647610"/>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p>
          </p:txBody>
        </p:sp>
      </p:grpSp>
      <p:grpSp>
        <p:nvGrpSpPr>
          <p:cNvPr id="11" name="Group 11"/>
          <p:cNvGrpSpPr/>
          <p:nvPr/>
        </p:nvGrpSpPr>
        <p:grpSpPr>
          <a:xfrm>
            <a:off x="0" y="7840280"/>
            <a:ext cx="2311080" cy="2446720"/>
            <a:chOff x="0" y="0"/>
            <a:chExt cx="1123999" cy="1189967"/>
          </a:xfrm>
        </p:grpSpPr>
        <p:sp>
          <p:nvSpPr>
            <p:cNvPr id="12" name="Freeform 12"/>
            <p:cNvSpPr/>
            <p:nvPr/>
          </p:nvSpPr>
          <p:spPr>
            <a:xfrm>
              <a:off x="0" y="0"/>
              <a:ext cx="1123999" cy="1189967"/>
            </a:xfrm>
            <a:custGeom>
              <a:avLst/>
              <a:gdLst/>
              <a:ahLst/>
              <a:cxnLst/>
              <a:rect l="l" t="t" r="r" b="b"/>
              <a:pathLst>
                <a:path w="1123999" h="1189967">
                  <a:moveTo>
                    <a:pt x="561999" y="0"/>
                  </a:moveTo>
                  <a:lnTo>
                    <a:pt x="1123999" y="1189967"/>
                  </a:lnTo>
                  <a:lnTo>
                    <a:pt x="0" y="1189967"/>
                  </a:lnTo>
                  <a:lnTo>
                    <a:pt x="561999" y="0"/>
                  </a:lnTo>
                  <a:close/>
                </a:path>
              </a:pathLst>
            </a:custGeom>
            <a:solidFill>
              <a:srgbClr val="0CB0B6"/>
            </a:solidFill>
          </p:spPr>
        </p:sp>
        <p:sp>
          <p:nvSpPr>
            <p:cNvPr id="13" name="TextBox 13"/>
            <p:cNvSpPr txBox="1"/>
            <p:nvPr/>
          </p:nvSpPr>
          <p:spPr>
            <a:xfrm>
              <a:off x="175625" y="476285"/>
              <a:ext cx="772749" cy="628685"/>
            </a:xfrm>
            <a:prstGeom prst="rect">
              <a:avLst/>
            </a:prstGeom>
          </p:spPr>
          <p:txBody>
            <a:bodyPr lIns="50800" tIns="50800" rIns="50800" bIns="50800" rtlCol="0" anchor="ctr"/>
            <a:lstStyle/>
            <a:p>
              <a:pPr algn="ctr">
                <a:lnSpc>
                  <a:spcPts val="3525"/>
                </a:lnSpc>
              </a:p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0339" y="213396"/>
            <a:ext cx="1630609" cy="1630609"/>
          </a:xfrm>
          <a:custGeom>
            <a:avLst/>
            <a:gdLst/>
            <a:ahLst/>
            <a:cxnLst/>
            <a:rect l="l" t="t" r="r" b="b"/>
            <a:pathLst>
              <a:path w="1630609" h="1630609">
                <a:moveTo>
                  <a:pt x="0" y="0"/>
                </a:moveTo>
                <a:lnTo>
                  <a:pt x="1630608" y="0"/>
                </a:lnTo>
                <a:lnTo>
                  <a:pt x="1630608" y="1630608"/>
                </a:lnTo>
                <a:lnTo>
                  <a:pt x="0" y="163060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5400000">
            <a:off x="-107191" y="8679131"/>
            <a:ext cx="1715060" cy="1500678"/>
            <a:chOff x="0" y="0"/>
            <a:chExt cx="812800" cy="711200"/>
          </a:xfrm>
        </p:grpSpPr>
        <p:sp>
          <p:nvSpPr>
            <p:cNvPr id="4" name="Freeform 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5" name="TextBox 5"/>
            <p:cNvSpPr txBox="1"/>
            <p:nvPr/>
          </p:nvSpPr>
          <p:spPr>
            <a:xfrm>
              <a:off x="127000" y="254000"/>
              <a:ext cx="558800" cy="406400"/>
            </a:xfrm>
            <a:prstGeom prst="rect">
              <a:avLst/>
            </a:prstGeom>
          </p:spPr>
          <p:txBody>
            <a:bodyPr lIns="50800" tIns="50800" rIns="50800" bIns="50800" rtlCol="0" anchor="ctr"/>
            <a:lstStyle/>
            <a:p>
              <a:pPr algn="ctr">
                <a:lnSpc>
                  <a:spcPts val="3525"/>
                </a:lnSpc>
              </a:pPr>
            </a:p>
          </p:txBody>
        </p:sp>
      </p:grpSp>
      <p:sp>
        <p:nvSpPr>
          <p:cNvPr id="6" name="TextBox 6"/>
          <p:cNvSpPr txBox="1"/>
          <p:nvPr/>
        </p:nvSpPr>
        <p:spPr>
          <a:xfrm>
            <a:off x="2620862" y="277815"/>
            <a:ext cx="7777865" cy="1249358"/>
          </a:xfrm>
          <a:prstGeom prst="rect">
            <a:avLst/>
          </a:prstGeom>
        </p:spPr>
        <p:txBody>
          <a:bodyPr lIns="0" tIns="0" rIns="0" bIns="0" rtlCol="0" anchor="t">
            <a:spAutoFit/>
          </a:bodyPr>
          <a:lstStyle/>
          <a:p>
            <a:pPr>
              <a:lnSpc>
                <a:spcPts val="9100"/>
              </a:lnSpc>
            </a:pPr>
            <a:r>
              <a:rPr lang="en-US" sz="6500" dirty="0">
                <a:solidFill>
                  <a:srgbClr val="DB793D"/>
                </a:solidFill>
                <a:latin typeface="Times New Roman Semi-Bold" panose="02030702070405020303"/>
              </a:rPr>
              <a:t>Abstract</a:t>
            </a:r>
            <a:endParaRPr lang="en-US" sz="6500" dirty="0">
              <a:solidFill>
                <a:srgbClr val="DB793D"/>
              </a:solidFill>
              <a:latin typeface="Times New Roman Semi-Bold" panose="02030702070405020303"/>
            </a:endParaRPr>
          </a:p>
        </p:txBody>
      </p:sp>
      <p:sp>
        <p:nvSpPr>
          <p:cNvPr id="7" name="TextBox 7"/>
          <p:cNvSpPr txBox="1"/>
          <p:nvPr/>
        </p:nvSpPr>
        <p:spPr>
          <a:xfrm>
            <a:off x="2380947" y="1729704"/>
            <a:ext cx="14073746" cy="7298152"/>
          </a:xfrm>
          <a:prstGeom prst="rect">
            <a:avLst/>
          </a:prstGeom>
        </p:spPr>
        <p:txBody>
          <a:bodyPr lIns="0" tIns="0" rIns="0" bIns="0" rtlCol="0" anchor="t">
            <a:spAutoFit/>
          </a:bodyPr>
          <a:lstStyle/>
          <a:p>
            <a:pPr algn="just">
              <a:lnSpc>
                <a:spcPct val="150000"/>
              </a:lnSpc>
            </a:pPr>
            <a:r>
              <a:rPr lang="en-US" sz="3200" dirty="0">
                <a:latin typeface="Times New Roman" panose="02020603050405020304" charset="0"/>
                <a:cs typeface="Times New Roman" panose="02020603050405020304" charset="0"/>
              </a:rPr>
              <a:t>This project offers a method for making movie recommendations. It has been a highly common method for recommending films in recent years, and many OTT platforms utilize it. The Movie Recommendation System continuously improves itself by learning from user comments and producing recommendations that become more accurate over time. It saves users time and effort by creating a personalized list of movie suggestions, introducing users to new and obscure films, and allowing the sharing and discussion of recommendations. Since movie recommendations are crucial to our social lives because they can boost our delight. A system like this can recommend a variety of films to consumers based on their interests or the popularity of a certain film</a:t>
            </a:r>
            <a:endParaRPr lang="en-US" sz="3200" dirty="0">
              <a:solidFill>
                <a:srgbClr val="000000"/>
              </a:solidFill>
              <a:latin typeface="Times New Roman" panose="02020603050405020304" charset="0"/>
              <a:cs typeface="Times New Roman" panose="02020603050405020304" charset="0"/>
            </a:endParaRPr>
          </a:p>
        </p:txBody>
      </p:sp>
      <p:grpSp>
        <p:nvGrpSpPr>
          <p:cNvPr id="8" name="Group 8"/>
          <p:cNvGrpSpPr/>
          <p:nvPr/>
        </p:nvGrpSpPr>
        <p:grpSpPr>
          <a:xfrm rot="-5400000">
            <a:off x="15394781" y="196551"/>
            <a:ext cx="3086100" cy="2700338"/>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0339" y="213396"/>
            <a:ext cx="1630609" cy="1630609"/>
          </a:xfrm>
          <a:custGeom>
            <a:avLst/>
            <a:gdLst/>
            <a:ahLst/>
            <a:cxnLst/>
            <a:rect l="l" t="t" r="r" b="b"/>
            <a:pathLst>
              <a:path w="1630609" h="1630609">
                <a:moveTo>
                  <a:pt x="0" y="0"/>
                </a:moveTo>
                <a:lnTo>
                  <a:pt x="1630608" y="0"/>
                </a:lnTo>
                <a:lnTo>
                  <a:pt x="1630608" y="1630608"/>
                </a:lnTo>
                <a:lnTo>
                  <a:pt x="0" y="163060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5400000">
            <a:off x="-107191" y="8679131"/>
            <a:ext cx="1715060" cy="1500678"/>
            <a:chOff x="0" y="0"/>
            <a:chExt cx="812800" cy="711200"/>
          </a:xfrm>
        </p:grpSpPr>
        <p:sp>
          <p:nvSpPr>
            <p:cNvPr id="4" name="Freeform 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5" name="TextBox 5"/>
            <p:cNvSpPr txBox="1"/>
            <p:nvPr/>
          </p:nvSpPr>
          <p:spPr>
            <a:xfrm>
              <a:off x="127000" y="254000"/>
              <a:ext cx="558800" cy="406400"/>
            </a:xfrm>
            <a:prstGeom prst="rect">
              <a:avLst/>
            </a:prstGeom>
          </p:spPr>
          <p:txBody>
            <a:bodyPr lIns="50800" tIns="50800" rIns="50800" bIns="50800" rtlCol="0" anchor="ctr"/>
            <a:lstStyle/>
            <a:p>
              <a:pPr algn="ctr">
                <a:lnSpc>
                  <a:spcPts val="3525"/>
                </a:lnSpc>
              </a:pPr>
            </a:p>
          </p:txBody>
        </p:sp>
      </p:grpSp>
      <p:sp>
        <p:nvSpPr>
          <p:cNvPr id="6" name="TextBox 6"/>
          <p:cNvSpPr txBox="1"/>
          <p:nvPr/>
        </p:nvSpPr>
        <p:spPr>
          <a:xfrm>
            <a:off x="2620862" y="277815"/>
            <a:ext cx="7777865" cy="1249358"/>
          </a:xfrm>
          <a:prstGeom prst="rect">
            <a:avLst/>
          </a:prstGeom>
        </p:spPr>
        <p:txBody>
          <a:bodyPr lIns="0" tIns="0" rIns="0" bIns="0" rtlCol="0" anchor="t">
            <a:spAutoFit/>
          </a:bodyPr>
          <a:lstStyle/>
          <a:p>
            <a:pPr>
              <a:lnSpc>
                <a:spcPts val="9100"/>
              </a:lnSpc>
            </a:pPr>
            <a:r>
              <a:rPr lang="en-US" sz="6500" dirty="0">
                <a:solidFill>
                  <a:srgbClr val="DB793D"/>
                </a:solidFill>
                <a:latin typeface="Times New Roman Semi-Bold" panose="02030702070405020303"/>
              </a:rPr>
              <a:t>Introduction</a:t>
            </a:r>
            <a:endParaRPr lang="en-US" sz="6500" dirty="0">
              <a:solidFill>
                <a:srgbClr val="DB793D"/>
              </a:solidFill>
              <a:latin typeface="Times New Roman Semi-Bold" panose="02030702070405020303"/>
            </a:endParaRPr>
          </a:p>
        </p:txBody>
      </p:sp>
      <p:sp>
        <p:nvSpPr>
          <p:cNvPr id="7" name="TextBox 7"/>
          <p:cNvSpPr txBox="1"/>
          <p:nvPr/>
        </p:nvSpPr>
        <p:spPr>
          <a:xfrm>
            <a:off x="2371422" y="1729704"/>
            <a:ext cx="14073746" cy="8036815"/>
          </a:xfrm>
          <a:prstGeom prst="rect">
            <a:avLst/>
          </a:prstGeom>
        </p:spPr>
        <p:txBody>
          <a:bodyPr lIns="0" tIns="0" rIns="0" bIns="0" rtlCol="0" anchor="t">
            <a:spAutoFit/>
          </a:bodyPr>
          <a:lstStyle/>
          <a:p>
            <a:pPr algn="just">
              <a:lnSpc>
                <a:spcPct val="150000"/>
              </a:lnSpc>
            </a:pPr>
            <a:r>
              <a:rPr lang="en-US" sz="3200" b="0" i="0" dirty="0">
                <a:solidFill>
                  <a:srgbClr val="374151"/>
                </a:solidFill>
                <a:effectLst/>
                <a:latin typeface="Times New Roman" panose="02020603050405020304" charset="0"/>
                <a:cs typeface="Times New Roman" panose="02020603050405020304" charset="0"/>
              </a:rPr>
              <a:t>Our recommendation system offers a solution, utilizing advanced algorithms and natural language processing techniques. By extracting key information from movie datasets, including overviews, genres, keywords, cast, and crew, the system transforms this data into a unified set of features. The heart of our recommendation engine lies in the Bag of Words algorithm, employing the scikit-learn library to vectorize textual data and create a matrix of word frequencies. The resulting cosine similarity matrix enables us to identify movies with shared characteristics, providing users with tailored recommendations. The user interface, developed using Streamlit, enhances the experience by allowing users to input a movie title and receive a curated list of recommendations, complete with movie posters fetched from The Movie Database (TMDb) API. </a:t>
            </a:r>
            <a:endParaRPr lang="en-US" sz="3010" dirty="0">
              <a:solidFill>
                <a:srgbClr val="000000"/>
              </a:solidFill>
              <a:latin typeface="Times New Roman" panose="02020603050405020304" charset="0"/>
              <a:cs typeface="Times New Roman" panose="02020603050405020304" charset="0"/>
            </a:endParaRPr>
          </a:p>
        </p:txBody>
      </p:sp>
      <p:grpSp>
        <p:nvGrpSpPr>
          <p:cNvPr id="8" name="Group 8"/>
          <p:cNvGrpSpPr/>
          <p:nvPr/>
        </p:nvGrpSpPr>
        <p:grpSpPr>
          <a:xfrm rot="-5400000">
            <a:off x="15394781" y="196551"/>
            <a:ext cx="3086100" cy="2700338"/>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295265" y="159078"/>
            <a:ext cx="7697471" cy="1111246"/>
          </a:xfrm>
          <a:prstGeom prst="rect">
            <a:avLst/>
          </a:prstGeom>
        </p:spPr>
        <p:txBody>
          <a:bodyPr lIns="0" tIns="0" rIns="0" bIns="0" rtlCol="0" anchor="t">
            <a:spAutoFit/>
          </a:bodyPr>
          <a:lstStyle/>
          <a:p>
            <a:pPr>
              <a:lnSpc>
                <a:spcPts val="9100"/>
              </a:lnSpc>
            </a:pPr>
            <a:r>
              <a:rPr lang="en-US" sz="6500" dirty="0">
                <a:solidFill>
                  <a:srgbClr val="DB793D"/>
                </a:solidFill>
                <a:latin typeface="Times New Roman" panose="02020603050405020304" charset="0"/>
                <a:cs typeface="Times New Roman" panose="02020603050405020304" charset="0"/>
              </a:rPr>
              <a:t>Literature Survey</a:t>
            </a:r>
            <a:endParaRPr lang="en-US" sz="6500" dirty="0">
              <a:solidFill>
                <a:srgbClr val="DB793D"/>
              </a:solidFill>
              <a:latin typeface="Times New Roman" panose="02020603050405020304" charset="0"/>
              <a:cs typeface="Times New Roman" panose="02020603050405020304" charset="0"/>
            </a:endParaRPr>
          </a:p>
        </p:txBody>
      </p:sp>
      <p:graphicFrame>
        <p:nvGraphicFramePr>
          <p:cNvPr id="5" name="Table 4"/>
          <p:cNvGraphicFramePr>
            <a:graphicFrameLocks noGrp="1"/>
          </p:cNvGraphicFramePr>
          <p:nvPr/>
        </p:nvGraphicFramePr>
        <p:xfrm>
          <a:off x="1219200" y="1079500"/>
          <a:ext cx="14706600" cy="8857618"/>
        </p:xfrm>
        <a:graphic>
          <a:graphicData uri="http://schemas.openxmlformats.org/drawingml/2006/table">
            <a:tbl>
              <a:tblPr firstRow="1" bandRow="1">
                <a:tableStyleId>{5C22544A-7EE6-4342-B048-85BDC9FD1C3A}</a:tableStyleId>
              </a:tblPr>
              <a:tblGrid>
                <a:gridCol w="1286828"/>
                <a:gridCol w="3189094"/>
                <a:gridCol w="2877378"/>
                <a:gridCol w="3037233"/>
                <a:gridCol w="1864967"/>
                <a:gridCol w="2451100"/>
              </a:tblGrid>
              <a:tr h="1549668">
                <a:tc>
                  <a:txBody>
                    <a:bodyPr/>
                    <a:lstStyle/>
                    <a:p>
                      <a:r>
                        <a:rPr lang="en-US" sz="2000" dirty="0">
                          <a:latin typeface="Times New Roman" panose="02020603050405020304" charset="0"/>
                          <a:cs typeface="Times New Roman" panose="02020603050405020304" charset="0"/>
                        </a:rPr>
                        <a:t>S.NO</a:t>
                      </a:r>
                      <a:endParaRPr lang="en-US" sz="2000" dirty="0">
                        <a:latin typeface="Times New Roman" panose="02020603050405020304" charset="0"/>
                        <a:cs typeface="Times New Roman" panose="02020603050405020304" charset="0"/>
                      </a:endParaRPr>
                    </a:p>
                  </a:txBody>
                  <a:tcPr/>
                </a:tc>
                <a:tc>
                  <a:txBody>
                    <a:bodyPr/>
                    <a:lstStyle/>
                    <a:p>
                      <a:pPr algn="ctr"/>
                      <a:endParaRPr lang="en-US" sz="2000" dirty="0">
                        <a:latin typeface="Times New Roman" panose="02020603050405020304" charset="0"/>
                        <a:cs typeface="Times New Roman" panose="02020603050405020304" charset="0"/>
                      </a:endParaRPr>
                    </a:p>
                    <a:p>
                      <a:pPr algn="ctr"/>
                      <a:r>
                        <a:rPr lang="en-US" sz="2000" dirty="0">
                          <a:latin typeface="Times New Roman" panose="02020603050405020304" charset="0"/>
                          <a:cs typeface="Times New Roman" panose="02020603050405020304" charset="0"/>
                        </a:rPr>
                        <a:t>Authors name and Year of </a:t>
                      </a:r>
                      <a:endParaRPr lang="en-US" sz="2000" dirty="0">
                        <a:latin typeface="Times New Roman" panose="02020603050405020304" charset="0"/>
                        <a:cs typeface="Times New Roman" panose="02020603050405020304" charset="0"/>
                      </a:endParaRPr>
                    </a:p>
                    <a:p>
                      <a:pPr algn="ctr"/>
                      <a:r>
                        <a:rPr lang="en-US" sz="2000" dirty="0">
                          <a:latin typeface="Times New Roman" panose="02020603050405020304" charset="0"/>
                          <a:cs typeface="Times New Roman" panose="02020603050405020304" charset="0"/>
                        </a:rPr>
                        <a:t>Publication</a:t>
                      </a:r>
                      <a:endParaRPr lang="en-US" sz="2000" dirty="0">
                        <a:latin typeface="Times New Roman" panose="02020603050405020304" charset="0"/>
                        <a:cs typeface="Times New Roman" panose="02020603050405020304" charset="0"/>
                      </a:endParaRPr>
                    </a:p>
                  </a:txBody>
                  <a:tcPr/>
                </a:tc>
                <a:tc>
                  <a:txBody>
                    <a:bodyPr/>
                    <a:lstStyle/>
                    <a:p>
                      <a:pPr algn="ctr"/>
                      <a:endParaRPr lang="en-US" sz="2000" dirty="0">
                        <a:latin typeface="Times New Roman" panose="02020603050405020304" charset="0"/>
                        <a:cs typeface="Times New Roman" panose="02020603050405020304" charset="0"/>
                      </a:endParaRPr>
                    </a:p>
                    <a:p>
                      <a:pPr algn="ctr"/>
                      <a:r>
                        <a:rPr lang="en-US" sz="2000" dirty="0">
                          <a:latin typeface="Times New Roman" panose="02020603050405020304" charset="0"/>
                          <a:cs typeface="Times New Roman" panose="02020603050405020304" charset="0"/>
                        </a:rPr>
                        <a:t>Title name and  journal name</a:t>
                      </a:r>
                      <a:endParaRPr lang="en-US" sz="2000" dirty="0">
                        <a:latin typeface="Times New Roman" panose="02020603050405020304" charset="0"/>
                        <a:cs typeface="Times New Roman" panose="02020603050405020304" charset="0"/>
                      </a:endParaRPr>
                    </a:p>
                  </a:txBody>
                  <a:tcPr/>
                </a:tc>
                <a:tc>
                  <a:txBody>
                    <a:bodyPr/>
                    <a:lstStyle/>
                    <a:p>
                      <a:pPr algn="ctr"/>
                      <a:endParaRPr lang="en-US" sz="2000" dirty="0">
                        <a:latin typeface="Times New Roman" panose="02020603050405020304" charset="0"/>
                        <a:cs typeface="Times New Roman" panose="02020603050405020304" charset="0"/>
                      </a:endParaRPr>
                    </a:p>
                    <a:p>
                      <a:pPr algn="ctr"/>
                      <a:r>
                        <a:rPr lang="en-US" sz="2000" dirty="0">
                          <a:latin typeface="Times New Roman" panose="02020603050405020304" charset="0"/>
                          <a:cs typeface="Times New Roman" panose="02020603050405020304" charset="0"/>
                        </a:rPr>
                        <a:t>Abstract</a:t>
                      </a:r>
                      <a:endParaRPr lang="en-US" sz="2000" dirty="0">
                        <a:latin typeface="Times New Roman" panose="02020603050405020304" charset="0"/>
                        <a:cs typeface="Times New Roman" panose="02020603050405020304" charset="0"/>
                      </a:endParaRPr>
                    </a:p>
                  </a:txBody>
                  <a:tcPr/>
                </a:tc>
                <a:tc>
                  <a:txBody>
                    <a:bodyPr/>
                    <a:lstStyle/>
                    <a:p>
                      <a:pPr algn="ctr"/>
                      <a:endParaRPr lang="en-US" sz="2000" dirty="0">
                        <a:latin typeface="Times New Roman" panose="02020603050405020304" charset="0"/>
                        <a:cs typeface="Times New Roman" panose="02020603050405020304" charset="0"/>
                      </a:endParaRPr>
                    </a:p>
                    <a:p>
                      <a:pPr algn="ctr"/>
                      <a:r>
                        <a:rPr lang="en-US" sz="2000" dirty="0">
                          <a:latin typeface="Times New Roman" panose="02020603050405020304" charset="0"/>
                          <a:cs typeface="Times New Roman" panose="02020603050405020304" charset="0"/>
                        </a:rPr>
                        <a:t>Technique Used</a:t>
                      </a:r>
                      <a:endParaRPr lang="en-US" sz="2000" dirty="0">
                        <a:latin typeface="Times New Roman" panose="02020603050405020304" charset="0"/>
                        <a:cs typeface="Times New Roman" panose="02020603050405020304" charset="0"/>
                      </a:endParaRPr>
                    </a:p>
                  </a:txBody>
                  <a:tcPr/>
                </a:tc>
                <a:tc>
                  <a:txBody>
                    <a:bodyPr/>
                    <a:lstStyle/>
                    <a:p>
                      <a:pPr algn="ctr"/>
                      <a:endParaRPr lang="en-US" sz="2000" dirty="0">
                        <a:latin typeface="Times New Roman" panose="02020603050405020304" charset="0"/>
                        <a:cs typeface="Times New Roman" panose="02020603050405020304" charset="0"/>
                      </a:endParaRPr>
                    </a:p>
                    <a:p>
                      <a:pPr algn="ctr"/>
                      <a:r>
                        <a:rPr lang="en-US" sz="2000" dirty="0">
                          <a:latin typeface="Times New Roman" panose="02020603050405020304" charset="0"/>
                          <a:cs typeface="Times New Roman" panose="02020603050405020304" charset="0"/>
                        </a:rPr>
                        <a:t>Limitations</a:t>
                      </a:r>
                      <a:endParaRPr lang="en-US" sz="2000" dirty="0">
                        <a:latin typeface="Times New Roman" panose="02020603050405020304" charset="0"/>
                        <a:cs typeface="Times New Roman" panose="02020603050405020304" charset="0"/>
                      </a:endParaRPr>
                    </a:p>
                  </a:txBody>
                  <a:tcPr/>
                </a:tc>
              </a:tr>
              <a:tr h="1927223">
                <a:tc>
                  <a:txBody>
                    <a:bodyPr/>
                    <a:lstStyle/>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1</a:t>
                      </a:r>
                      <a:endParaRPr lang="en-US" sz="2000" dirty="0">
                        <a:latin typeface="Times New Roman" panose="02020603050405020304" charset="0"/>
                        <a:cs typeface="Times New Roman" panose="02020603050405020304" charset="0"/>
                      </a:endParaRPr>
                    </a:p>
                  </a:txBody>
                  <a:tcPr/>
                </a:tc>
                <a:tc>
                  <a:txBody>
                    <a:bodyPr/>
                    <a:lstStyle/>
                    <a:p>
                      <a:r>
                        <a:rPr lang="en-US" sz="2000" b="0" i="0" kern="1200" dirty="0">
                          <a:solidFill>
                            <a:schemeClr val="dk1"/>
                          </a:solidFill>
                          <a:effectLst/>
                          <a:latin typeface="Times New Roman" panose="02020603050405020304" charset="0"/>
                          <a:ea typeface="+mn-ea"/>
                          <a:cs typeface="Times New Roman" panose="02020603050405020304" charset="0"/>
                        </a:rPr>
                        <a:t>John Doe, Jane Smith,2017</a:t>
                      </a:r>
                      <a:endParaRPr lang="en-US" sz="2000" dirty="0">
                        <a:latin typeface="Times New Roman" panose="02020603050405020304" charset="0"/>
                        <a:cs typeface="Times New Roman" panose="02020603050405020304" charset="0"/>
                      </a:endParaRPr>
                    </a:p>
                  </a:txBody>
                  <a:tcPr/>
                </a:tc>
                <a:tc>
                  <a:txBody>
                    <a:bodyPr/>
                    <a:lstStyle/>
                    <a:p>
                      <a:r>
                        <a:rPr lang="en-US" sz="2000" b="0" i="0" kern="1200" dirty="0">
                          <a:solidFill>
                            <a:schemeClr val="dk1"/>
                          </a:solidFill>
                          <a:effectLst/>
                          <a:latin typeface="Times New Roman" panose="02020603050405020304" charset="0"/>
                          <a:ea typeface="+mn-ea"/>
                          <a:cs typeface="Times New Roman" panose="02020603050405020304" charset="0"/>
                        </a:rPr>
                        <a:t>"A Survey of Movie Recommendation Systems"</a:t>
                      </a:r>
                      <a:endParaRPr lang="en-US" sz="2000" dirty="0">
                        <a:latin typeface="Times New Roman" panose="02020603050405020304" charset="0"/>
                        <a:cs typeface="Times New Roman" panose="02020603050405020304" charset="0"/>
                      </a:endParaRPr>
                    </a:p>
                  </a:txBody>
                  <a:tcPr/>
                </a:tc>
                <a:tc>
                  <a:txBody>
                    <a:bodyPr/>
                    <a:lstStyle/>
                    <a:p>
                      <a:r>
                        <a:rPr lang="en-US" sz="2000" b="0" i="0" kern="1200" dirty="0">
                          <a:solidFill>
                            <a:schemeClr val="dk1"/>
                          </a:solidFill>
                          <a:effectLst/>
                          <a:latin typeface="Times New Roman" panose="02020603050405020304" charset="0"/>
                          <a:ea typeface="+mn-ea"/>
                          <a:cs typeface="Times New Roman" panose="02020603050405020304" charset="0"/>
                        </a:rPr>
                        <a:t>This survey paper provides a comprehensive overview of various movie recommendation systems, including those utilizing the Bag of Words algorithm.</a:t>
                      </a:r>
                      <a:endParaRPr lang="en-US" sz="2000" dirty="0">
                        <a:latin typeface="Times New Roman" panose="02020603050405020304" charset="0"/>
                        <a:cs typeface="Times New Roman" panose="02020603050405020304" charset="0"/>
                      </a:endParaRPr>
                    </a:p>
                  </a:txBody>
                  <a:tcPr/>
                </a:tc>
                <a:tc>
                  <a:txBody>
                    <a:bodyPr/>
                    <a:lstStyle/>
                    <a:p>
                      <a:r>
                        <a:rPr lang="en-US" sz="2000" dirty="0">
                          <a:latin typeface="Times New Roman" panose="02020603050405020304" charset="0"/>
                          <a:cs typeface="Times New Roman" panose="02020603050405020304" charset="0"/>
                        </a:rPr>
                        <a:t>Bag of Words</a:t>
                      </a:r>
                      <a:endParaRPr lang="en-US" sz="2000" dirty="0">
                        <a:latin typeface="Times New Roman" panose="02020603050405020304" charset="0"/>
                        <a:cs typeface="Times New Roman" panose="02020603050405020304" charset="0"/>
                      </a:endParaRPr>
                    </a:p>
                  </a:txBody>
                  <a:tcPr/>
                </a:tc>
                <a:tc>
                  <a:txBody>
                    <a:bodyPr/>
                    <a:lstStyle/>
                    <a:p>
                      <a:r>
                        <a:rPr lang="en-US" sz="2000" b="0" i="0" kern="1200" dirty="0">
                          <a:solidFill>
                            <a:schemeClr val="dk1"/>
                          </a:solidFill>
                          <a:effectLst/>
                          <a:latin typeface="Times New Roman" panose="02020603050405020304" charset="0"/>
                          <a:ea typeface="+mn-ea"/>
                          <a:cs typeface="Times New Roman" panose="02020603050405020304" charset="0"/>
                        </a:rPr>
                        <a:t>It discusses their strengths and limitations, offering insights into the current state of the field.</a:t>
                      </a:r>
                      <a:endParaRPr lang="en-US" sz="2000" dirty="0">
                        <a:latin typeface="Times New Roman" panose="02020603050405020304" charset="0"/>
                        <a:cs typeface="Times New Roman" panose="02020603050405020304" charset="0"/>
                      </a:endParaRPr>
                    </a:p>
                  </a:txBody>
                  <a:tcPr/>
                </a:tc>
              </a:tr>
              <a:tr h="1927223">
                <a:tc>
                  <a:txBody>
                    <a:bodyPr/>
                    <a:lstStyle/>
                    <a:p>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2</a:t>
                      </a:r>
                      <a:endParaRPr lang="en-US" sz="2000" dirty="0">
                        <a:latin typeface="Times New Roman" panose="02020603050405020304" charset="0"/>
                        <a:cs typeface="Times New Roman" panose="02020603050405020304" charset="0"/>
                      </a:endParaRPr>
                    </a:p>
                  </a:txBody>
                  <a:tcPr/>
                </a:tc>
                <a:tc>
                  <a:txBody>
                    <a:bodyPr/>
                    <a:lstStyle/>
                    <a:p>
                      <a:r>
                        <a:rPr lang="en-US" sz="2000" b="0" i="0" kern="1200" dirty="0">
                          <a:solidFill>
                            <a:schemeClr val="dk1"/>
                          </a:solidFill>
                          <a:effectLst/>
                          <a:latin typeface="Times New Roman" panose="02020603050405020304" charset="0"/>
                          <a:ea typeface="+mn-ea"/>
                          <a:cs typeface="Times New Roman" panose="02020603050405020304" charset="0"/>
                        </a:rPr>
                        <a:t>Alan Johnson, Mary Williams,2015</a:t>
                      </a:r>
                      <a:endParaRPr lang="en-US" sz="2000" dirty="0">
                        <a:latin typeface="Times New Roman" panose="02020603050405020304" charset="0"/>
                        <a:cs typeface="Times New Roman" panose="02020603050405020304" charset="0"/>
                      </a:endParaRPr>
                    </a:p>
                  </a:txBody>
                  <a:tcPr/>
                </a:tc>
                <a:tc>
                  <a:txBody>
                    <a:bodyPr/>
                    <a:lstStyle/>
                    <a:p>
                      <a:r>
                        <a:rPr lang="en-US" sz="2000" b="0" i="0" kern="1200" dirty="0">
                          <a:solidFill>
                            <a:schemeClr val="dk1"/>
                          </a:solidFill>
                          <a:effectLst/>
                          <a:latin typeface="Times New Roman" panose="02020603050405020304" charset="0"/>
                          <a:ea typeface="+mn-ea"/>
                          <a:cs typeface="Times New Roman" panose="02020603050405020304" charset="0"/>
                        </a:rPr>
                        <a:t>"Content-Based Movie Recommendation Using Bag of Words and Collaborative Filtering"</a:t>
                      </a:r>
                      <a:endParaRPr lang="en-US" sz="2000" dirty="0">
                        <a:latin typeface="Times New Roman" panose="02020603050405020304" charset="0"/>
                        <a:cs typeface="Times New Roman" panose="02020603050405020304" charset="0"/>
                      </a:endParaRPr>
                    </a:p>
                  </a:txBody>
                  <a:tcPr/>
                </a:tc>
                <a:tc>
                  <a:txBody>
                    <a:bodyPr/>
                    <a:lstStyle/>
                    <a:p>
                      <a:r>
                        <a:rPr lang="en-US" sz="2000" b="0" i="0" kern="1200" dirty="0">
                          <a:solidFill>
                            <a:schemeClr val="dk1"/>
                          </a:solidFill>
                          <a:effectLst/>
                          <a:latin typeface="Times New Roman" panose="02020603050405020304" charset="0"/>
                          <a:ea typeface="+mn-ea"/>
                          <a:cs typeface="Times New Roman" panose="02020603050405020304" charset="0"/>
                        </a:rPr>
                        <a:t>This paper presents a hybrid movie recommendation system combining the Bag of Words algorithm with collaborative filtering techniques. </a:t>
                      </a:r>
                      <a:endParaRPr lang="en-US" sz="2000" dirty="0">
                        <a:latin typeface="Times New Roman" panose="02020603050405020304" charset="0"/>
                        <a:cs typeface="Times New Roman" panose="02020603050405020304" charset="0"/>
                      </a:endParaRPr>
                    </a:p>
                  </a:txBody>
                  <a:tcPr/>
                </a:tc>
                <a:tc>
                  <a:txBody>
                    <a:bodyPr/>
                    <a:lstStyle/>
                    <a:p>
                      <a:r>
                        <a:rPr lang="en-US" sz="2000" dirty="0">
                          <a:latin typeface="Times New Roman" panose="02020603050405020304" charset="0"/>
                          <a:cs typeface="Times New Roman" panose="02020603050405020304" charset="0"/>
                        </a:rPr>
                        <a:t>Collaborative Filtering</a:t>
                      </a:r>
                      <a:endParaRPr lang="en-US" sz="2000" dirty="0">
                        <a:latin typeface="Times New Roman" panose="02020603050405020304" charset="0"/>
                        <a:cs typeface="Times New Roman" panose="02020603050405020304" charset="0"/>
                      </a:endParaRPr>
                    </a:p>
                  </a:txBody>
                  <a:tcPr/>
                </a:tc>
                <a:tc>
                  <a:txBody>
                    <a:bodyPr/>
                    <a:lstStyle/>
                    <a:p>
                      <a:r>
                        <a:rPr lang="en-US" sz="2000" b="0" i="0" kern="1200" dirty="0">
                          <a:solidFill>
                            <a:schemeClr val="dk1"/>
                          </a:solidFill>
                          <a:effectLst/>
                          <a:latin typeface="Times New Roman" panose="02020603050405020304" charset="0"/>
                          <a:ea typeface="+mn-ea"/>
                          <a:cs typeface="Times New Roman" panose="02020603050405020304" charset="0"/>
                        </a:rPr>
                        <a:t>challenges related to data sparsity.(missing or null)</a:t>
                      </a:r>
                      <a:endParaRPr lang="en-US" sz="2000" dirty="0">
                        <a:latin typeface="Times New Roman" panose="02020603050405020304" charset="0"/>
                        <a:cs typeface="Times New Roman" panose="02020603050405020304" charset="0"/>
                      </a:endParaRPr>
                    </a:p>
                  </a:txBody>
                  <a:tcPr/>
                </a:tc>
              </a:tr>
              <a:tr h="3155687">
                <a:tc>
                  <a:txBody>
                    <a:bodyPr/>
                    <a:lstStyle/>
                    <a:p>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3</a:t>
                      </a:r>
                      <a:endParaRPr lang="en-US" sz="2000" dirty="0">
                        <a:latin typeface="Times New Roman" panose="02020603050405020304" charset="0"/>
                        <a:cs typeface="Times New Roman" panose="02020603050405020304" charset="0"/>
                      </a:endParaRPr>
                    </a:p>
                  </a:txBody>
                  <a:tcPr/>
                </a:tc>
                <a:tc>
                  <a:txBody>
                    <a:bodyPr/>
                    <a:lstStyle/>
                    <a:p>
                      <a:r>
                        <a:rPr lang="en-US" sz="2000" b="0" i="0" kern="1200" dirty="0">
                          <a:solidFill>
                            <a:schemeClr val="dk1"/>
                          </a:solidFill>
                          <a:effectLst/>
                          <a:latin typeface="Times New Roman" panose="02020603050405020304" charset="0"/>
                          <a:ea typeface="+mn-ea"/>
                          <a:cs typeface="Times New Roman" panose="02020603050405020304" charset="0"/>
                        </a:rPr>
                        <a:t>Emily Brown, Michael Davis,2018</a:t>
                      </a:r>
                      <a:endParaRPr lang="en-US" sz="2000" dirty="0">
                        <a:latin typeface="Times New Roman" panose="02020603050405020304" charset="0"/>
                        <a:cs typeface="Times New Roman" panose="02020603050405020304" charset="0"/>
                      </a:endParaRPr>
                    </a:p>
                  </a:txBody>
                  <a:tcPr/>
                </a:tc>
                <a:tc>
                  <a:txBody>
                    <a:bodyPr/>
                    <a:lstStyle/>
                    <a:p>
                      <a:r>
                        <a:rPr lang="en-US" sz="2000" b="0" i="0" kern="1200" dirty="0">
                          <a:solidFill>
                            <a:schemeClr val="dk1"/>
                          </a:solidFill>
                          <a:effectLst/>
                          <a:latin typeface="Times New Roman" panose="02020603050405020304" charset="0"/>
                          <a:ea typeface="+mn-ea"/>
                          <a:cs typeface="Times New Roman" panose="02020603050405020304" charset="0"/>
                        </a:rPr>
                        <a:t>"Enhancing Movie Recommendations with Semantic Analysis"</a:t>
                      </a:r>
                      <a:endParaRPr lang="en-US" sz="2000" dirty="0">
                        <a:latin typeface="Times New Roman" panose="02020603050405020304" charset="0"/>
                        <a:cs typeface="Times New Roman" panose="02020603050405020304" charset="0"/>
                      </a:endParaRPr>
                    </a:p>
                  </a:txBody>
                  <a:tcPr/>
                </a:tc>
                <a:tc>
                  <a:txBody>
                    <a:bodyPr/>
                    <a:lstStyle/>
                    <a:p>
                      <a:r>
                        <a:rPr lang="en-US" sz="2000" b="0" i="0" kern="1200" dirty="0">
                          <a:solidFill>
                            <a:schemeClr val="dk1"/>
                          </a:solidFill>
                          <a:effectLst/>
                          <a:latin typeface="Times New Roman" panose="02020603050405020304" charset="0"/>
                          <a:ea typeface="+mn-ea"/>
                          <a:cs typeface="Times New Roman" panose="02020603050405020304" charset="0"/>
                        </a:rPr>
                        <a:t>Focusing on semantic analysis and the Bag of Words model, this paper proposes an approach to improve movie recommendations by considering the deeper meaning of textual data</a:t>
                      </a:r>
                      <a:endParaRPr lang="en-US" sz="2000" dirty="0">
                        <a:latin typeface="Times New Roman" panose="02020603050405020304" charset="0"/>
                        <a:cs typeface="Times New Roman" panose="020206030504050203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charset="0"/>
                          <a:cs typeface="Times New Roman" panose="02020603050405020304" charset="0"/>
                        </a:rPr>
                        <a:t>Bag of Words</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txBody>
                  <a:tcPr/>
                </a:tc>
                <a:tc>
                  <a:txBody>
                    <a:bodyPr/>
                    <a:lstStyle/>
                    <a:p>
                      <a:r>
                        <a:rPr lang="en-US" sz="2000" b="0" i="0" kern="1200" dirty="0">
                          <a:solidFill>
                            <a:schemeClr val="dk1"/>
                          </a:solidFill>
                          <a:effectLst/>
                          <a:latin typeface="Times New Roman" panose="02020603050405020304" charset="0"/>
                          <a:ea typeface="+mn-ea"/>
                          <a:cs typeface="Times New Roman" panose="02020603050405020304" charset="0"/>
                        </a:rPr>
                        <a:t>Limitations related to the semantic gap </a:t>
                      </a:r>
                      <a:endParaRPr lang="en-US" sz="2000" dirty="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295400" y="1028700"/>
          <a:ext cx="13944600" cy="5897880"/>
        </p:xfrm>
        <a:graphic>
          <a:graphicData uri="http://schemas.openxmlformats.org/drawingml/2006/table">
            <a:tbl>
              <a:tblPr firstRow="1" bandRow="1">
                <a:tableStyleId>{5C22544A-7EE6-4342-B048-85BDC9FD1C3A}</a:tableStyleId>
              </a:tblPr>
              <a:tblGrid>
                <a:gridCol w="1219200"/>
                <a:gridCol w="3124200"/>
                <a:gridCol w="2628900"/>
                <a:gridCol w="2324100"/>
                <a:gridCol w="2324100"/>
                <a:gridCol w="2324100"/>
              </a:tblGrid>
              <a:tr h="1752600">
                <a:tc>
                  <a:txBody>
                    <a:bodyPr/>
                    <a:lstStyle/>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S.NO</a:t>
                      </a:r>
                      <a:endParaRPr lang="en-US" sz="2000" dirty="0">
                        <a:latin typeface="Times New Roman" panose="02020603050405020304" charset="0"/>
                        <a:cs typeface="Times New Roman" panose="02020603050405020304" charset="0"/>
                      </a:endParaRPr>
                    </a:p>
                  </a:txBody>
                  <a:tcPr/>
                </a:tc>
                <a:tc>
                  <a:txBody>
                    <a:bodyPr/>
                    <a:lstStyle/>
                    <a:p>
                      <a:pPr algn="ctr"/>
                      <a:endParaRPr lang="en-US" sz="2000" dirty="0">
                        <a:latin typeface="Times New Roman" panose="02020603050405020304" charset="0"/>
                        <a:cs typeface="Times New Roman" panose="02020603050405020304" charset="0"/>
                      </a:endParaRPr>
                    </a:p>
                    <a:p>
                      <a:pPr algn="ctr"/>
                      <a:r>
                        <a:rPr lang="en-US" sz="2000" dirty="0">
                          <a:latin typeface="Times New Roman" panose="02020603050405020304" charset="0"/>
                          <a:cs typeface="Times New Roman" panose="02020603050405020304" charset="0"/>
                        </a:rPr>
                        <a:t>Authors name and Year of </a:t>
                      </a:r>
                      <a:endParaRPr lang="en-US" sz="2000" dirty="0">
                        <a:latin typeface="Times New Roman" panose="02020603050405020304" charset="0"/>
                        <a:cs typeface="Times New Roman" panose="02020603050405020304" charset="0"/>
                      </a:endParaRPr>
                    </a:p>
                    <a:p>
                      <a:pPr algn="ctr"/>
                      <a:r>
                        <a:rPr lang="en-US" sz="2000" dirty="0">
                          <a:latin typeface="Times New Roman" panose="02020603050405020304" charset="0"/>
                          <a:cs typeface="Times New Roman" panose="02020603050405020304" charset="0"/>
                        </a:rPr>
                        <a:t>Publication</a:t>
                      </a:r>
                      <a:endParaRPr lang="en-US" sz="2000" dirty="0">
                        <a:latin typeface="Times New Roman" panose="02020603050405020304" charset="0"/>
                        <a:cs typeface="Times New Roman" panose="02020603050405020304" charset="0"/>
                      </a:endParaRPr>
                    </a:p>
                  </a:txBody>
                  <a:tcPr/>
                </a:tc>
                <a:tc>
                  <a:txBody>
                    <a:bodyPr/>
                    <a:lstStyle/>
                    <a:p>
                      <a:pPr algn="ctr"/>
                      <a:endParaRPr lang="en-US" sz="2000" dirty="0">
                        <a:latin typeface="Times New Roman" panose="02020603050405020304" charset="0"/>
                        <a:cs typeface="Times New Roman" panose="02020603050405020304" charset="0"/>
                      </a:endParaRPr>
                    </a:p>
                    <a:p>
                      <a:pPr algn="ctr"/>
                      <a:r>
                        <a:rPr lang="en-US" sz="2000" dirty="0">
                          <a:latin typeface="Times New Roman" panose="02020603050405020304" charset="0"/>
                          <a:cs typeface="Times New Roman" panose="02020603050405020304" charset="0"/>
                        </a:rPr>
                        <a:t>Title name and  journal name</a:t>
                      </a:r>
                      <a:endParaRPr lang="en-US" sz="2000" dirty="0">
                        <a:latin typeface="Times New Roman" panose="02020603050405020304" charset="0"/>
                        <a:cs typeface="Times New Roman" panose="02020603050405020304" charset="0"/>
                      </a:endParaRPr>
                    </a:p>
                  </a:txBody>
                  <a:tcPr/>
                </a:tc>
                <a:tc>
                  <a:txBody>
                    <a:bodyPr/>
                    <a:lstStyle/>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Abstract</a:t>
                      </a:r>
                      <a:endParaRPr lang="en-US" sz="2000" dirty="0">
                        <a:latin typeface="Times New Roman" panose="02020603050405020304" charset="0"/>
                        <a:cs typeface="Times New Roman" panose="02020603050405020304" charset="0"/>
                      </a:endParaRPr>
                    </a:p>
                  </a:txBody>
                  <a:tcPr/>
                </a:tc>
                <a:tc>
                  <a:txBody>
                    <a:bodyPr/>
                    <a:lstStyle/>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Technique Used</a:t>
                      </a:r>
                      <a:endParaRPr lang="en-US" sz="2000" dirty="0">
                        <a:latin typeface="Times New Roman" panose="02020603050405020304" charset="0"/>
                        <a:cs typeface="Times New Roman" panose="02020603050405020304" charset="0"/>
                      </a:endParaRPr>
                    </a:p>
                  </a:txBody>
                  <a:tcPr/>
                </a:tc>
                <a:tc>
                  <a:txBody>
                    <a:bodyPr/>
                    <a:lstStyle/>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Limitations</a:t>
                      </a:r>
                      <a:endParaRPr lang="en-US" sz="2000" dirty="0">
                        <a:latin typeface="Times New Roman" panose="02020603050405020304" charset="0"/>
                        <a:cs typeface="Times New Roman" panose="02020603050405020304" charset="0"/>
                      </a:endParaRPr>
                    </a:p>
                  </a:txBody>
                  <a:tcPr/>
                </a:tc>
              </a:tr>
              <a:tr h="1723382">
                <a:tc>
                  <a:txBody>
                    <a:bodyPr/>
                    <a:lstStyle/>
                    <a:p>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4</a:t>
                      </a:r>
                      <a:endParaRPr lang="en-US" sz="2000" dirty="0">
                        <a:latin typeface="Times New Roman" panose="02020603050405020304" charset="0"/>
                        <a:cs typeface="Times New Roman" panose="02020603050405020304" charset="0"/>
                      </a:endParaRPr>
                    </a:p>
                  </a:txBody>
                  <a:tcPr/>
                </a:tc>
                <a:tc>
                  <a:txBody>
                    <a:bodyPr/>
                    <a:lstStyle/>
                    <a:p>
                      <a:endParaRPr lang="en-US" sz="2000" b="0" i="0" kern="1200" dirty="0">
                        <a:solidFill>
                          <a:schemeClr val="dk1"/>
                        </a:solidFill>
                        <a:effectLst/>
                        <a:latin typeface="Times New Roman" panose="02020603050405020304" charset="0"/>
                        <a:ea typeface="+mn-ea"/>
                        <a:cs typeface="Times New Roman" panose="02020603050405020304" charset="0"/>
                      </a:endParaRPr>
                    </a:p>
                    <a:p>
                      <a:r>
                        <a:rPr lang="en-US" sz="2000" b="0" i="0" kern="1200" dirty="0">
                          <a:solidFill>
                            <a:schemeClr val="dk1"/>
                          </a:solidFill>
                          <a:effectLst/>
                          <a:latin typeface="Times New Roman" panose="02020603050405020304" charset="0"/>
                          <a:ea typeface="+mn-ea"/>
                          <a:cs typeface="Times New Roman" panose="02020603050405020304" charset="0"/>
                        </a:rPr>
                        <a:t>Daniel Brown, Megan Lewis,2018</a:t>
                      </a:r>
                      <a:endParaRPr lang="en-US" sz="2000" dirty="0">
                        <a:latin typeface="Times New Roman" panose="02020603050405020304" charset="0"/>
                        <a:cs typeface="Times New Roman" panose="02020603050405020304" charset="0"/>
                      </a:endParaRPr>
                    </a:p>
                  </a:txBody>
                  <a:tcPr/>
                </a:tc>
                <a:tc>
                  <a:txBody>
                    <a:bodyPr/>
                    <a:lstStyle/>
                    <a:p>
                      <a:pPr algn="l"/>
                      <a:r>
                        <a:rPr lang="en-US" sz="2000" b="0" i="0" kern="1200" dirty="0">
                          <a:solidFill>
                            <a:schemeClr val="dk1"/>
                          </a:solidFill>
                          <a:effectLst/>
                          <a:latin typeface="Times New Roman" panose="02020603050405020304" charset="0"/>
                          <a:ea typeface="+mn-ea"/>
                          <a:cs typeface="Times New Roman" panose="02020603050405020304" charset="0"/>
                        </a:rPr>
                        <a:t>"Improving Movie Recommendations with Genre-aware Bag of Words Models"</a:t>
                      </a:r>
                      <a:endParaRPr lang="en-US" sz="2000" dirty="0">
                        <a:latin typeface="Times New Roman" panose="02020603050405020304" charset="0"/>
                        <a:cs typeface="Times New Roman" panose="02020603050405020304" charset="0"/>
                      </a:endParaRPr>
                    </a:p>
                  </a:txBody>
                  <a:tcPr/>
                </a:tc>
                <a:tc>
                  <a:txBody>
                    <a:bodyPr/>
                    <a:lstStyle/>
                    <a:p>
                      <a:r>
                        <a:rPr lang="en-US" sz="2000" b="0" i="0" kern="1200" dirty="0">
                          <a:solidFill>
                            <a:schemeClr val="dk1"/>
                          </a:solidFill>
                          <a:effectLst/>
                          <a:latin typeface="Times New Roman" panose="02020603050405020304" charset="0"/>
                          <a:ea typeface="+mn-ea"/>
                          <a:cs typeface="Times New Roman" panose="02020603050405020304" charset="0"/>
                        </a:rPr>
                        <a:t>This paper proposes genre-aware variations of the Bag of Words model to enhance movie recommendations.</a:t>
                      </a:r>
                      <a:endParaRPr lang="en-US" sz="2000" dirty="0">
                        <a:latin typeface="Times New Roman" panose="02020603050405020304" charset="0"/>
                        <a:cs typeface="Times New Roman" panose="02020603050405020304" charset="0"/>
                      </a:endParaRPr>
                    </a:p>
                  </a:txBody>
                  <a:tcPr/>
                </a:tc>
                <a:tc>
                  <a:txBody>
                    <a:bodyPr/>
                    <a:lstStyle/>
                    <a:p>
                      <a:r>
                        <a:rPr lang="en-US" sz="2000" dirty="0">
                          <a:latin typeface="Times New Roman" panose="02020603050405020304" charset="0"/>
                          <a:cs typeface="Times New Roman" panose="02020603050405020304" charset="0"/>
                        </a:rPr>
                        <a:t>Bow Algorithm</a:t>
                      </a:r>
                      <a:endParaRPr lang="en-US" sz="2000" dirty="0">
                        <a:latin typeface="Times New Roman" panose="02020603050405020304" charset="0"/>
                        <a:cs typeface="Times New Roman" panose="02020603050405020304" charset="0"/>
                      </a:endParaRPr>
                    </a:p>
                  </a:txBody>
                  <a:tcPr/>
                </a:tc>
                <a:tc>
                  <a:txBody>
                    <a:bodyPr/>
                    <a:lstStyle/>
                    <a:p>
                      <a:r>
                        <a:rPr lang="en-US" sz="2000" b="0" i="0" kern="1200" dirty="0">
                          <a:solidFill>
                            <a:schemeClr val="dk1"/>
                          </a:solidFill>
                          <a:effectLst/>
                          <a:latin typeface="Times New Roman" panose="02020603050405020304" charset="0"/>
                          <a:ea typeface="+mn-ea"/>
                          <a:cs typeface="Times New Roman" panose="02020603050405020304" charset="0"/>
                        </a:rPr>
                        <a:t>Limitations related to genre ambiguity and data noise are discussed.</a:t>
                      </a:r>
                      <a:endParaRPr lang="en-US" sz="2000" dirty="0">
                        <a:latin typeface="Times New Roman" panose="02020603050405020304" charset="0"/>
                        <a:cs typeface="Times New Roman" panose="02020603050405020304" charset="0"/>
                      </a:endParaRPr>
                    </a:p>
                  </a:txBody>
                  <a:tcPr/>
                </a:tc>
              </a:tr>
              <a:tr h="1723382">
                <a:tc>
                  <a:txBody>
                    <a:bodyPr/>
                    <a:lstStyle/>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5</a:t>
                      </a:r>
                      <a:endParaRPr lang="en-US" sz="2000" dirty="0">
                        <a:latin typeface="Times New Roman" panose="02020603050405020304" charset="0"/>
                        <a:cs typeface="Times New Roman" panose="02020603050405020304" charset="0"/>
                      </a:endParaRPr>
                    </a:p>
                  </a:txBody>
                  <a:tcPr/>
                </a:tc>
                <a:tc>
                  <a:txBody>
                    <a:bodyPr/>
                    <a:lstStyle/>
                    <a:p>
                      <a:r>
                        <a:rPr lang="en-US" sz="2000" b="0" i="0" kern="1200" dirty="0">
                          <a:solidFill>
                            <a:schemeClr val="dk1"/>
                          </a:solidFill>
                          <a:effectLst/>
                          <a:latin typeface="Times New Roman" panose="02020603050405020304" charset="0"/>
                          <a:ea typeface="+mn-ea"/>
                          <a:cs typeface="Times New Roman" panose="02020603050405020304" charset="0"/>
                        </a:rPr>
                        <a:t>Olivia Robinson, Samuel Turner,2021</a:t>
                      </a:r>
                      <a:endParaRPr lang="en-US" sz="2000" dirty="0">
                        <a:latin typeface="Times New Roman" panose="02020603050405020304" charset="0"/>
                        <a:cs typeface="Times New Roman" panose="02020603050405020304" charset="0"/>
                      </a:endParaRPr>
                    </a:p>
                  </a:txBody>
                  <a:tcPr/>
                </a:tc>
                <a:tc>
                  <a:txBody>
                    <a:bodyPr/>
                    <a:lstStyle/>
                    <a:p>
                      <a:r>
                        <a:rPr lang="en-US" sz="2000" b="0" i="0" kern="1200" dirty="0">
                          <a:solidFill>
                            <a:schemeClr val="dk1"/>
                          </a:solidFill>
                          <a:effectLst/>
                          <a:latin typeface="Times New Roman" panose="02020603050405020304" charset="0"/>
                          <a:ea typeface="+mn-ea"/>
                          <a:cs typeface="Times New Roman" panose="02020603050405020304" charset="0"/>
                        </a:rPr>
                        <a:t>"Beyond Bag of Words: Advanced Text Representation for Movie Recommendations"</a:t>
                      </a:r>
                      <a:endParaRPr lang="en-US" sz="2000" dirty="0">
                        <a:latin typeface="Times New Roman" panose="02020603050405020304" charset="0"/>
                        <a:cs typeface="Times New Roman" panose="02020603050405020304" charset="0"/>
                      </a:endParaRPr>
                    </a:p>
                  </a:txBody>
                  <a:tcPr/>
                </a:tc>
                <a:tc>
                  <a:txBody>
                    <a:bodyPr/>
                    <a:lstStyle/>
                    <a:p>
                      <a:r>
                        <a:rPr lang="en-US" sz="2000" b="0" i="0" kern="1200" dirty="0">
                          <a:solidFill>
                            <a:schemeClr val="dk1"/>
                          </a:solidFill>
                          <a:effectLst/>
                          <a:latin typeface="Times New Roman" panose="02020603050405020304" charset="0"/>
                          <a:ea typeface="+mn-ea"/>
                          <a:cs typeface="Times New Roman" panose="02020603050405020304" charset="0"/>
                        </a:rPr>
                        <a:t>This recent paper explores advanced text representation techniques beyond Bag of Words for movie recommendations</a:t>
                      </a:r>
                      <a:endParaRPr lang="en-US" sz="2000" dirty="0">
                        <a:latin typeface="Times New Roman" panose="02020603050405020304" charset="0"/>
                        <a:cs typeface="Times New Roman" panose="02020603050405020304" charset="0"/>
                      </a:endParaRPr>
                    </a:p>
                  </a:txBody>
                  <a:tcPr/>
                </a:tc>
                <a:tc>
                  <a:txBody>
                    <a:bodyPr/>
                    <a:lstStyle/>
                    <a:p>
                      <a:r>
                        <a:rPr lang="en-US" sz="2000" dirty="0">
                          <a:latin typeface="Times New Roman" panose="02020603050405020304" charset="0"/>
                          <a:cs typeface="Times New Roman" panose="02020603050405020304" charset="0"/>
                        </a:rPr>
                        <a:t>Bow Algorithm</a:t>
                      </a:r>
                      <a:endParaRPr lang="en-US" sz="2000" dirty="0">
                        <a:latin typeface="Times New Roman" panose="02020603050405020304" charset="0"/>
                        <a:cs typeface="Times New Roman" panose="02020603050405020304" charset="0"/>
                      </a:endParaRPr>
                    </a:p>
                  </a:txBody>
                  <a:tcPr/>
                </a:tc>
                <a:tc>
                  <a:txBody>
                    <a:bodyPr/>
                    <a:lstStyle/>
                    <a:p>
                      <a:r>
                        <a:rPr lang="en-US" sz="2000" b="0" i="0" kern="1200" dirty="0">
                          <a:solidFill>
                            <a:schemeClr val="dk1"/>
                          </a:solidFill>
                          <a:effectLst/>
                          <a:latin typeface="Times New Roman" panose="02020603050405020304" charset="0"/>
                          <a:ea typeface="+mn-ea"/>
                          <a:cs typeface="Times New Roman" panose="02020603050405020304" charset="0"/>
                        </a:rPr>
                        <a:t>limitations related to model interpretability and training data volume.</a:t>
                      </a:r>
                      <a:endParaRPr lang="en-US" sz="2000" dirty="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6051001" y="149133"/>
            <a:ext cx="2386132" cy="2087866"/>
            <a:chOff x="0" y="0"/>
            <a:chExt cx="812800" cy="711200"/>
          </a:xfrm>
        </p:grpSpPr>
        <p:sp>
          <p:nvSpPr>
            <p:cNvPr id="3" name="Freeform 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4" name="TextBox 4"/>
            <p:cNvSpPr txBox="1"/>
            <p:nvPr/>
          </p:nvSpPr>
          <p:spPr>
            <a:xfrm>
              <a:off x="127000" y="254000"/>
              <a:ext cx="558800" cy="406400"/>
            </a:xfrm>
            <a:prstGeom prst="rect">
              <a:avLst/>
            </a:prstGeom>
          </p:spPr>
          <p:txBody>
            <a:bodyPr lIns="50800" tIns="50800" rIns="50800" bIns="50800" rtlCol="0" anchor="ctr"/>
            <a:lstStyle/>
            <a:p>
              <a:pPr algn="ctr">
                <a:lnSpc>
                  <a:spcPts val="3525"/>
                </a:lnSpc>
              </a:pPr>
            </a:p>
          </p:txBody>
        </p:sp>
      </p:grpSp>
      <p:grpSp>
        <p:nvGrpSpPr>
          <p:cNvPr id="5" name="Group 5"/>
          <p:cNvGrpSpPr/>
          <p:nvPr/>
        </p:nvGrpSpPr>
        <p:grpSpPr>
          <a:xfrm rot="5400000">
            <a:off x="-120177" y="8484345"/>
            <a:ext cx="1922832" cy="168247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p>
          </p:txBody>
        </p:sp>
      </p:grpSp>
      <p:grpSp>
        <p:nvGrpSpPr>
          <p:cNvPr id="8" name="Group 8"/>
          <p:cNvGrpSpPr/>
          <p:nvPr/>
        </p:nvGrpSpPr>
        <p:grpSpPr>
          <a:xfrm rot="-5400000">
            <a:off x="642790" y="9416876"/>
            <a:ext cx="1460670" cy="1278086"/>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p>
          </p:txBody>
        </p:sp>
      </p:grpSp>
      <p:grpSp>
        <p:nvGrpSpPr>
          <p:cNvPr id="11" name="Group 11"/>
          <p:cNvGrpSpPr/>
          <p:nvPr/>
        </p:nvGrpSpPr>
        <p:grpSpPr>
          <a:xfrm rot="5400000">
            <a:off x="16325531" y="-274376"/>
            <a:ext cx="1329668" cy="1163459"/>
            <a:chOff x="0" y="0"/>
            <a:chExt cx="812800" cy="711200"/>
          </a:xfrm>
        </p:grpSpPr>
        <p:sp>
          <p:nvSpPr>
            <p:cNvPr id="12" name="Freeform 12"/>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3" name="TextBox 13"/>
            <p:cNvSpPr txBox="1"/>
            <p:nvPr/>
          </p:nvSpPr>
          <p:spPr>
            <a:xfrm>
              <a:off x="127000" y="254000"/>
              <a:ext cx="558800" cy="406400"/>
            </a:xfrm>
            <a:prstGeom prst="rect">
              <a:avLst/>
            </a:prstGeom>
          </p:spPr>
          <p:txBody>
            <a:bodyPr lIns="50800" tIns="50800" rIns="50800" bIns="50800" rtlCol="0" anchor="ctr"/>
            <a:lstStyle/>
            <a:p>
              <a:pPr algn="ctr">
                <a:lnSpc>
                  <a:spcPts val="3525"/>
                </a:lnSpc>
              </a:pPr>
            </a:p>
          </p:txBody>
        </p:sp>
      </p:grpSp>
      <p:sp>
        <p:nvSpPr>
          <p:cNvPr id="15" name="TextBox 15"/>
          <p:cNvSpPr txBox="1"/>
          <p:nvPr/>
        </p:nvSpPr>
        <p:spPr>
          <a:xfrm>
            <a:off x="734082" y="354652"/>
            <a:ext cx="8658607" cy="1111246"/>
          </a:xfrm>
          <a:prstGeom prst="rect">
            <a:avLst/>
          </a:prstGeom>
        </p:spPr>
        <p:txBody>
          <a:bodyPr lIns="0" tIns="0" rIns="0" bIns="0" rtlCol="0" anchor="t">
            <a:spAutoFit/>
          </a:bodyPr>
          <a:lstStyle/>
          <a:p>
            <a:pPr>
              <a:lnSpc>
                <a:spcPts val="9100"/>
              </a:lnSpc>
            </a:pPr>
            <a:r>
              <a:rPr lang="en-US" sz="6500" dirty="0">
                <a:solidFill>
                  <a:srgbClr val="DB793D"/>
                </a:solidFill>
                <a:latin typeface="Times New Roman" panose="02020603050405020304" charset="0"/>
                <a:cs typeface="Times New Roman" panose="02020603050405020304" charset="0"/>
              </a:rPr>
              <a:t>Proposed</a:t>
            </a:r>
            <a:r>
              <a:rPr lang="en-US" sz="6500" dirty="0">
                <a:solidFill>
                  <a:srgbClr val="DB793D"/>
                </a:solidFill>
                <a:latin typeface="Open Sauce Semi-Bold" panose="00000700000000000000"/>
              </a:rPr>
              <a:t> </a:t>
            </a:r>
            <a:r>
              <a:rPr lang="en-US" sz="6500" dirty="0">
                <a:solidFill>
                  <a:srgbClr val="DB793D"/>
                </a:solidFill>
                <a:latin typeface="Times New Roman" panose="02020603050405020304" charset="0"/>
                <a:cs typeface="Times New Roman" panose="02020603050405020304" charset="0"/>
              </a:rPr>
              <a:t>System</a:t>
            </a:r>
            <a:endParaRPr lang="en-US" sz="6500" dirty="0">
              <a:solidFill>
                <a:srgbClr val="DB793D"/>
              </a:solidFill>
              <a:latin typeface="Times New Roman" panose="02020603050405020304" charset="0"/>
              <a:cs typeface="Times New Roman" panose="02020603050405020304" charset="0"/>
            </a:endParaRPr>
          </a:p>
        </p:txBody>
      </p:sp>
      <p:sp>
        <p:nvSpPr>
          <p:cNvPr id="16" name="TextBox 16"/>
          <p:cNvSpPr txBox="1"/>
          <p:nvPr/>
        </p:nvSpPr>
        <p:spPr>
          <a:xfrm>
            <a:off x="734081" y="1786548"/>
            <a:ext cx="15316919" cy="5082160"/>
          </a:xfrm>
          <a:prstGeom prst="rect">
            <a:avLst/>
          </a:prstGeom>
        </p:spPr>
        <p:txBody>
          <a:bodyPr wrap="square" lIns="0" tIns="0" rIns="0" bIns="0" rtlCol="0" anchor="t">
            <a:spAutoFit/>
          </a:bodyPr>
          <a:lstStyle/>
          <a:p>
            <a:pPr algn="just">
              <a:lnSpc>
                <a:spcPct val="150000"/>
              </a:lnSpc>
              <a:spcBef>
                <a:spcPct val="0"/>
              </a:spcBef>
            </a:pPr>
            <a:r>
              <a:rPr lang="en-US" sz="3200" dirty="0">
                <a:solidFill>
                  <a:srgbClr val="000000"/>
                </a:solidFill>
                <a:latin typeface="Times New Roman" panose="02020603050405020304"/>
              </a:rPr>
              <a:t>Our Content-Based Movie Recommendation System uses the Bag of Words algorithm to analyze movie features such as overviews, genres, keywords, cast, and crew. With scikit-learn, we convert this data into numbers, allowing us to calculate similarities between movies. The user-friendly Streamlit interface lets users input a movie title for personalized recommendations. Movie posters from The Movie Database (TMDB) API enhance the visual experience. Our goal is to offer a simple and effective platform, helping users discover movies tailored to their preferences for an enjoyable cinematic journey.</a:t>
            </a:r>
            <a:endParaRPr lang="en-US" sz="3200" dirty="0">
              <a:solidFill>
                <a:srgbClr val="000000"/>
              </a:solidFill>
              <a:latin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762000" y="342900"/>
            <a:ext cx="17297400" cy="762000"/>
          </a:xfrm>
        </p:spPr>
        <p:txBody>
          <a:bodyPr>
            <a:noAutofit/>
          </a:bodyPr>
          <a:lstStyle/>
          <a:p>
            <a:pPr algn="l"/>
            <a:r>
              <a:rPr lang="en-US" sz="6500" dirty="0">
                <a:latin typeface="Times New Roman" panose="02020603050405020304" charset="0"/>
                <a:cs typeface="Times New Roman" panose="02020603050405020304" charset="0"/>
              </a:rPr>
              <a:t>Steps</a:t>
            </a:r>
            <a:endParaRPr lang="en-US" sz="6500" dirty="0">
              <a:latin typeface="Times New Roman" panose="02020603050405020304" charset="0"/>
              <a:cs typeface="Times New Roman" panose="02020603050405020304" charset="0"/>
            </a:endParaRPr>
          </a:p>
        </p:txBody>
      </p:sp>
      <p:sp>
        <p:nvSpPr>
          <p:cNvPr id="12" name="Content Placeholder 11"/>
          <p:cNvSpPr>
            <a:spLocks noGrp="1"/>
          </p:cNvSpPr>
          <p:nvPr>
            <p:ph idx="1"/>
          </p:nvPr>
        </p:nvSpPr>
        <p:spPr>
          <a:xfrm>
            <a:off x="457200" y="1409700"/>
            <a:ext cx="15240000" cy="8297862"/>
          </a:xfrm>
        </p:spPr>
        <p:txBody>
          <a:bodyPr>
            <a:noAutofit/>
          </a:bodyPr>
          <a:lstStyle/>
          <a:p>
            <a:pPr marL="0" indent="0" algn="just">
              <a:lnSpc>
                <a:spcPct val="110000"/>
              </a:lnSpc>
              <a:buNone/>
            </a:pPr>
            <a:r>
              <a:rPr lang="en-US" b="1" dirty="0">
                <a:latin typeface="Times New Roman" panose="02020603050405020304" charset="0"/>
                <a:cs typeface="Times New Roman" panose="02020603050405020304" charset="0"/>
              </a:rPr>
              <a:t>1) Data Setup:</a:t>
            </a:r>
            <a:endParaRPr lang="en-US" b="1"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rPr>
              <a:t>Load movie datasets and merge relevant columns.</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rPr>
              <a:t>Handle null values and preprocess data.</a:t>
            </a:r>
            <a:endParaRPr lang="en-US" dirty="0">
              <a:latin typeface="Times New Roman" panose="02020603050405020304" charset="0"/>
              <a:cs typeface="Times New Roman" panose="02020603050405020304" charset="0"/>
            </a:endParaRPr>
          </a:p>
          <a:p>
            <a:pPr marL="0" indent="0" algn="just">
              <a:lnSpc>
                <a:spcPct val="110000"/>
              </a:lnSpc>
              <a:buNone/>
            </a:pPr>
            <a:r>
              <a:rPr lang="en-US" b="1" dirty="0">
                <a:latin typeface="Times New Roman" panose="02020603050405020304" charset="0"/>
                <a:cs typeface="Times New Roman" panose="02020603050405020304" charset="0"/>
              </a:rPr>
              <a:t>2) Text Data Processing:</a:t>
            </a:r>
            <a:endParaRPr lang="en-US" b="1"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rPr>
              <a:t>Convert string representations to lists.</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rPr>
              <a:t>Extract genres, keywords, and cast information.</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rPr>
              <a:t>Combine features into a 'tags' column.</a:t>
            </a:r>
            <a:endParaRPr lang="en-US" dirty="0">
              <a:latin typeface="Times New Roman" panose="02020603050405020304" charset="0"/>
              <a:cs typeface="Times New Roman" panose="02020603050405020304" charset="0"/>
            </a:endParaRPr>
          </a:p>
          <a:p>
            <a:pPr marL="0" indent="0" algn="just">
              <a:lnSpc>
                <a:spcPct val="110000"/>
              </a:lnSpc>
              <a:buNone/>
            </a:pPr>
            <a:r>
              <a:rPr lang="en-US" b="1" dirty="0">
                <a:latin typeface="Times New Roman" panose="02020603050405020304" charset="0"/>
                <a:cs typeface="Times New Roman" panose="02020603050405020304" charset="0"/>
              </a:rPr>
              <a:t>3) Text Vectorization:</a:t>
            </a:r>
            <a:endParaRPr lang="en-US" b="1"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rPr>
              <a:t>Apply Bag of Words using Count Vectorizer.</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rPr>
              <a:t>Transform textual data into numerical vectors.</a:t>
            </a:r>
            <a:endParaRPr lang="en-US" dirty="0">
              <a:latin typeface="Times New Roman" panose="02020603050405020304" charset="0"/>
              <a:cs typeface="Times New Roman" panose="02020603050405020304" charset="0"/>
            </a:endParaRPr>
          </a:p>
          <a:p>
            <a:pPr marL="0" indent="0" algn="just">
              <a:lnSpc>
                <a:spcPct val="110000"/>
              </a:lnSpc>
              <a:buNone/>
            </a:pPr>
            <a:r>
              <a:rPr lang="en-US" b="1" dirty="0">
                <a:latin typeface="Times New Roman" panose="02020603050405020304" charset="0"/>
                <a:cs typeface="Times New Roman" panose="02020603050405020304" charset="0"/>
              </a:rPr>
              <a:t>4) Similarity Calculation:</a:t>
            </a:r>
            <a:endParaRPr lang="en-US" b="1" dirty="0">
              <a:latin typeface="Times New Roman" panose="02020603050405020304" charset="0"/>
              <a:cs typeface="Times New Roman" panose="02020603050405020304" charset="0"/>
            </a:endParaRPr>
          </a:p>
          <a:p>
            <a:pPr marL="0" indent="0" algn="just">
              <a:lnSpc>
                <a:spcPct val="110000"/>
              </a:lnSpc>
              <a:buNone/>
            </a:pPr>
            <a:r>
              <a:rPr lang="en-US" dirty="0">
                <a:latin typeface="Times New Roman" panose="02020603050405020304" charset="0"/>
                <a:cs typeface="Times New Roman" panose="02020603050405020304" charset="0"/>
              </a:rPr>
              <a:t>Compute cosine similarity between movies.</a:t>
            </a:r>
            <a:endParaRPr lang="en-US" dirty="0">
              <a:latin typeface="Times New Roman" panose="02020603050405020304" charset="0"/>
              <a:cs typeface="Times New Roman" panose="02020603050405020304" charset="0"/>
            </a:endParaRPr>
          </a:p>
          <a:p>
            <a:pPr marL="0" indent="0" algn="just">
              <a:lnSpc>
                <a:spcPct val="110000"/>
              </a:lnSpc>
              <a:buNone/>
            </a:pPr>
            <a:endParaRPr lang="en-US"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028700"/>
            <a:ext cx="16611600" cy="8983662"/>
          </a:xfrm>
        </p:spPr>
        <p:txBody>
          <a:bodyPr>
            <a:noAutofit/>
          </a:bodyPr>
          <a:lstStyle/>
          <a:p>
            <a:pPr marL="0" indent="0" algn="just">
              <a:lnSpc>
                <a:spcPct val="150000"/>
              </a:lnSpc>
              <a:buNone/>
            </a:pPr>
            <a:r>
              <a:rPr lang="en-US" b="1" dirty="0">
                <a:latin typeface="Times New Roman" panose="02020603050405020304" charset="0"/>
                <a:cs typeface="Times New Roman" panose="02020603050405020304" charset="0"/>
              </a:rPr>
              <a:t>5) Recommendation Function:</a:t>
            </a:r>
            <a:endParaRPr lang="en-US" b="1" dirty="0">
              <a:latin typeface="Times New Roman" panose="02020603050405020304" charset="0"/>
              <a:cs typeface="Times New Roman" panose="02020603050405020304" charset="0"/>
            </a:endParaRPr>
          </a:p>
          <a:p>
            <a:pPr algn="just">
              <a:lnSpc>
                <a:spcPct val="150000"/>
              </a:lnSpc>
            </a:pPr>
            <a:r>
              <a:rPr lang="en-US" dirty="0">
                <a:latin typeface="Times New Roman" panose="02020603050405020304" charset="0"/>
                <a:cs typeface="Times New Roman" panose="02020603050405020304" charset="0"/>
              </a:rPr>
              <a:t>Create a function to recommend movies based on input.</a:t>
            </a:r>
            <a:endParaRPr lang="en-US" dirty="0">
              <a:latin typeface="Times New Roman" panose="02020603050405020304" charset="0"/>
              <a:cs typeface="Times New Roman" panose="02020603050405020304" charset="0"/>
            </a:endParaRPr>
          </a:p>
          <a:p>
            <a:pPr marL="0" indent="0" algn="just">
              <a:lnSpc>
                <a:spcPct val="150000"/>
              </a:lnSpc>
              <a:buNone/>
            </a:pPr>
            <a:r>
              <a:rPr lang="en-US" b="1" dirty="0">
                <a:latin typeface="Times New Roman" panose="02020603050405020304" charset="0"/>
                <a:cs typeface="Times New Roman" panose="02020603050405020304" charset="0"/>
              </a:rPr>
              <a:t>6) Streamlit Integration:</a:t>
            </a:r>
            <a:endParaRPr lang="en-US" b="1" dirty="0">
              <a:latin typeface="Times New Roman" panose="02020603050405020304" charset="0"/>
              <a:cs typeface="Times New Roman" panose="02020603050405020304" charset="0"/>
            </a:endParaRPr>
          </a:p>
          <a:p>
            <a:pPr algn="just">
              <a:lnSpc>
                <a:spcPct val="150000"/>
              </a:lnSpc>
            </a:pPr>
            <a:r>
              <a:rPr lang="en-US" dirty="0">
                <a:latin typeface="Times New Roman" panose="02020603050405020304" charset="0"/>
                <a:cs typeface="Times New Roman" panose="02020603050405020304" charset="0"/>
              </a:rPr>
              <a:t>Use Streamlit to build an interactive interface.</a:t>
            </a:r>
            <a:endParaRPr lang="en-US" dirty="0">
              <a:latin typeface="Times New Roman" panose="02020603050405020304" charset="0"/>
              <a:cs typeface="Times New Roman" panose="02020603050405020304" charset="0"/>
            </a:endParaRPr>
          </a:p>
          <a:p>
            <a:pPr algn="just">
              <a:lnSpc>
                <a:spcPct val="150000"/>
              </a:lnSpc>
            </a:pPr>
            <a:r>
              <a:rPr lang="en-US" dirty="0">
                <a:latin typeface="Times New Roman" panose="02020603050405020304" charset="0"/>
                <a:cs typeface="Times New Roman" panose="02020603050405020304" charset="0"/>
              </a:rPr>
              <a:t>Fetch movie posters from TMDb API.</a:t>
            </a:r>
            <a:endParaRPr lang="en-US" dirty="0">
              <a:latin typeface="Times New Roman" panose="02020603050405020304" charset="0"/>
              <a:cs typeface="Times New Roman" panose="02020603050405020304" charset="0"/>
            </a:endParaRPr>
          </a:p>
          <a:p>
            <a:pPr marL="0" indent="0" algn="just">
              <a:lnSpc>
                <a:spcPct val="150000"/>
              </a:lnSpc>
              <a:buNone/>
            </a:pPr>
            <a:r>
              <a:rPr lang="en-US" b="1" dirty="0">
                <a:latin typeface="Times New Roman" panose="02020603050405020304" charset="0"/>
                <a:cs typeface="Times New Roman" panose="02020603050405020304" charset="0"/>
              </a:rPr>
              <a:t>7) User Interaction:</a:t>
            </a:r>
            <a:endParaRPr lang="en-US" b="1" dirty="0">
              <a:latin typeface="Times New Roman" panose="02020603050405020304" charset="0"/>
              <a:cs typeface="Times New Roman" panose="02020603050405020304" charset="0"/>
            </a:endParaRPr>
          </a:p>
          <a:p>
            <a:pPr algn="just">
              <a:lnSpc>
                <a:spcPct val="150000"/>
              </a:lnSpc>
            </a:pPr>
            <a:r>
              <a:rPr lang="en-US" dirty="0">
                <a:latin typeface="Times New Roman" panose="02020603050405020304" charset="0"/>
                <a:cs typeface="Times New Roman" panose="02020603050405020304" charset="0"/>
              </a:rPr>
              <a:t>Allow users to select a movie and trigger recommendations.</a:t>
            </a:r>
            <a:endParaRPr lang="en-US" dirty="0">
              <a:latin typeface="Times New Roman" panose="02020603050405020304" charset="0"/>
              <a:cs typeface="Times New Roman" panose="02020603050405020304" charset="0"/>
            </a:endParaRPr>
          </a:p>
          <a:p>
            <a:pPr marL="0" indent="0" algn="just">
              <a:lnSpc>
                <a:spcPct val="150000"/>
              </a:lnSpc>
              <a:buNone/>
            </a:pPr>
            <a:r>
              <a:rPr lang="en-US" b="1" dirty="0">
                <a:latin typeface="Times New Roman" panose="02020603050405020304" charset="0"/>
                <a:cs typeface="Times New Roman" panose="02020603050405020304" charset="0"/>
              </a:rPr>
              <a:t>8) Display Recommendations:</a:t>
            </a:r>
            <a:endParaRPr lang="en-US" b="1" dirty="0">
              <a:latin typeface="Times New Roman" panose="02020603050405020304" charset="0"/>
              <a:cs typeface="Times New Roman" panose="02020603050405020304" charset="0"/>
            </a:endParaRPr>
          </a:p>
          <a:p>
            <a:pPr algn="just">
              <a:lnSpc>
                <a:spcPct val="150000"/>
              </a:lnSpc>
            </a:pPr>
            <a:r>
              <a:rPr lang="en-US" dirty="0">
                <a:latin typeface="Times New Roman" panose="02020603050405020304" charset="0"/>
                <a:cs typeface="Times New Roman" panose="02020603050405020304" charset="0"/>
              </a:rPr>
              <a:t>Showcase top 5 movie recommendations with posters.</a:t>
            </a:r>
            <a:endParaRPr lang="en-US" dirty="0">
              <a:latin typeface="Times New Roman" panose="02020603050405020304" charset="0"/>
              <a:cs typeface="Times New Roman" panose="02020603050405020304" charset="0"/>
            </a:endParaRPr>
          </a:p>
          <a:p>
            <a:pPr marL="0" indent="0" algn="just">
              <a:lnSpc>
                <a:spcPct val="150000"/>
              </a:lnSpc>
              <a:buNone/>
            </a:pPr>
            <a:endParaRPr lang="en-US"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Bag of Words Algorithm</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1600200"/>
            <a:ext cx="15621000" cy="8039100"/>
          </a:xfrm>
        </p:spPr>
        <p:txBody>
          <a:bodyPr>
            <a:normAutofit/>
          </a:bodyPr>
          <a:lstStyle/>
          <a:p>
            <a:r>
              <a:rPr lang="en-US" dirty="0">
                <a:latin typeface="Times New Roman" panose="02020603050405020304" charset="0"/>
                <a:cs typeface="Times New Roman" panose="02020603050405020304" charset="0"/>
              </a:rPr>
              <a:t>Tokenization: Break down a piece of text into individual words or tokens.</a:t>
            </a:r>
            <a:endParaRPr lang="en-US"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Vocabulary Creation: Create a vocabulary by compiling a list of all unique words(tokens) in the given text. This step typically involves removing stop words (common words like "and," "the," etc.).</a:t>
            </a:r>
            <a:endParaRPr lang="en-US"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Vectorization: Represent each document as a vector by counting the frequency of each word in the vocabulary within that document. The order of words is disregarded.</a:t>
            </a:r>
            <a:endParaRPr lang="en-US"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Sparse Matrix: Form a sparse matrix where each row corresponds to a document, and each column corresponds to a word in the vocabulary. The matrix entries are the word frequencies in each document.</a:t>
            </a:r>
            <a:endParaRPr lang="en-US"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6555</Words>
  <Application>WPS Presentation</Application>
  <PresentationFormat>Custom</PresentationFormat>
  <Paragraphs>231</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Times New Roman</vt:lpstr>
      <vt:lpstr>Times New Roman Bold</vt:lpstr>
      <vt:lpstr>Times New Roman</vt:lpstr>
      <vt:lpstr>Times New Roman Semi-Bold</vt:lpstr>
      <vt:lpstr>Open Sauce Semi-Bold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Steps</vt:lpstr>
      <vt:lpstr>PowerPoint 演示文稿</vt:lpstr>
      <vt:lpstr>Bag of Words Algorithm</vt:lpstr>
      <vt:lpstr>PowerPoint 演示文稿</vt:lpstr>
      <vt:lpstr>PowerPoint 演示文稿</vt:lpstr>
      <vt:lpstr>PowerPoint 演示文稿</vt:lpstr>
      <vt:lpstr>Snapshots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Guarding Against Deception: ML-Powered Phishing Website Detection</dc:title>
  <dc:creator>jayanth hegde</dc:creator>
  <cp:lastModifiedBy>jayan</cp:lastModifiedBy>
  <cp:revision>11</cp:revision>
  <dcterms:created xsi:type="dcterms:W3CDTF">2006-08-16T00:00:00Z</dcterms:created>
  <dcterms:modified xsi:type="dcterms:W3CDTF">2024-04-23T17:39:06Z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9A2DCEFA3336403395949DE1178E2D5A</vt:lpwstr>
  </property>
  <property fmtid="{D5CDD505-2E9C-101B-9397-08002B2CF9AE}" pid="3" name="KSOProductBuildVer">
    <vt:lpwstr>1033-11.2.0.10265</vt:lpwstr>
  </property>
</Properties>
</file>