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71" r:id="rId9"/>
    <p:sldId id="274" r:id="rId10"/>
    <p:sldId id="264" r:id="rId11"/>
    <p:sldId id="273" r:id="rId12"/>
    <p:sldId id="265" r:id="rId13"/>
    <p:sldId id="267" r:id="rId14"/>
    <p:sldId id="268" r:id="rId15"/>
    <p:sldId id="272" r:id="rId16"/>
    <p:sldId id="266" r:id="rId17"/>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Open Sauce Semi-Bold" panose="020B0604020202020204" charset="0"/>
      <p:regular r:id="rId22"/>
    </p:embeddedFont>
    <p:embeddedFont>
      <p:font typeface="Times New Roman" panose="02020603050405020304" pitchFamily="18" charset="0"/>
      <p:regular r:id="rId23"/>
    </p:embeddedFont>
    <p:embeddedFont>
      <p:font typeface="Times New Roman Bold" panose="02020803070505020304" pitchFamily="18" charset="0"/>
      <p:regular r:id="rId24"/>
      <p:bold r:id="rId25"/>
    </p:embeddedFont>
    <p:embeddedFont>
      <p:font typeface="Times New Roman Semi-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6614452" y="0"/>
            <a:ext cx="3347096" cy="2928709"/>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5" name="Group 5"/>
          <p:cNvGrpSpPr/>
          <p:nvPr/>
        </p:nvGrpSpPr>
        <p:grpSpPr>
          <a:xfrm>
            <a:off x="16398719" y="1422693"/>
            <a:ext cx="1721161" cy="1506016"/>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8" name="TextBox 8"/>
          <p:cNvSpPr txBox="1"/>
          <p:nvPr/>
        </p:nvSpPr>
        <p:spPr>
          <a:xfrm>
            <a:off x="3028393" y="6569307"/>
            <a:ext cx="11014972" cy="959365"/>
          </a:xfrm>
          <a:prstGeom prst="rect">
            <a:avLst/>
          </a:prstGeom>
        </p:spPr>
        <p:txBody>
          <a:bodyPr lIns="0" tIns="0" rIns="0" bIns="0" rtlCol="0" anchor="t">
            <a:spAutoFit/>
          </a:bodyPr>
          <a:lstStyle/>
          <a:p>
            <a:pPr>
              <a:lnSpc>
                <a:spcPts val="3919"/>
              </a:lnSpc>
            </a:pPr>
            <a:r>
              <a:rPr lang="en-US" sz="2799" dirty="0">
                <a:solidFill>
                  <a:srgbClr val="000000"/>
                </a:solidFill>
                <a:latin typeface="Times New Roman"/>
              </a:rPr>
              <a:t>Faculty Coordinator  –  Mrs. </a:t>
            </a:r>
            <a:r>
              <a:rPr lang="en-US" sz="2799">
                <a:solidFill>
                  <a:srgbClr val="000000"/>
                </a:solidFill>
                <a:latin typeface="Times New Roman"/>
              </a:rPr>
              <a:t>Shubha Meenakshi</a:t>
            </a:r>
            <a:endParaRPr lang="en-US" sz="2799" dirty="0">
              <a:solidFill>
                <a:srgbClr val="000000"/>
              </a:solidFill>
              <a:latin typeface="Times New Roman"/>
            </a:endParaRPr>
          </a:p>
          <a:p>
            <a:pPr>
              <a:lnSpc>
                <a:spcPts val="3919"/>
              </a:lnSpc>
              <a:spcBef>
                <a:spcPct val="0"/>
              </a:spcBef>
            </a:pPr>
            <a:r>
              <a:rPr lang="en-US" sz="2799" dirty="0">
                <a:solidFill>
                  <a:srgbClr val="000000"/>
                </a:solidFill>
                <a:latin typeface="Times New Roman"/>
              </a:rPr>
              <a:t> </a:t>
            </a:r>
          </a:p>
        </p:txBody>
      </p:sp>
      <p:sp>
        <p:nvSpPr>
          <p:cNvPr id="9" name="TextBox 9"/>
          <p:cNvSpPr txBox="1"/>
          <p:nvPr/>
        </p:nvSpPr>
        <p:spPr>
          <a:xfrm>
            <a:off x="1673548" y="514883"/>
            <a:ext cx="13380771" cy="3123484"/>
          </a:xfrm>
          <a:prstGeom prst="rect">
            <a:avLst/>
          </a:prstGeom>
        </p:spPr>
        <p:txBody>
          <a:bodyPr lIns="0" tIns="0" rIns="0" bIns="0" rtlCol="0" anchor="t">
            <a:spAutoFit/>
          </a:bodyPr>
          <a:lstStyle/>
          <a:p>
            <a:pPr algn="ctr">
              <a:lnSpc>
                <a:spcPts val="3414"/>
              </a:lnSpc>
              <a:spcBef>
                <a:spcPct val="0"/>
              </a:spcBef>
            </a:pPr>
            <a:endParaRPr lang="en-US" sz="6000" dirty="0">
              <a:solidFill>
                <a:srgbClr val="000000"/>
              </a:solidFill>
              <a:latin typeface="Times New Roman Bold"/>
            </a:endParaRPr>
          </a:p>
          <a:p>
            <a:pPr algn="ctr">
              <a:lnSpc>
                <a:spcPts val="3414"/>
              </a:lnSpc>
              <a:spcBef>
                <a:spcPct val="0"/>
              </a:spcBef>
            </a:pPr>
            <a:endParaRPr lang="en-US" sz="6000" dirty="0">
              <a:solidFill>
                <a:srgbClr val="000000"/>
              </a:solidFill>
              <a:latin typeface="Times New Roman Bold"/>
            </a:endParaRPr>
          </a:p>
          <a:p>
            <a:pPr algn="ctr">
              <a:lnSpc>
                <a:spcPts val="3414"/>
              </a:lnSpc>
              <a:spcBef>
                <a:spcPct val="0"/>
              </a:spcBef>
            </a:pPr>
            <a:endParaRPr lang="en-US" sz="6000" dirty="0">
              <a:solidFill>
                <a:srgbClr val="000000"/>
              </a:solidFill>
              <a:latin typeface="Times New Roman Bold"/>
            </a:endParaRPr>
          </a:p>
          <a:p>
            <a:pPr algn="ctr">
              <a:lnSpc>
                <a:spcPts val="3414"/>
              </a:lnSpc>
              <a:spcBef>
                <a:spcPct val="0"/>
              </a:spcBef>
            </a:pPr>
            <a:endParaRPr lang="en-US" sz="6000" dirty="0">
              <a:solidFill>
                <a:srgbClr val="000000"/>
              </a:solidFill>
              <a:latin typeface="Times New Roman Bold"/>
            </a:endParaRPr>
          </a:p>
          <a:p>
            <a:pPr algn="ctr">
              <a:lnSpc>
                <a:spcPts val="3414"/>
              </a:lnSpc>
              <a:spcBef>
                <a:spcPct val="0"/>
              </a:spcBef>
            </a:pPr>
            <a:endParaRPr lang="en-US" sz="6000" dirty="0">
              <a:solidFill>
                <a:srgbClr val="000000"/>
              </a:solidFill>
              <a:latin typeface="Times New Roman Bold"/>
            </a:endParaRPr>
          </a:p>
          <a:p>
            <a:pPr algn="ctr">
              <a:lnSpc>
                <a:spcPts val="3414"/>
              </a:lnSpc>
              <a:spcBef>
                <a:spcPct val="0"/>
              </a:spcBef>
            </a:pPr>
            <a:endParaRPr lang="en-US" sz="6000" dirty="0">
              <a:solidFill>
                <a:srgbClr val="000000"/>
              </a:solidFill>
              <a:latin typeface="Times New Roman Bold"/>
            </a:endParaRPr>
          </a:p>
          <a:p>
            <a:pPr algn="ctr">
              <a:lnSpc>
                <a:spcPts val="3414"/>
              </a:lnSpc>
              <a:spcBef>
                <a:spcPct val="0"/>
              </a:spcBef>
            </a:pPr>
            <a:r>
              <a:rPr lang="en-US" sz="6000" dirty="0">
                <a:solidFill>
                  <a:srgbClr val="000000"/>
                </a:solidFill>
                <a:latin typeface="Times New Roman Bold"/>
              </a:rPr>
              <a:t>Movie Recommendation System</a:t>
            </a:r>
          </a:p>
        </p:txBody>
      </p:sp>
      <p:grpSp>
        <p:nvGrpSpPr>
          <p:cNvPr id="10" name="Group 10"/>
          <p:cNvGrpSpPr/>
          <p:nvPr/>
        </p:nvGrpSpPr>
        <p:grpSpPr>
          <a:xfrm>
            <a:off x="-1673548" y="7358291"/>
            <a:ext cx="3347096" cy="2928709"/>
            <a:chOff x="0" y="0"/>
            <a:chExt cx="812800" cy="711200"/>
          </a:xfrm>
        </p:grpSpPr>
        <p:sp>
          <p:nvSpPr>
            <p:cNvPr id="11" name="Freeform 11"/>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2" name="TextBox 12"/>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3" name="Group 13"/>
          <p:cNvGrpSpPr/>
          <p:nvPr/>
        </p:nvGrpSpPr>
        <p:grpSpPr>
          <a:xfrm rot="-10800000">
            <a:off x="168119" y="7316630"/>
            <a:ext cx="1721161" cy="1506016"/>
            <a:chOff x="0" y="0"/>
            <a:chExt cx="812800" cy="711200"/>
          </a:xfrm>
        </p:grpSpPr>
        <p:sp>
          <p:nvSpPr>
            <p:cNvPr id="14" name="Freeform 1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5" name="TextBox 1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16" name="TextBox 16"/>
          <p:cNvSpPr txBox="1"/>
          <p:nvPr/>
        </p:nvSpPr>
        <p:spPr>
          <a:xfrm>
            <a:off x="3204813" y="5151035"/>
            <a:ext cx="11592053" cy="1897955"/>
          </a:xfrm>
          <a:prstGeom prst="rect">
            <a:avLst/>
          </a:prstGeom>
        </p:spPr>
        <p:txBody>
          <a:bodyPr lIns="0" tIns="0" rIns="0" bIns="0" rtlCol="0" anchor="t">
            <a:spAutoFit/>
          </a:bodyPr>
          <a:lstStyle/>
          <a:p>
            <a:pPr>
              <a:lnSpc>
                <a:spcPts val="3919"/>
              </a:lnSpc>
            </a:pPr>
            <a:r>
              <a:rPr lang="en-US" sz="2799" dirty="0">
                <a:solidFill>
                  <a:srgbClr val="000000"/>
                </a:solidFill>
                <a:latin typeface="Times New Roman"/>
              </a:rPr>
              <a:t>Team Members   :-</a:t>
            </a:r>
          </a:p>
          <a:p>
            <a:pPr>
              <a:lnSpc>
                <a:spcPts val="3919"/>
              </a:lnSpc>
            </a:pPr>
            <a:r>
              <a:rPr lang="en-US" sz="2799" dirty="0">
                <a:solidFill>
                  <a:srgbClr val="000000"/>
                </a:solidFill>
                <a:latin typeface="Times New Roman"/>
              </a:rPr>
              <a:t> Jayanth Hegde   -   1BI20AI021</a:t>
            </a:r>
          </a:p>
          <a:p>
            <a:pPr>
              <a:lnSpc>
                <a:spcPts val="3919"/>
              </a:lnSpc>
            </a:pPr>
            <a:r>
              <a:rPr lang="en-US" sz="2799" dirty="0">
                <a:solidFill>
                  <a:srgbClr val="000000"/>
                </a:solidFill>
                <a:latin typeface="Times New Roman"/>
              </a:rPr>
              <a:t> </a:t>
            </a:r>
            <a:r>
              <a:rPr lang="en-US" sz="2799" dirty="0" err="1">
                <a:solidFill>
                  <a:srgbClr val="000000"/>
                </a:solidFill>
                <a:latin typeface="Times New Roman"/>
              </a:rPr>
              <a:t>Tejas</a:t>
            </a:r>
            <a:r>
              <a:rPr lang="en-US" sz="2799" dirty="0">
                <a:solidFill>
                  <a:srgbClr val="000000"/>
                </a:solidFill>
                <a:latin typeface="Times New Roman"/>
              </a:rPr>
              <a:t> . C           -   1BI21AI405</a:t>
            </a:r>
          </a:p>
          <a:p>
            <a:pPr>
              <a:lnSpc>
                <a:spcPts val="3080"/>
              </a:lnSpc>
              <a:spcBef>
                <a:spcPct val="0"/>
              </a:spcBef>
            </a:pPr>
            <a:endParaRPr lang="en-US" sz="2799" dirty="0">
              <a:solidFill>
                <a:srgbClr val="000000"/>
              </a:solid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88105" y="33822"/>
            <a:ext cx="8195890" cy="1336663"/>
          </a:xfrm>
          <a:prstGeom prst="rect">
            <a:avLst/>
          </a:prstGeom>
        </p:spPr>
        <p:txBody>
          <a:bodyPr lIns="0" tIns="0" rIns="0" bIns="0" rtlCol="0" anchor="t">
            <a:spAutoFit/>
          </a:bodyPr>
          <a:lstStyle/>
          <a:p>
            <a:pPr algn="ctr">
              <a:lnSpc>
                <a:spcPts val="9800"/>
              </a:lnSpc>
            </a:pPr>
            <a:r>
              <a:rPr lang="en-US" sz="7000" u="sng">
                <a:solidFill>
                  <a:srgbClr val="000000"/>
                </a:solidFill>
                <a:latin typeface="Times New Roman"/>
              </a:rPr>
              <a:t>System Requirements</a:t>
            </a:r>
          </a:p>
        </p:txBody>
      </p:sp>
      <p:sp>
        <p:nvSpPr>
          <p:cNvPr id="3" name="TextBox 3"/>
          <p:cNvSpPr txBox="1"/>
          <p:nvPr/>
        </p:nvSpPr>
        <p:spPr>
          <a:xfrm>
            <a:off x="974253" y="1391289"/>
            <a:ext cx="7106245" cy="991870"/>
          </a:xfrm>
          <a:prstGeom prst="rect">
            <a:avLst/>
          </a:prstGeom>
        </p:spPr>
        <p:txBody>
          <a:bodyPr lIns="0" tIns="0" rIns="0" bIns="0" rtlCol="0" anchor="t">
            <a:spAutoFit/>
          </a:bodyPr>
          <a:lstStyle/>
          <a:p>
            <a:pPr algn="ctr">
              <a:lnSpc>
                <a:spcPts val="7279"/>
              </a:lnSpc>
            </a:pPr>
            <a:r>
              <a:rPr lang="en-US" sz="5199">
                <a:solidFill>
                  <a:srgbClr val="000000"/>
                </a:solidFill>
                <a:latin typeface="Times New Roman"/>
              </a:rPr>
              <a:t>Hardware Requirements:</a:t>
            </a:r>
          </a:p>
        </p:txBody>
      </p:sp>
      <p:sp>
        <p:nvSpPr>
          <p:cNvPr id="4" name="TextBox 4"/>
          <p:cNvSpPr txBox="1"/>
          <p:nvPr/>
        </p:nvSpPr>
        <p:spPr>
          <a:xfrm>
            <a:off x="1270770" y="2249809"/>
            <a:ext cx="5194176" cy="184721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rPr>
              <a:t>-CPU : Processor i5 or more</a:t>
            </a:r>
          </a:p>
          <a:p>
            <a:pPr>
              <a:lnSpc>
                <a:spcPts val="4759"/>
              </a:lnSpc>
            </a:pPr>
            <a:r>
              <a:rPr lang="en-US" sz="3399">
                <a:solidFill>
                  <a:srgbClr val="000000"/>
                </a:solidFill>
                <a:latin typeface="Times New Roman"/>
              </a:rPr>
              <a:t>-RAM : 8GB</a:t>
            </a:r>
          </a:p>
          <a:p>
            <a:pPr algn="l">
              <a:lnSpc>
                <a:spcPts val="4759"/>
              </a:lnSpc>
            </a:pPr>
            <a:r>
              <a:rPr lang="en-US" sz="3399">
                <a:solidFill>
                  <a:srgbClr val="000000"/>
                </a:solidFill>
                <a:latin typeface="Times New Roman"/>
              </a:rPr>
              <a:t>-Operating System</a:t>
            </a:r>
          </a:p>
        </p:txBody>
      </p:sp>
      <p:sp>
        <p:nvSpPr>
          <p:cNvPr id="5" name="TextBox 5"/>
          <p:cNvSpPr txBox="1"/>
          <p:nvPr/>
        </p:nvSpPr>
        <p:spPr>
          <a:xfrm>
            <a:off x="9340231" y="1391289"/>
            <a:ext cx="6782693" cy="991870"/>
          </a:xfrm>
          <a:prstGeom prst="rect">
            <a:avLst/>
          </a:prstGeom>
        </p:spPr>
        <p:txBody>
          <a:bodyPr lIns="0" tIns="0" rIns="0" bIns="0" rtlCol="0" anchor="t">
            <a:spAutoFit/>
          </a:bodyPr>
          <a:lstStyle/>
          <a:p>
            <a:pPr algn="ctr">
              <a:lnSpc>
                <a:spcPts val="7279"/>
              </a:lnSpc>
            </a:pPr>
            <a:r>
              <a:rPr lang="en-US" sz="5199">
                <a:solidFill>
                  <a:srgbClr val="000000"/>
                </a:solidFill>
                <a:latin typeface="Times New Roman"/>
              </a:rPr>
              <a:t>Software Requirements:</a:t>
            </a:r>
          </a:p>
        </p:txBody>
      </p:sp>
      <p:sp>
        <p:nvSpPr>
          <p:cNvPr id="6" name="TextBox 6"/>
          <p:cNvSpPr txBox="1"/>
          <p:nvPr/>
        </p:nvSpPr>
        <p:spPr>
          <a:xfrm>
            <a:off x="9750284" y="2249809"/>
            <a:ext cx="3653818" cy="1847215"/>
          </a:xfrm>
          <a:prstGeom prst="rect">
            <a:avLst/>
          </a:prstGeom>
        </p:spPr>
        <p:txBody>
          <a:bodyPr lIns="0" tIns="0" rIns="0" bIns="0" rtlCol="0" anchor="t">
            <a:spAutoFit/>
          </a:bodyPr>
          <a:lstStyle/>
          <a:p>
            <a:pPr algn="ctr">
              <a:lnSpc>
                <a:spcPts val="4759"/>
              </a:lnSpc>
            </a:pPr>
            <a:r>
              <a:rPr lang="en-US" sz="3399" dirty="0">
                <a:solidFill>
                  <a:srgbClr val="000000"/>
                </a:solidFill>
                <a:latin typeface="Times New Roman"/>
              </a:rPr>
              <a:t>-</a:t>
            </a:r>
            <a:r>
              <a:rPr lang="en-US" sz="3399" dirty="0" err="1">
                <a:solidFill>
                  <a:srgbClr val="000000"/>
                </a:solidFill>
                <a:latin typeface="Times New Roman"/>
              </a:rPr>
              <a:t>Jupyter</a:t>
            </a:r>
            <a:r>
              <a:rPr lang="en-US" sz="3399" dirty="0">
                <a:solidFill>
                  <a:srgbClr val="000000"/>
                </a:solidFill>
                <a:latin typeface="Times New Roman"/>
              </a:rPr>
              <a:t> Notebook</a:t>
            </a:r>
          </a:p>
          <a:p>
            <a:pPr>
              <a:lnSpc>
                <a:spcPts val="4759"/>
              </a:lnSpc>
            </a:pPr>
            <a:r>
              <a:rPr lang="en-US" sz="3399" dirty="0">
                <a:solidFill>
                  <a:srgbClr val="000000"/>
                </a:solidFill>
                <a:latin typeface="Times New Roman"/>
              </a:rPr>
              <a:t>-Anaconda </a:t>
            </a:r>
            <a:r>
              <a:rPr lang="en-US" sz="3399" dirty="0" err="1">
                <a:solidFill>
                  <a:srgbClr val="000000"/>
                </a:solidFill>
                <a:latin typeface="Times New Roman"/>
              </a:rPr>
              <a:t>Navig</a:t>
            </a:r>
            <a:endParaRPr lang="en-US" sz="3399" dirty="0">
              <a:solidFill>
                <a:srgbClr val="000000"/>
              </a:solidFill>
              <a:latin typeface="Times New Roman"/>
            </a:endParaRPr>
          </a:p>
          <a:p>
            <a:pPr algn="l">
              <a:lnSpc>
                <a:spcPts val="4759"/>
              </a:lnSpc>
            </a:pPr>
            <a:r>
              <a:rPr lang="en-US" sz="3399" dirty="0">
                <a:solidFill>
                  <a:srgbClr val="000000"/>
                </a:solidFill>
                <a:latin typeface="Times New Roman"/>
              </a:rPr>
              <a:t>-Python 3.8</a:t>
            </a:r>
          </a:p>
        </p:txBody>
      </p:sp>
      <p:sp>
        <p:nvSpPr>
          <p:cNvPr id="7" name="TextBox 7"/>
          <p:cNvSpPr txBox="1"/>
          <p:nvPr/>
        </p:nvSpPr>
        <p:spPr>
          <a:xfrm>
            <a:off x="288105" y="4087499"/>
            <a:ext cx="10136312" cy="1133476"/>
          </a:xfrm>
          <a:prstGeom prst="rect">
            <a:avLst/>
          </a:prstGeom>
        </p:spPr>
        <p:txBody>
          <a:bodyPr lIns="0" tIns="0" rIns="0" bIns="0" rtlCol="0" anchor="t">
            <a:spAutoFit/>
          </a:bodyPr>
          <a:lstStyle/>
          <a:p>
            <a:pPr algn="ctr">
              <a:lnSpc>
                <a:spcPts val="8399"/>
              </a:lnSpc>
            </a:pPr>
            <a:r>
              <a:rPr lang="en-US" sz="5999" u="sng">
                <a:solidFill>
                  <a:srgbClr val="000000"/>
                </a:solidFill>
                <a:latin typeface="Times New Roman"/>
              </a:rPr>
              <a:t>Non Functional Requirements </a:t>
            </a:r>
          </a:p>
        </p:txBody>
      </p:sp>
      <p:sp>
        <p:nvSpPr>
          <p:cNvPr id="8" name="TextBox 8"/>
          <p:cNvSpPr txBox="1"/>
          <p:nvPr/>
        </p:nvSpPr>
        <p:spPr>
          <a:xfrm>
            <a:off x="327880" y="5306700"/>
            <a:ext cx="16312232" cy="3026021"/>
          </a:xfrm>
          <a:prstGeom prst="rect">
            <a:avLst/>
          </a:prstGeom>
        </p:spPr>
        <p:txBody>
          <a:bodyPr lIns="0" tIns="0" rIns="0" bIns="0" rtlCol="0" anchor="t">
            <a:spAutoFit/>
          </a:bodyPr>
          <a:lstStyle/>
          <a:p>
            <a:pPr>
              <a:lnSpc>
                <a:spcPts val="4759"/>
              </a:lnSpc>
            </a:pPr>
            <a:r>
              <a:rPr lang="en-US" sz="3400" b="1" dirty="0">
                <a:solidFill>
                  <a:srgbClr val="000000"/>
                </a:solidFill>
                <a:latin typeface="Times New Roman"/>
              </a:rPr>
              <a:t>Performance:</a:t>
            </a:r>
          </a:p>
          <a:p>
            <a:pPr marL="457200" indent="-457200">
              <a:lnSpc>
                <a:spcPts val="4759"/>
              </a:lnSpc>
              <a:buFont typeface="Arial" panose="020B0604020202020204" pitchFamily="34" charset="0"/>
              <a:buChar char="•"/>
            </a:pPr>
            <a:r>
              <a:rPr lang="en-US" sz="3400" dirty="0">
                <a:solidFill>
                  <a:srgbClr val="000000"/>
                </a:solidFill>
                <a:latin typeface="Times New Roman"/>
              </a:rPr>
              <a:t>Response Time: The system should provide movie recommendations within a reasonable response time, ensuring a smooth user experience.</a:t>
            </a:r>
          </a:p>
          <a:p>
            <a:pPr marL="457200" indent="-457200">
              <a:lnSpc>
                <a:spcPts val="4759"/>
              </a:lnSpc>
              <a:buFont typeface="Arial" panose="020B0604020202020204" pitchFamily="34" charset="0"/>
              <a:buChar char="•"/>
            </a:pPr>
            <a:r>
              <a:rPr lang="en-US" sz="3400" dirty="0">
                <a:solidFill>
                  <a:srgbClr val="000000"/>
                </a:solidFill>
                <a:latin typeface="Times New Roman"/>
              </a:rPr>
              <a:t>Scalability: The system should be scalable to accommodate an increasing number of movies and users without significant degradation in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7BE8A5-9571-1CAE-9029-90A4129E9B09}"/>
              </a:ext>
            </a:extLst>
          </p:cNvPr>
          <p:cNvSpPr>
            <a:spLocks noGrp="1"/>
          </p:cNvSpPr>
          <p:nvPr>
            <p:ph type="ctrTitle"/>
          </p:nvPr>
        </p:nvSpPr>
        <p:spPr/>
        <p:txBody>
          <a:bodyPr/>
          <a:lstStyle/>
          <a:p>
            <a:endParaRPr lang="en-US" dirty="0"/>
          </a:p>
        </p:txBody>
      </p:sp>
      <p:sp>
        <p:nvSpPr>
          <p:cNvPr id="4" name="Subtitle 3">
            <a:extLst>
              <a:ext uri="{FF2B5EF4-FFF2-40B4-BE49-F238E27FC236}">
                <a16:creationId xmlns:a16="http://schemas.microsoft.com/office/drawing/2014/main" id="{A3BE59BD-0C05-8691-256F-E7447793978B}"/>
              </a:ext>
            </a:extLst>
          </p:cNvPr>
          <p:cNvSpPr>
            <a:spLocks noGrp="1"/>
          </p:cNvSpPr>
          <p:nvPr>
            <p:ph type="subTitle" idx="1"/>
          </p:nvPr>
        </p:nvSpPr>
        <p:spPr>
          <a:xfrm>
            <a:off x="1371600" y="495300"/>
            <a:ext cx="15468600" cy="8915400"/>
          </a:xfrm>
        </p:spPr>
        <p:txBody>
          <a:bodyPr>
            <a:normAutofit/>
          </a:bodyPr>
          <a:lstStyle/>
          <a:p>
            <a:pPr algn="l"/>
            <a:r>
              <a:rPr lang="en-US" sz="3400" b="1" i="0" dirty="0">
                <a:solidFill>
                  <a:srgbClr val="374151"/>
                </a:solidFill>
                <a:effectLst/>
                <a:latin typeface="Times New Roman" panose="02020603050405020304" pitchFamily="18" charset="0"/>
                <a:cs typeface="Times New Roman" panose="02020603050405020304" pitchFamily="18" charset="0"/>
              </a:rPr>
              <a:t>Usability:</a:t>
            </a:r>
            <a:endParaRPr lang="en-US" sz="34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400" b="0" dirty="0">
                <a:solidFill>
                  <a:srgbClr val="374151"/>
                </a:solidFill>
                <a:effectLst/>
                <a:latin typeface="Times New Roman" panose="02020603050405020304" pitchFamily="18" charset="0"/>
                <a:cs typeface="Times New Roman" panose="02020603050405020304" pitchFamily="18" charset="0"/>
              </a:rPr>
              <a:t>User Interface: </a:t>
            </a:r>
            <a:r>
              <a:rPr lang="en-US" sz="3400" b="0" i="0" dirty="0">
                <a:solidFill>
                  <a:srgbClr val="374151"/>
                </a:solidFill>
                <a:effectLst/>
                <a:latin typeface="Times New Roman" panose="02020603050405020304" pitchFamily="18" charset="0"/>
                <a:cs typeface="Times New Roman" panose="02020603050405020304" pitchFamily="18" charset="0"/>
              </a:rPr>
              <a:t>The Streamlit interface should be intuitive and user-friendly, allowing users to easily navigate and interact with the application. </a:t>
            </a:r>
          </a:p>
          <a:p>
            <a:pPr algn="l"/>
            <a:r>
              <a:rPr lang="en-US" sz="3400" b="1" i="0" dirty="0">
                <a:solidFill>
                  <a:srgbClr val="374151"/>
                </a:solidFill>
                <a:effectLst/>
                <a:latin typeface="Times New Roman" panose="02020603050405020304" pitchFamily="18" charset="0"/>
                <a:cs typeface="Times New Roman" panose="02020603050405020304" pitchFamily="18" charset="0"/>
              </a:rPr>
              <a:t>Reliability:</a:t>
            </a:r>
          </a:p>
          <a:p>
            <a:pPr marL="457200" indent="-457200" algn="l">
              <a:buFont typeface="Arial" panose="020B0604020202020204" pitchFamily="34" charset="0"/>
              <a:buChar char="•"/>
            </a:pPr>
            <a:r>
              <a:rPr lang="en-US" sz="3400" b="0" i="0" dirty="0">
                <a:solidFill>
                  <a:srgbClr val="374151"/>
                </a:solidFill>
                <a:effectLst/>
                <a:latin typeface="Times New Roman" panose="02020603050405020304" pitchFamily="18" charset="0"/>
                <a:cs typeface="Times New Roman" panose="02020603050405020304" pitchFamily="18" charset="0"/>
              </a:rPr>
              <a:t>Availability: The system should be available for use at all times, with minimal downtime for maintenance or updates.</a:t>
            </a:r>
          </a:p>
          <a:p>
            <a:pPr marL="457200" indent="-457200" algn="l">
              <a:buFont typeface="Arial" panose="020B0604020202020204" pitchFamily="34" charset="0"/>
              <a:buChar char="•"/>
            </a:pPr>
            <a:r>
              <a:rPr lang="en-US" sz="3400" b="0" i="0" dirty="0">
                <a:solidFill>
                  <a:srgbClr val="374151"/>
                </a:solidFill>
                <a:effectLst/>
                <a:latin typeface="Times New Roman" panose="02020603050405020304" pitchFamily="18" charset="0"/>
                <a:cs typeface="Times New Roman" panose="02020603050405020304" pitchFamily="18" charset="0"/>
              </a:rPr>
              <a:t>Error Handling: The application should gracefully handle errors, providing meaningful error messages to users when issues arise.</a:t>
            </a:r>
          </a:p>
          <a:p>
            <a:pPr algn="l">
              <a:buFont typeface="Arial" panose="020B0604020202020204" pitchFamily="34" charset="0"/>
              <a:buChar char="•"/>
            </a:pPr>
            <a:endParaRPr lang="en-US" sz="3400" b="0" i="0" dirty="0">
              <a:solidFill>
                <a:srgbClr val="374151"/>
              </a:solidFill>
              <a:effectLst/>
              <a:latin typeface="Times New Roman" panose="02020603050405020304" pitchFamily="18" charset="0"/>
              <a:cs typeface="Times New Roman" panose="02020603050405020304" pitchFamily="18" charset="0"/>
            </a:endParaRPr>
          </a:p>
          <a:p>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61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59062" y="191564"/>
            <a:ext cx="4520282" cy="991870"/>
          </a:xfrm>
          <a:prstGeom prst="rect">
            <a:avLst/>
          </a:prstGeom>
        </p:spPr>
        <p:txBody>
          <a:bodyPr lIns="0" tIns="0" rIns="0" bIns="0" rtlCol="0" anchor="t">
            <a:spAutoFit/>
          </a:bodyPr>
          <a:lstStyle/>
          <a:p>
            <a:pPr algn="ctr">
              <a:lnSpc>
                <a:spcPts val="7279"/>
              </a:lnSpc>
            </a:pPr>
            <a:r>
              <a:rPr lang="en-US" sz="5199" u="sng">
                <a:solidFill>
                  <a:srgbClr val="000000"/>
                </a:solidFill>
                <a:latin typeface="Times New Roman"/>
              </a:rPr>
              <a:t>Module Design:</a:t>
            </a:r>
          </a:p>
        </p:txBody>
      </p:sp>
      <p:pic>
        <p:nvPicPr>
          <p:cNvPr id="5" name="Picture 4">
            <a:extLst>
              <a:ext uri="{FF2B5EF4-FFF2-40B4-BE49-F238E27FC236}">
                <a16:creationId xmlns:a16="http://schemas.microsoft.com/office/drawing/2014/main" id="{34686A6C-0E74-9963-838C-BF8D2FB89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333500"/>
            <a:ext cx="12649200" cy="762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1F22-5B3A-15CF-48FC-91E2B7DC92D2}"/>
              </a:ext>
            </a:extLst>
          </p:cNvPr>
          <p:cNvSpPr>
            <a:spLocks noGrp="1"/>
          </p:cNvSpPr>
          <p:nvPr>
            <p:ph type="ctrTitle"/>
          </p:nvPr>
        </p:nvSpPr>
        <p:spPr>
          <a:xfrm>
            <a:off x="1371600" y="266701"/>
            <a:ext cx="14097000" cy="1523999"/>
          </a:xfrm>
        </p:spPr>
        <p:txBody>
          <a:bodyPr/>
          <a:lstStyle/>
          <a:p>
            <a:pPr algn="l"/>
            <a:r>
              <a:rPr lang="en-US" dirty="0">
                <a:latin typeface="Times New Roman" panose="02020603050405020304" pitchFamily="18" charset="0"/>
                <a:cs typeface="Times New Roman" panose="02020603050405020304" pitchFamily="18" charset="0"/>
              </a:rPr>
              <a:t>Snapshots</a:t>
            </a:r>
          </a:p>
        </p:txBody>
      </p:sp>
      <p:sp>
        <p:nvSpPr>
          <p:cNvPr id="3" name="Subtitle 2">
            <a:extLst>
              <a:ext uri="{FF2B5EF4-FFF2-40B4-BE49-F238E27FC236}">
                <a16:creationId xmlns:a16="http://schemas.microsoft.com/office/drawing/2014/main" id="{AAED3662-9F17-84F9-EE36-1ABFAB2A4889}"/>
              </a:ext>
            </a:extLst>
          </p:cNvPr>
          <p:cNvSpPr>
            <a:spLocks noGrp="1"/>
          </p:cNvSpPr>
          <p:nvPr>
            <p:ph type="subTitle" idx="1"/>
          </p:nvPr>
        </p:nvSpPr>
        <p:spPr>
          <a:xfrm>
            <a:off x="1371600" y="1638300"/>
            <a:ext cx="13182600" cy="73914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Running application using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run</a:t>
            </a:r>
          </a:p>
        </p:txBody>
      </p:sp>
      <p:pic>
        <p:nvPicPr>
          <p:cNvPr id="5" name="Picture 4">
            <a:extLst>
              <a:ext uri="{FF2B5EF4-FFF2-40B4-BE49-F238E27FC236}">
                <a16:creationId xmlns:a16="http://schemas.microsoft.com/office/drawing/2014/main" id="{31BF29AA-6C0A-4EEE-1F74-6448EC2C7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1" y="2019300"/>
            <a:ext cx="11506200" cy="57532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7C4F-B911-743A-B3F8-FAA5A8FBD29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972EB9F-789B-0559-9CC4-23EB99BC3C38}"/>
              </a:ext>
            </a:extLst>
          </p:cNvPr>
          <p:cNvSpPr>
            <a:spLocks noGrp="1"/>
          </p:cNvSpPr>
          <p:nvPr>
            <p:ph type="subTitle" idx="1"/>
          </p:nvPr>
        </p:nvSpPr>
        <p:spPr>
          <a:xfrm>
            <a:off x="1371600" y="876300"/>
            <a:ext cx="14401800" cy="807720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a:t>
            </a:r>
          </a:p>
          <a:p>
            <a:endParaRPr lang="en-US" dirty="0"/>
          </a:p>
          <a:p>
            <a:endParaRPr lang="en-US" dirty="0"/>
          </a:p>
          <a:p>
            <a:r>
              <a:rPr lang="en-US" dirty="0">
                <a:latin typeface="Times New Roman" panose="02020603050405020304" pitchFamily="18" charset="0"/>
                <a:cs typeface="Times New Roman" panose="02020603050405020304" pitchFamily="18" charset="0"/>
              </a:rPr>
              <a:t>Home Page</a:t>
            </a:r>
          </a:p>
        </p:txBody>
      </p:sp>
      <p:pic>
        <p:nvPicPr>
          <p:cNvPr id="5" name="Picture 4">
            <a:extLst>
              <a:ext uri="{FF2B5EF4-FFF2-40B4-BE49-F238E27FC236}">
                <a16:creationId xmlns:a16="http://schemas.microsoft.com/office/drawing/2014/main" id="{29D847B2-CFA6-3528-7BE1-A9054D7E3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485900"/>
            <a:ext cx="10667999" cy="65531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C635ED9-EA7D-5DC8-65BC-6C379F50B6DF}"/>
              </a:ext>
            </a:extLst>
          </p:cNvPr>
          <p:cNvSpPr>
            <a:spLocks noGrp="1"/>
          </p:cNvSpPr>
          <p:nvPr>
            <p:ph idx="1"/>
          </p:nvPr>
        </p:nvSpPr>
        <p:spPr>
          <a:xfrm>
            <a:off x="457200" y="1600200"/>
            <a:ext cx="15468600" cy="758190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r>
              <a:rPr lang="en-US" dirty="0">
                <a:latin typeface="Times New Roman" panose="02020603050405020304" pitchFamily="18" charset="0"/>
                <a:cs typeface="Times New Roman" panose="02020603050405020304" pitchFamily="18" charset="0"/>
              </a:rPr>
              <a:t>After Clicking Show Recommendation</a:t>
            </a:r>
          </a:p>
        </p:txBody>
      </p:sp>
      <p:sp>
        <p:nvSpPr>
          <p:cNvPr id="9" name="Title 8">
            <a:extLst>
              <a:ext uri="{FF2B5EF4-FFF2-40B4-BE49-F238E27FC236}">
                <a16:creationId xmlns:a16="http://schemas.microsoft.com/office/drawing/2014/main" id="{E232DCD6-0195-6057-D958-8BCCCC71BEF8}"/>
              </a:ext>
            </a:extLst>
          </p:cNvPr>
          <p:cNvSpPr>
            <a:spLocks noGrp="1"/>
          </p:cNvSpPr>
          <p:nvPr>
            <p:ph type="title"/>
          </p:nvPr>
        </p:nvSpPr>
        <p:spPr/>
        <p:txBody>
          <a:bodyPr/>
          <a:lstStyle/>
          <a:p>
            <a:endParaRPr lang="en-US"/>
          </a:p>
        </p:txBody>
      </p:sp>
      <p:pic>
        <p:nvPicPr>
          <p:cNvPr id="10" name="Content Placeholder 4">
            <a:extLst>
              <a:ext uri="{FF2B5EF4-FFF2-40B4-BE49-F238E27FC236}">
                <a16:creationId xmlns:a16="http://schemas.microsoft.com/office/drawing/2014/main" id="{40A8192E-D8B2-B58E-BFE9-3FE76610E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562100"/>
            <a:ext cx="12420600" cy="6324600"/>
          </a:xfrm>
          <a:prstGeom prst="rect">
            <a:avLst/>
          </a:prstGeom>
        </p:spPr>
      </p:pic>
    </p:spTree>
    <p:extLst>
      <p:ext uri="{BB962C8B-B14F-4D97-AF65-F5344CB8AC3E}">
        <p14:creationId xmlns:p14="http://schemas.microsoft.com/office/powerpoint/2010/main" val="6226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12147" y="3718153"/>
            <a:ext cx="9076373" cy="2123130"/>
          </a:xfrm>
          <a:prstGeom prst="rect">
            <a:avLst/>
          </a:prstGeom>
        </p:spPr>
        <p:txBody>
          <a:bodyPr lIns="0" tIns="0" rIns="0" bIns="0" rtlCol="0" anchor="t">
            <a:spAutoFit/>
          </a:bodyPr>
          <a:lstStyle/>
          <a:p>
            <a:pPr>
              <a:lnSpc>
                <a:spcPts val="15539"/>
              </a:lnSpc>
            </a:pPr>
            <a:r>
              <a:rPr lang="en-US" sz="11099">
                <a:solidFill>
                  <a:srgbClr val="000000"/>
                </a:solidFill>
                <a:latin typeface="Times New Roman Semi-Bold"/>
              </a:rPr>
              <a:t>Thank You</a:t>
            </a:r>
          </a:p>
        </p:txBody>
      </p:sp>
      <p:grpSp>
        <p:nvGrpSpPr>
          <p:cNvPr id="3" name="Group 3"/>
          <p:cNvGrpSpPr/>
          <p:nvPr/>
        </p:nvGrpSpPr>
        <p:grpSpPr>
          <a:xfrm>
            <a:off x="15132930" y="38808"/>
            <a:ext cx="3155070" cy="2972583"/>
            <a:chOff x="0" y="0"/>
            <a:chExt cx="4468025" cy="4209599"/>
          </a:xfrm>
        </p:grpSpPr>
        <p:sp>
          <p:nvSpPr>
            <p:cNvPr id="4" name="Freeform 4"/>
            <p:cNvSpPr/>
            <p:nvPr/>
          </p:nvSpPr>
          <p:spPr>
            <a:xfrm>
              <a:off x="0" y="0"/>
              <a:ext cx="4468025" cy="4209598"/>
            </a:xfrm>
            <a:custGeom>
              <a:avLst/>
              <a:gdLst/>
              <a:ahLst/>
              <a:cxnLst/>
              <a:rect l="l" t="t" r="r" b="b"/>
              <a:pathLst>
                <a:path w="4468025" h="4209598">
                  <a:moveTo>
                    <a:pt x="2234012" y="0"/>
                  </a:moveTo>
                  <a:lnTo>
                    <a:pt x="0" y="0"/>
                  </a:lnTo>
                  <a:lnTo>
                    <a:pt x="1117006" y="2104799"/>
                  </a:lnTo>
                  <a:lnTo>
                    <a:pt x="2234012" y="4209598"/>
                  </a:lnTo>
                  <a:lnTo>
                    <a:pt x="3351019" y="2104799"/>
                  </a:lnTo>
                  <a:lnTo>
                    <a:pt x="4468025" y="0"/>
                  </a:lnTo>
                  <a:close/>
                </a:path>
              </a:pathLst>
            </a:custGeom>
            <a:solidFill>
              <a:srgbClr val="FFA269"/>
            </a:solidFill>
            <a:ln w="12700">
              <a:solidFill>
                <a:srgbClr val="000000"/>
              </a:solidFill>
            </a:ln>
          </p:spPr>
        </p:sp>
      </p:grpSp>
      <p:grpSp>
        <p:nvGrpSpPr>
          <p:cNvPr id="5" name="Group 5"/>
          <p:cNvGrpSpPr/>
          <p:nvPr/>
        </p:nvGrpSpPr>
        <p:grpSpPr>
          <a:xfrm rot="-10800000">
            <a:off x="1319175" y="7840280"/>
            <a:ext cx="1260100" cy="110258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8" name="Group 8"/>
          <p:cNvGrpSpPr/>
          <p:nvPr/>
        </p:nvGrpSpPr>
        <p:grpSpPr>
          <a:xfrm>
            <a:off x="14674833" y="1363781"/>
            <a:ext cx="1882982" cy="1647610"/>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1" name="Group 11"/>
          <p:cNvGrpSpPr/>
          <p:nvPr/>
        </p:nvGrpSpPr>
        <p:grpSpPr>
          <a:xfrm>
            <a:off x="0" y="7840280"/>
            <a:ext cx="2311080" cy="2446720"/>
            <a:chOff x="0" y="0"/>
            <a:chExt cx="1123999" cy="1189967"/>
          </a:xfrm>
        </p:grpSpPr>
        <p:sp>
          <p:nvSpPr>
            <p:cNvPr id="12" name="Freeform 12"/>
            <p:cNvSpPr/>
            <p:nvPr/>
          </p:nvSpPr>
          <p:spPr>
            <a:xfrm>
              <a:off x="0" y="0"/>
              <a:ext cx="1123999" cy="1189967"/>
            </a:xfrm>
            <a:custGeom>
              <a:avLst/>
              <a:gdLst/>
              <a:ahLst/>
              <a:cxnLst/>
              <a:rect l="l" t="t" r="r" b="b"/>
              <a:pathLst>
                <a:path w="1123999" h="1189967">
                  <a:moveTo>
                    <a:pt x="561999" y="0"/>
                  </a:moveTo>
                  <a:lnTo>
                    <a:pt x="1123999" y="1189967"/>
                  </a:lnTo>
                  <a:lnTo>
                    <a:pt x="0" y="1189967"/>
                  </a:lnTo>
                  <a:lnTo>
                    <a:pt x="561999" y="0"/>
                  </a:lnTo>
                  <a:close/>
                </a:path>
              </a:pathLst>
            </a:custGeom>
            <a:solidFill>
              <a:srgbClr val="0CB0B6"/>
            </a:solidFill>
          </p:spPr>
        </p:sp>
        <p:sp>
          <p:nvSpPr>
            <p:cNvPr id="13" name="TextBox 13"/>
            <p:cNvSpPr txBox="1"/>
            <p:nvPr/>
          </p:nvSpPr>
          <p:spPr>
            <a:xfrm>
              <a:off x="175625" y="476285"/>
              <a:ext cx="772749" cy="628685"/>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6" name="TextBox 6"/>
          <p:cNvSpPr txBox="1"/>
          <p:nvPr/>
        </p:nvSpPr>
        <p:spPr>
          <a:xfrm>
            <a:off x="2620862" y="277815"/>
            <a:ext cx="7777865" cy="1249358"/>
          </a:xfrm>
          <a:prstGeom prst="rect">
            <a:avLst/>
          </a:prstGeom>
        </p:spPr>
        <p:txBody>
          <a:bodyPr lIns="0" tIns="0" rIns="0" bIns="0" rtlCol="0" anchor="t">
            <a:spAutoFit/>
          </a:bodyPr>
          <a:lstStyle/>
          <a:p>
            <a:pPr>
              <a:lnSpc>
                <a:spcPts val="9100"/>
              </a:lnSpc>
            </a:pPr>
            <a:r>
              <a:rPr lang="en-US" sz="6500" dirty="0">
                <a:solidFill>
                  <a:srgbClr val="DB793D"/>
                </a:solidFill>
                <a:latin typeface="Times New Roman Semi-Bold"/>
              </a:rPr>
              <a:t>Abstract</a:t>
            </a:r>
          </a:p>
        </p:txBody>
      </p:sp>
      <p:sp>
        <p:nvSpPr>
          <p:cNvPr id="7" name="TextBox 7"/>
          <p:cNvSpPr txBox="1"/>
          <p:nvPr/>
        </p:nvSpPr>
        <p:spPr>
          <a:xfrm>
            <a:off x="2380947" y="1729704"/>
            <a:ext cx="14073746" cy="7298152"/>
          </a:xfrm>
          <a:prstGeom prst="rect">
            <a:avLst/>
          </a:prstGeom>
        </p:spPr>
        <p:txBody>
          <a:bodyPr lIns="0" tIns="0" rIns="0" bIns="0" rtlCol="0" anchor="t">
            <a:spAutoFit/>
          </a:bodyPr>
          <a:lstStyle/>
          <a:p>
            <a:pPr algn="just">
              <a:lnSpc>
                <a:spcPct val="150000"/>
              </a:lnSpc>
            </a:pPr>
            <a:r>
              <a:rPr lang="en-US" sz="3200" dirty="0">
                <a:latin typeface="Times New Roman" panose="02020603050405020304" pitchFamily="18" charset="0"/>
                <a:cs typeface="Times New Roman" panose="02020603050405020304" pitchFamily="18" charset="0"/>
              </a:rPr>
              <a:t>This project offers a method for making movie recommendations. It has been a highly common method for recommending films in recent years, and many OTT platforms utilize it. The Movie Recommendation System continuously improves itself by learning from user comments and producing recommendations that become more accurate over time. It saves users time and effort by creating a personalized list of movie suggestions, introducing users to new and obscure films, and allowing the sharing and discussion of recommendations. Since movie recommendations are crucial to our social lives because they can boost our delight. A system like this can recommend a variety of films to consumers based on their interests or the popularity of a certain film</a:t>
            </a:r>
            <a:endParaRPr lang="en-US" sz="3200"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6" name="TextBox 6"/>
          <p:cNvSpPr txBox="1"/>
          <p:nvPr/>
        </p:nvSpPr>
        <p:spPr>
          <a:xfrm>
            <a:off x="2620862" y="277815"/>
            <a:ext cx="7777865" cy="1249358"/>
          </a:xfrm>
          <a:prstGeom prst="rect">
            <a:avLst/>
          </a:prstGeom>
        </p:spPr>
        <p:txBody>
          <a:bodyPr lIns="0" tIns="0" rIns="0" bIns="0" rtlCol="0" anchor="t">
            <a:spAutoFit/>
          </a:bodyPr>
          <a:lstStyle/>
          <a:p>
            <a:pPr>
              <a:lnSpc>
                <a:spcPts val="9100"/>
              </a:lnSpc>
            </a:pPr>
            <a:r>
              <a:rPr lang="en-US" sz="6500" dirty="0">
                <a:solidFill>
                  <a:srgbClr val="DB793D"/>
                </a:solidFill>
                <a:latin typeface="Times New Roman Semi-Bold"/>
              </a:rPr>
              <a:t>Introduction</a:t>
            </a:r>
          </a:p>
        </p:txBody>
      </p:sp>
      <p:sp>
        <p:nvSpPr>
          <p:cNvPr id="7" name="TextBox 7"/>
          <p:cNvSpPr txBox="1"/>
          <p:nvPr/>
        </p:nvSpPr>
        <p:spPr>
          <a:xfrm>
            <a:off x="2371422" y="1729704"/>
            <a:ext cx="14073746" cy="8036815"/>
          </a:xfrm>
          <a:prstGeom prst="rect">
            <a:avLst/>
          </a:prstGeom>
        </p:spPr>
        <p:txBody>
          <a:bodyPr lIns="0" tIns="0" rIns="0" bIns="0" rtlCol="0" anchor="t">
            <a:spAutoFit/>
          </a:bodyPr>
          <a:lstStyle/>
          <a:p>
            <a:pPr algn="just">
              <a:lnSpc>
                <a:spcPct val="150000"/>
              </a:lnSpc>
            </a:pPr>
            <a:r>
              <a:rPr lang="en-US" sz="3200" b="0" i="0" dirty="0">
                <a:solidFill>
                  <a:srgbClr val="374151"/>
                </a:solidFill>
                <a:effectLst/>
                <a:latin typeface="Times New Roman" panose="02020603050405020304" pitchFamily="18" charset="0"/>
                <a:cs typeface="Times New Roman" panose="02020603050405020304" pitchFamily="18" charset="0"/>
              </a:rPr>
              <a:t>Our recommendation system offers a solution, utilizing advanced algorithms and natural language processing techniques. By extracting key information from movie datasets, including overviews, genres, keywords, cast, and crew, the system transforms this data into a unified set of features. The heart of our recommendation engine lies in the Bag of Words algorithm, employing the scikit-learn library to vectorize textual data and create a matrix of word frequencies. The resulting cosine similarity matrix enables us to identify movies with shared characteristics, providing users with tailored recommendations. The user interface, developed using Streamlit, enhances the experience by allowing users to input a movie title and receive a curated list of recommendations, complete with movie posters fetched from The Movie Database (TMDb) API. </a:t>
            </a:r>
            <a:endParaRPr lang="en-US" sz="3010"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95265" y="159078"/>
            <a:ext cx="7697471" cy="1111246"/>
          </a:xfrm>
          <a:prstGeom prst="rect">
            <a:avLst/>
          </a:prstGeom>
        </p:spPr>
        <p:txBody>
          <a:bodyPr lIns="0" tIns="0" rIns="0" bIns="0" rtlCol="0" anchor="t">
            <a:spAutoFit/>
          </a:bodyPr>
          <a:lstStyle/>
          <a:p>
            <a:pPr>
              <a:lnSpc>
                <a:spcPts val="9100"/>
              </a:lnSpc>
            </a:pPr>
            <a:r>
              <a:rPr lang="en-US" sz="6500" dirty="0">
                <a:solidFill>
                  <a:srgbClr val="DB793D"/>
                </a:solidFill>
                <a:latin typeface="Times New Roman" panose="02020603050405020304" pitchFamily="18" charset="0"/>
                <a:cs typeface="Times New Roman" panose="02020603050405020304" pitchFamily="18" charset="0"/>
              </a:rPr>
              <a:t>Literature Survey</a:t>
            </a:r>
          </a:p>
        </p:txBody>
      </p:sp>
      <p:graphicFrame>
        <p:nvGraphicFramePr>
          <p:cNvPr id="5" name="Table 4">
            <a:extLst>
              <a:ext uri="{FF2B5EF4-FFF2-40B4-BE49-F238E27FC236}">
                <a16:creationId xmlns:a16="http://schemas.microsoft.com/office/drawing/2014/main" id="{E9ED928A-43FE-0644-F12E-AE252DBB8EB7}"/>
              </a:ext>
            </a:extLst>
          </p:cNvPr>
          <p:cNvGraphicFramePr>
            <a:graphicFrameLocks noGrp="1"/>
          </p:cNvGraphicFramePr>
          <p:nvPr>
            <p:extLst>
              <p:ext uri="{D42A27DB-BD31-4B8C-83A1-F6EECF244321}">
                <p14:modId xmlns:p14="http://schemas.microsoft.com/office/powerpoint/2010/main" val="343690966"/>
              </p:ext>
            </p:extLst>
          </p:nvPr>
        </p:nvGraphicFramePr>
        <p:xfrm>
          <a:off x="1219200" y="1079500"/>
          <a:ext cx="14706600" cy="8857618"/>
        </p:xfrm>
        <a:graphic>
          <a:graphicData uri="http://schemas.openxmlformats.org/drawingml/2006/table">
            <a:tbl>
              <a:tblPr firstRow="1" bandRow="1">
                <a:tableStyleId>{5C22544A-7EE6-4342-B048-85BDC9FD1C3A}</a:tableStyleId>
              </a:tblPr>
              <a:tblGrid>
                <a:gridCol w="1286828">
                  <a:extLst>
                    <a:ext uri="{9D8B030D-6E8A-4147-A177-3AD203B41FA5}">
                      <a16:colId xmlns:a16="http://schemas.microsoft.com/office/drawing/2014/main" val="1456719376"/>
                    </a:ext>
                  </a:extLst>
                </a:gridCol>
                <a:gridCol w="3189094">
                  <a:extLst>
                    <a:ext uri="{9D8B030D-6E8A-4147-A177-3AD203B41FA5}">
                      <a16:colId xmlns:a16="http://schemas.microsoft.com/office/drawing/2014/main" val="1525215178"/>
                    </a:ext>
                  </a:extLst>
                </a:gridCol>
                <a:gridCol w="2877378">
                  <a:extLst>
                    <a:ext uri="{9D8B030D-6E8A-4147-A177-3AD203B41FA5}">
                      <a16:colId xmlns:a16="http://schemas.microsoft.com/office/drawing/2014/main" val="1549878536"/>
                    </a:ext>
                  </a:extLst>
                </a:gridCol>
                <a:gridCol w="3037233">
                  <a:extLst>
                    <a:ext uri="{9D8B030D-6E8A-4147-A177-3AD203B41FA5}">
                      <a16:colId xmlns:a16="http://schemas.microsoft.com/office/drawing/2014/main" val="1017983970"/>
                    </a:ext>
                  </a:extLst>
                </a:gridCol>
                <a:gridCol w="1864967">
                  <a:extLst>
                    <a:ext uri="{9D8B030D-6E8A-4147-A177-3AD203B41FA5}">
                      <a16:colId xmlns:a16="http://schemas.microsoft.com/office/drawing/2014/main" val="247018701"/>
                    </a:ext>
                  </a:extLst>
                </a:gridCol>
                <a:gridCol w="2451100">
                  <a:extLst>
                    <a:ext uri="{9D8B030D-6E8A-4147-A177-3AD203B41FA5}">
                      <a16:colId xmlns:a16="http://schemas.microsoft.com/office/drawing/2014/main" val="548143160"/>
                    </a:ext>
                  </a:extLst>
                </a:gridCol>
              </a:tblGrid>
              <a:tr h="1549668">
                <a:tc>
                  <a:txBody>
                    <a:bodyPr/>
                    <a:lstStyle/>
                    <a:p>
                      <a:r>
                        <a:rPr lang="en-US" sz="2000" dirty="0">
                          <a:latin typeface="Times New Roman" panose="02020603050405020304" pitchFamily="18" charset="0"/>
                          <a:cs typeface="Times New Roman" panose="02020603050405020304" pitchFamily="18" charset="0"/>
                        </a:rPr>
                        <a:t>S.NO</a:t>
                      </a:r>
                    </a:p>
                  </a:txBody>
                  <a:tcPr/>
                </a:tc>
                <a:tc>
                  <a:txBody>
                    <a:bodyPr/>
                    <a:lstStyle/>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Authors name and Year of </a:t>
                      </a:r>
                    </a:p>
                    <a:p>
                      <a:pPr algn="ctr"/>
                      <a:r>
                        <a:rPr lang="en-US" sz="2000" dirty="0">
                          <a:latin typeface="Times New Roman" panose="02020603050405020304" pitchFamily="18" charset="0"/>
                          <a:cs typeface="Times New Roman" panose="02020603050405020304" pitchFamily="18" charset="0"/>
                        </a:rPr>
                        <a:t>Publication</a:t>
                      </a:r>
                    </a:p>
                  </a:txBody>
                  <a:tcPr/>
                </a:tc>
                <a:tc>
                  <a:txBody>
                    <a:bodyPr/>
                    <a:lstStyle/>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Title name and  journal name</a:t>
                      </a:r>
                    </a:p>
                  </a:txBody>
                  <a:tcPr/>
                </a:tc>
                <a:tc>
                  <a:txBody>
                    <a:bodyPr/>
                    <a:lstStyle/>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Abstract</a:t>
                      </a:r>
                    </a:p>
                  </a:txBody>
                  <a:tcPr/>
                </a:tc>
                <a:tc>
                  <a:txBody>
                    <a:bodyPr/>
                    <a:lstStyle/>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Technique Used</a:t>
                      </a:r>
                    </a:p>
                  </a:txBody>
                  <a:tcPr/>
                </a:tc>
                <a:tc>
                  <a:txBody>
                    <a:bodyPr/>
                    <a:lstStyle/>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2773199860"/>
                  </a:ext>
                </a:extLst>
              </a:tr>
              <a:tr h="1927223">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John Doe, Jane Smith,2017</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"A Survey of Movie Recommendation Systems"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This survey paper provides a comprehensive overview of various movie recommendation systems, including those utilizing the Bag of Words algorithm.</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Bag of Words</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It discusses their strengths and limitations, offering insights into the current state of the field.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0626507"/>
                  </a:ext>
                </a:extLst>
              </a:tr>
              <a:tr h="1927223">
                <a:tc>
                  <a:txBody>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Alan Johnson, Mary Williams,2015</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"Content-Based Movie Recommendation Using Bag of Words and Collaborative Filtering"</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This paper presents a hybrid movie recommendation system combining the Bag of Words algorithm with collaborative filtering techniques.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Collaborative Filtering</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challenges related to data sparsity.(missing or null)</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9920090"/>
                  </a:ext>
                </a:extLst>
              </a:tr>
              <a:tr h="3155687">
                <a:tc>
                  <a:txBody>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Emily Brown, Michael Davis,2018</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"Enhancing Movie Recommendations with Semantic Analysis"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Focusing on semantic analysis and the Bag of Words model, this paper proposes an approach to improve movie recommendations by considering the deeper meaning of textual data</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Bag of Words</a:t>
                      </a:r>
                    </a:p>
                    <a:p>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Limitations related to the semantic gap </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5952558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FA9C3E5-3675-A0A4-C407-299529429FEA}"/>
              </a:ext>
            </a:extLst>
          </p:cNvPr>
          <p:cNvGraphicFramePr>
            <a:graphicFrameLocks noGrp="1"/>
          </p:cNvGraphicFramePr>
          <p:nvPr>
            <p:extLst>
              <p:ext uri="{D42A27DB-BD31-4B8C-83A1-F6EECF244321}">
                <p14:modId xmlns:p14="http://schemas.microsoft.com/office/powerpoint/2010/main" val="1171845044"/>
              </p:ext>
            </p:extLst>
          </p:nvPr>
        </p:nvGraphicFramePr>
        <p:xfrm>
          <a:off x="1295400" y="1028700"/>
          <a:ext cx="13944600" cy="58978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17505730"/>
                    </a:ext>
                  </a:extLst>
                </a:gridCol>
                <a:gridCol w="3124200">
                  <a:extLst>
                    <a:ext uri="{9D8B030D-6E8A-4147-A177-3AD203B41FA5}">
                      <a16:colId xmlns:a16="http://schemas.microsoft.com/office/drawing/2014/main" val="1882445452"/>
                    </a:ext>
                  </a:extLst>
                </a:gridCol>
                <a:gridCol w="2628900">
                  <a:extLst>
                    <a:ext uri="{9D8B030D-6E8A-4147-A177-3AD203B41FA5}">
                      <a16:colId xmlns:a16="http://schemas.microsoft.com/office/drawing/2014/main" val="3037501167"/>
                    </a:ext>
                  </a:extLst>
                </a:gridCol>
                <a:gridCol w="2324100">
                  <a:extLst>
                    <a:ext uri="{9D8B030D-6E8A-4147-A177-3AD203B41FA5}">
                      <a16:colId xmlns:a16="http://schemas.microsoft.com/office/drawing/2014/main" val="744564783"/>
                    </a:ext>
                  </a:extLst>
                </a:gridCol>
                <a:gridCol w="2324100">
                  <a:extLst>
                    <a:ext uri="{9D8B030D-6E8A-4147-A177-3AD203B41FA5}">
                      <a16:colId xmlns:a16="http://schemas.microsoft.com/office/drawing/2014/main" val="1724203655"/>
                    </a:ext>
                  </a:extLst>
                </a:gridCol>
                <a:gridCol w="2324100">
                  <a:extLst>
                    <a:ext uri="{9D8B030D-6E8A-4147-A177-3AD203B41FA5}">
                      <a16:colId xmlns:a16="http://schemas.microsoft.com/office/drawing/2014/main" val="2503441118"/>
                    </a:ext>
                  </a:extLst>
                </a:gridCol>
              </a:tblGrid>
              <a:tr h="1752600">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S.NO</a:t>
                      </a:r>
                    </a:p>
                  </a:txBody>
                  <a:tcPr/>
                </a:tc>
                <a:tc>
                  <a:txBody>
                    <a:bodyPr/>
                    <a:lstStyle/>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Authors name and Year of </a:t>
                      </a:r>
                    </a:p>
                    <a:p>
                      <a:pPr algn="ctr"/>
                      <a:r>
                        <a:rPr lang="en-US" sz="2000" dirty="0">
                          <a:latin typeface="Times New Roman" panose="02020603050405020304" pitchFamily="18" charset="0"/>
                          <a:cs typeface="Times New Roman" panose="02020603050405020304" pitchFamily="18" charset="0"/>
                        </a:rPr>
                        <a:t>Publication</a:t>
                      </a:r>
                    </a:p>
                  </a:txBody>
                  <a:tcPr/>
                </a:tc>
                <a:tc>
                  <a:txBody>
                    <a:bodyPr/>
                    <a:lstStyle/>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Title name and  journal name</a:t>
                      </a:r>
                    </a:p>
                  </a:txBody>
                  <a:tcPr/>
                </a:tc>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Abstract</a:t>
                      </a:r>
                    </a:p>
                  </a:txBody>
                  <a:tcPr/>
                </a:tc>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Technique Used</a:t>
                      </a:r>
                    </a:p>
                  </a:txBody>
                  <a:tcPr/>
                </a:tc>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804688147"/>
                  </a:ext>
                </a:extLst>
              </a:tr>
              <a:tr h="1723382">
                <a:tc>
                  <a:txBody>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a:t>
                      </a:r>
                    </a:p>
                  </a:txBody>
                  <a:tcPr/>
                </a:tc>
                <a:tc>
                  <a:txBody>
                    <a:bodyPr/>
                    <a:lstStyle/>
                    <a:p>
                      <a:endParaRPr lang="en-US" sz="20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Daniel Brown, Megan Lewis,2018</a:t>
                      </a:r>
                      <a:endParaRPr lang="en-US" sz="2000" dirty="0">
                        <a:latin typeface="Times New Roman" panose="02020603050405020304" pitchFamily="18" charset="0"/>
                        <a:cs typeface="Times New Roman" panose="02020603050405020304" pitchFamily="18" charset="0"/>
                      </a:endParaRPr>
                    </a:p>
                  </a:txBody>
                  <a:tcPr/>
                </a:tc>
                <a:tc>
                  <a:txBody>
                    <a:bodyPr/>
                    <a:lstStyle/>
                    <a:p>
                      <a:pPr algn="l"/>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"Improving Movie Recommendations with Genre-aware Bag of Words Models"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This paper proposes genre-aware variations of the Bag of Words model to enhance movie recommendations.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Bow Algorithm</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Limitations related to genre ambiguity and data noise are discussed.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7232215"/>
                  </a:ext>
                </a:extLst>
              </a:tr>
              <a:tr h="1723382">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Olivia Robinson, Samuel Turner,2021</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"Beyond Bag of Words: Advanced Text Representation for Movie Recommendations"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This recent paper explores advanced text representation techniques beyond Bag of Words for movie recommendations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Bow Algorithm</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limitations related to model interpretability and training data volume.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19757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6051001" y="149133"/>
            <a:ext cx="2386132" cy="2087866"/>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5" name="Group 5"/>
          <p:cNvGrpSpPr/>
          <p:nvPr/>
        </p:nvGrpSpPr>
        <p:grpSpPr>
          <a:xfrm rot="5400000">
            <a:off x="-120177" y="8484345"/>
            <a:ext cx="1922832" cy="168247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8" name="Group 8"/>
          <p:cNvGrpSpPr/>
          <p:nvPr/>
        </p:nvGrpSpPr>
        <p:grpSpPr>
          <a:xfrm rot="-5400000">
            <a:off x="642790" y="9416876"/>
            <a:ext cx="1460670" cy="12780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1" name="Group 11"/>
          <p:cNvGrpSpPr/>
          <p:nvPr/>
        </p:nvGrpSpPr>
        <p:grpSpPr>
          <a:xfrm rot="5400000">
            <a:off x="16325531" y="-274376"/>
            <a:ext cx="1329668" cy="1163459"/>
            <a:chOff x="0" y="0"/>
            <a:chExt cx="812800" cy="711200"/>
          </a:xfrm>
        </p:grpSpPr>
        <p:sp>
          <p:nvSpPr>
            <p:cNvPr id="12" name="Freeform 1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3" name="TextBox 13"/>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15" name="TextBox 15"/>
          <p:cNvSpPr txBox="1"/>
          <p:nvPr/>
        </p:nvSpPr>
        <p:spPr>
          <a:xfrm>
            <a:off x="734082" y="354652"/>
            <a:ext cx="8658607" cy="1111246"/>
          </a:xfrm>
          <a:prstGeom prst="rect">
            <a:avLst/>
          </a:prstGeom>
        </p:spPr>
        <p:txBody>
          <a:bodyPr lIns="0" tIns="0" rIns="0" bIns="0" rtlCol="0" anchor="t">
            <a:spAutoFit/>
          </a:bodyPr>
          <a:lstStyle/>
          <a:p>
            <a:pPr>
              <a:lnSpc>
                <a:spcPts val="9100"/>
              </a:lnSpc>
            </a:pPr>
            <a:r>
              <a:rPr lang="en-US" sz="6500" dirty="0">
                <a:solidFill>
                  <a:srgbClr val="DB793D"/>
                </a:solidFill>
                <a:latin typeface="Times New Roman" panose="02020603050405020304" pitchFamily="18" charset="0"/>
                <a:cs typeface="Times New Roman" panose="02020603050405020304" pitchFamily="18" charset="0"/>
              </a:rPr>
              <a:t>Proposed</a:t>
            </a:r>
            <a:r>
              <a:rPr lang="en-US" sz="6500" dirty="0">
                <a:solidFill>
                  <a:srgbClr val="DB793D"/>
                </a:solidFill>
                <a:latin typeface="Open Sauce Semi-Bold"/>
              </a:rPr>
              <a:t> </a:t>
            </a:r>
            <a:r>
              <a:rPr lang="en-US" sz="6500" dirty="0">
                <a:solidFill>
                  <a:srgbClr val="DB793D"/>
                </a:solidFill>
                <a:latin typeface="Times New Roman" panose="02020603050405020304" pitchFamily="18" charset="0"/>
                <a:cs typeface="Times New Roman" panose="02020603050405020304" pitchFamily="18" charset="0"/>
              </a:rPr>
              <a:t>System</a:t>
            </a:r>
          </a:p>
        </p:txBody>
      </p:sp>
      <p:sp>
        <p:nvSpPr>
          <p:cNvPr id="16" name="TextBox 16"/>
          <p:cNvSpPr txBox="1"/>
          <p:nvPr/>
        </p:nvSpPr>
        <p:spPr>
          <a:xfrm>
            <a:off x="734081" y="1786548"/>
            <a:ext cx="15316919" cy="5082160"/>
          </a:xfrm>
          <a:prstGeom prst="rect">
            <a:avLst/>
          </a:prstGeom>
        </p:spPr>
        <p:txBody>
          <a:bodyPr wrap="square" lIns="0" tIns="0" rIns="0" bIns="0" rtlCol="0" anchor="t">
            <a:spAutoFit/>
          </a:bodyPr>
          <a:lstStyle/>
          <a:p>
            <a:pPr algn="just">
              <a:lnSpc>
                <a:spcPct val="150000"/>
              </a:lnSpc>
              <a:spcBef>
                <a:spcPct val="0"/>
              </a:spcBef>
            </a:pPr>
            <a:r>
              <a:rPr lang="en-US" sz="3200" dirty="0">
                <a:solidFill>
                  <a:srgbClr val="000000"/>
                </a:solidFill>
                <a:latin typeface="Times New Roman"/>
              </a:rPr>
              <a:t>Our Content-Based Movie Recommendation System uses the Bag of Words algorithm to analyze movie features such as overviews, genres, keywords, cast, and crew. With scikit-learn, we convert this data into numbers, allowing us to calculate similarities between movies. The user-friendly Streamlit interface lets users input a movie title for personalized recommendations. Movie posters from The Movie Database (TMDB) API enhance the visual experience. Our goal is to offer a simple and effective platform, helping users discover movies tailored to their preferences for an enjoyable cinematic journey.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50EA4A-1298-271A-C347-9DF7E6F795F0}"/>
              </a:ext>
            </a:extLst>
          </p:cNvPr>
          <p:cNvSpPr>
            <a:spLocks noGrp="1"/>
          </p:cNvSpPr>
          <p:nvPr>
            <p:ph type="title"/>
          </p:nvPr>
        </p:nvSpPr>
        <p:spPr>
          <a:xfrm>
            <a:off x="762000" y="342900"/>
            <a:ext cx="17297400" cy="762000"/>
          </a:xfrm>
        </p:spPr>
        <p:txBody>
          <a:bodyPr>
            <a:noAutofit/>
          </a:bodyPr>
          <a:lstStyle/>
          <a:p>
            <a:pPr algn="l"/>
            <a:r>
              <a:rPr lang="en-US" sz="6500" dirty="0">
                <a:latin typeface="Times New Roman" panose="02020603050405020304" pitchFamily="18" charset="0"/>
                <a:cs typeface="Times New Roman" panose="02020603050405020304" pitchFamily="18" charset="0"/>
              </a:rPr>
              <a:t>Steps</a:t>
            </a:r>
          </a:p>
        </p:txBody>
      </p:sp>
      <p:sp>
        <p:nvSpPr>
          <p:cNvPr id="12" name="Content Placeholder 11">
            <a:extLst>
              <a:ext uri="{FF2B5EF4-FFF2-40B4-BE49-F238E27FC236}">
                <a16:creationId xmlns:a16="http://schemas.microsoft.com/office/drawing/2014/main" id="{B64327BD-6C98-822B-AD8A-6E48917CC8C4}"/>
              </a:ext>
            </a:extLst>
          </p:cNvPr>
          <p:cNvSpPr>
            <a:spLocks noGrp="1"/>
          </p:cNvSpPr>
          <p:nvPr>
            <p:ph idx="1"/>
          </p:nvPr>
        </p:nvSpPr>
        <p:spPr>
          <a:xfrm>
            <a:off x="457200" y="1409700"/>
            <a:ext cx="15240000" cy="8297862"/>
          </a:xfrm>
        </p:spPr>
        <p:txBody>
          <a:bodyPr>
            <a:noAutofit/>
          </a:bodyPr>
          <a:lstStyle/>
          <a:p>
            <a:pPr marL="0" indent="0" algn="just">
              <a:lnSpc>
                <a:spcPct val="110000"/>
              </a:lnSpc>
              <a:buNone/>
            </a:pPr>
            <a:r>
              <a:rPr lang="en-US" b="1" dirty="0">
                <a:latin typeface="Times New Roman" panose="02020603050405020304" pitchFamily="18" charset="0"/>
                <a:cs typeface="Times New Roman" panose="02020603050405020304" pitchFamily="18" charset="0"/>
              </a:rPr>
              <a:t>1) Data Setup:</a:t>
            </a:r>
          </a:p>
          <a:p>
            <a:pPr algn="just">
              <a:lnSpc>
                <a:spcPct val="110000"/>
              </a:lnSpc>
            </a:pPr>
            <a:r>
              <a:rPr lang="en-US" dirty="0">
                <a:latin typeface="Times New Roman" panose="02020603050405020304" pitchFamily="18" charset="0"/>
                <a:cs typeface="Times New Roman" panose="02020603050405020304" pitchFamily="18" charset="0"/>
              </a:rPr>
              <a:t>Load movie datasets and merge relevant columns.</a:t>
            </a:r>
          </a:p>
          <a:p>
            <a:pPr algn="just">
              <a:lnSpc>
                <a:spcPct val="110000"/>
              </a:lnSpc>
            </a:pPr>
            <a:r>
              <a:rPr lang="en-US" dirty="0">
                <a:latin typeface="Times New Roman" panose="02020603050405020304" pitchFamily="18" charset="0"/>
                <a:cs typeface="Times New Roman" panose="02020603050405020304" pitchFamily="18" charset="0"/>
              </a:rPr>
              <a:t>Handle null values and preprocess data.</a:t>
            </a:r>
          </a:p>
          <a:p>
            <a:pPr marL="0" indent="0" algn="just">
              <a:lnSpc>
                <a:spcPct val="110000"/>
              </a:lnSpc>
              <a:buNone/>
            </a:pPr>
            <a:r>
              <a:rPr lang="en-US" b="1" dirty="0">
                <a:latin typeface="Times New Roman" panose="02020603050405020304" pitchFamily="18" charset="0"/>
                <a:cs typeface="Times New Roman" panose="02020603050405020304" pitchFamily="18" charset="0"/>
              </a:rPr>
              <a:t>2) Text Data Processing:</a:t>
            </a:r>
          </a:p>
          <a:p>
            <a:pPr algn="just">
              <a:lnSpc>
                <a:spcPct val="110000"/>
              </a:lnSpc>
            </a:pPr>
            <a:r>
              <a:rPr lang="en-US" dirty="0">
                <a:latin typeface="Times New Roman" panose="02020603050405020304" pitchFamily="18" charset="0"/>
                <a:cs typeface="Times New Roman" panose="02020603050405020304" pitchFamily="18" charset="0"/>
              </a:rPr>
              <a:t>Convert string representations to lists.</a:t>
            </a:r>
          </a:p>
          <a:p>
            <a:pPr algn="just">
              <a:lnSpc>
                <a:spcPct val="110000"/>
              </a:lnSpc>
            </a:pPr>
            <a:r>
              <a:rPr lang="en-US" dirty="0">
                <a:latin typeface="Times New Roman" panose="02020603050405020304" pitchFamily="18" charset="0"/>
                <a:cs typeface="Times New Roman" panose="02020603050405020304" pitchFamily="18" charset="0"/>
              </a:rPr>
              <a:t>Extract genres, keywords, and cast information.</a:t>
            </a:r>
          </a:p>
          <a:p>
            <a:pPr algn="just">
              <a:lnSpc>
                <a:spcPct val="110000"/>
              </a:lnSpc>
            </a:pPr>
            <a:r>
              <a:rPr lang="en-US" dirty="0">
                <a:latin typeface="Times New Roman" panose="02020603050405020304" pitchFamily="18" charset="0"/>
                <a:cs typeface="Times New Roman" panose="02020603050405020304" pitchFamily="18" charset="0"/>
              </a:rPr>
              <a:t>Combine features into a 'tags' column.</a:t>
            </a:r>
          </a:p>
          <a:p>
            <a:pPr marL="0" indent="0" algn="just">
              <a:lnSpc>
                <a:spcPct val="110000"/>
              </a:lnSpc>
              <a:buNone/>
            </a:pPr>
            <a:r>
              <a:rPr lang="en-US" b="1" dirty="0">
                <a:latin typeface="Times New Roman" panose="02020603050405020304" pitchFamily="18" charset="0"/>
                <a:cs typeface="Times New Roman" panose="02020603050405020304" pitchFamily="18" charset="0"/>
              </a:rPr>
              <a:t>3) Text Vectorization:</a:t>
            </a:r>
          </a:p>
          <a:p>
            <a:pPr algn="just">
              <a:lnSpc>
                <a:spcPct val="110000"/>
              </a:lnSpc>
            </a:pPr>
            <a:r>
              <a:rPr lang="en-US" dirty="0">
                <a:latin typeface="Times New Roman" panose="02020603050405020304" pitchFamily="18" charset="0"/>
                <a:cs typeface="Times New Roman" panose="02020603050405020304" pitchFamily="18" charset="0"/>
              </a:rPr>
              <a:t>Apply Bag of Words using Count Vectorizer.</a:t>
            </a:r>
          </a:p>
          <a:p>
            <a:pPr algn="just">
              <a:lnSpc>
                <a:spcPct val="110000"/>
              </a:lnSpc>
            </a:pPr>
            <a:r>
              <a:rPr lang="en-US" dirty="0">
                <a:latin typeface="Times New Roman" panose="02020603050405020304" pitchFamily="18" charset="0"/>
                <a:cs typeface="Times New Roman" panose="02020603050405020304" pitchFamily="18" charset="0"/>
              </a:rPr>
              <a:t>Transform textual data into numerical vectors.</a:t>
            </a:r>
          </a:p>
          <a:p>
            <a:pPr marL="0" indent="0" algn="just">
              <a:lnSpc>
                <a:spcPct val="110000"/>
              </a:lnSpc>
              <a:buNone/>
            </a:pPr>
            <a:r>
              <a:rPr lang="en-US" b="1" dirty="0">
                <a:latin typeface="Times New Roman" panose="02020603050405020304" pitchFamily="18" charset="0"/>
                <a:cs typeface="Times New Roman" panose="02020603050405020304" pitchFamily="18" charset="0"/>
              </a:rPr>
              <a:t>4) Similarity Calculation:</a:t>
            </a:r>
          </a:p>
          <a:p>
            <a:pPr marL="0" indent="0" algn="just">
              <a:lnSpc>
                <a:spcPct val="110000"/>
              </a:lnSpc>
              <a:buNone/>
            </a:pPr>
            <a:r>
              <a:rPr lang="en-US" dirty="0">
                <a:latin typeface="Times New Roman" panose="02020603050405020304" pitchFamily="18" charset="0"/>
                <a:cs typeface="Times New Roman" panose="02020603050405020304" pitchFamily="18" charset="0"/>
              </a:rPr>
              <a:t>Compute cosine similarity between movies.</a:t>
            </a:r>
          </a:p>
          <a:p>
            <a:pPr marL="0" indent="0" algn="just">
              <a:lnSpc>
                <a:spcPct val="110000"/>
              </a:lnSpc>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43D3-0EC4-7052-ECE8-B4AC4E2825E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6D58FB2-A9C5-660B-CF40-5066B2C81AF5}"/>
              </a:ext>
            </a:extLst>
          </p:cNvPr>
          <p:cNvSpPr>
            <a:spLocks noGrp="1"/>
          </p:cNvSpPr>
          <p:nvPr>
            <p:ph idx="1"/>
          </p:nvPr>
        </p:nvSpPr>
        <p:spPr>
          <a:xfrm>
            <a:off x="457200" y="1028700"/>
            <a:ext cx="16611600" cy="8983662"/>
          </a:xfrm>
        </p:spPr>
        <p:txBody>
          <a:bodyPr>
            <a:noAutofit/>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5) Recommendation Function:</a:t>
            </a:r>
          </a:p>
          <a:p>
            <a:pPr algn="just">
              <a:lnSpc>
                <a:spcPct val="150000"/>
              </a:lnSpc>
            </a:pPr>
            <a:r>
              <a:rPr lang="en-US" dirty="0">
                <a:latin typeface="Times New Roman" panose="02020603050405020304" pitchFamily="18" charset="0"/>
                <a:cs typeface="Times New Roman" panose="02020603050405020304" pitchFamily="18" charset="0"/>
              </a:rPr>
              <a:t>Create a function to recommend movies based on input.</a:t>
            </a:r>
          </a:p>
          <a:p>
            <a:pPr marL="0" indent="0" algn="just">
              <a:lnSpc>
                <a:spcPct val="150000"/>
              </a:lnSpc>
              <a:buNone/>
            </a:pPr>
            <a:r>
              <a:rPr lang="en-US" b="1" dirty="0">
                <a:latin typeface="Times New Roman" panose="02020603050405020304" pitchFamily="18" charset="0"/>
                <a:cs typeface="Times New Roman" panose="02020603050405020304" pitchFamily="18" charset="0"/>
              </a:rPr>
              <a:t>6) Streamlit Integration:</a:t>
            </a:r>
          </a:p>
          <a:p>
            <a:pPr algn="just">
              <a:lnSpc>
                <a:spcPct val="150000"/>
              </a:lnSpc>
            </a:pPr>
            <a:r>
              <a:rPr lang="en-US" dirty="0">
                <a:latin typeface="Times New Roman" panose="02020603050405020304" pitchFamily="18" charset="0"/>
                <a:cs typeface="Times New Roman" panose="02020603050405020304" pitchFamily="18" charset="0"/>
              </a:rPr>
              <a:t>Use Streamlit to build an interactive interface.</a:t>
            </a:r>
          </a:p>
          <a:p>
            <a:pPr algn="just">
              <a:lnSpc>
                <a:spcPct val="150000"/>
              </a:lnSpc>
            </a:pPr>
            <a:r>
              <a:rPr lang="en-US" dirty="0">
                <a:latin typeface="Times New Roman" panose="02020603050405020304" pitchFamily="18" charset="0"/>
                <a:cs typeface="Times New Roman" panose="02020603050405020304" pitchFamily="18" charset="0"/>
              </a:rPr>
              <a:t>Fetch movie posters from TMDb API.</a:t>
            </a:r>
          </a:p>
          <a:p>
            <a:pPr marL="0" indent="0" algn="just">
              <a:lnSpc>
                <a:spcPct val="150000"/>
              </a:lnSpc>
              <a:buNone/>
            </a:pPr>
            <a:r>
              <a:rPr lang="en-US" b="1" dirty="0">
                <a:latin typeface="Times New Roman" panose="02020603050405020304" pitchFamily="18" charset="0"/>
                <a:cs typeface="Times New Roman" panose="02020603050405020304" pitchFamily="18" charset="0"/>
              </a:rPr>
              <a:t>7) User Interaction:</a:t>
            </a:r>
          </a:p>
          <a:p>
            <a:pPr algn="just">
              <a:lnSpc>
                <a:spcPct val="150000"/>
              </a:lnSpc>
            </a:pPr>
            <a:r>
              <a:rPr lang="en-US" dirty="0">
                <a:latin typeface="Times New Roman" panose="02020603050405020304" pitchFamily="18" charset="0"/>
                <a:cs typeface="Times New Roman" panose="02020603050405020304" pitchFamily="18" charset="0"/>
              </a:rPr>
              <a:t>Allow users to select a movie and trigger recommendations.</a:t>
            </a:r>
          </a:p>
          <a:p>
            <a:pPr marL="0" indent="0" algn="just">
              <a:lnSpc>
                <a:spcPct val="150000"/>
              </a:lnSpc>
              <a:buNone/>
            </a:pPr>
            <a:r>
              <a:rPr lang="en-US" b="1" dirty="0">
                <a:latin typeface="Times New Roman" panose="02020603050405020304" pitchFamily="18" charset="0"/>
                <a:cs typeface="Times New Roman" panose="02020603050405020304" pitchFamily="18" charset="0"/>
              </a:rPr>
              <a:t>8) Display Recommendations:</a:t>
            </a:r>
          </a:p>
          <a:p>
            <a:pPr algn="just">
              <a:lnSpc>
                <a:spcPct val="150000"/>
              </a:lnSpc>
            </a:pPr>
            <a:r>
              <a:rPr lang="en-US" dirty="0">
                <a:latin typeface="Times New Roman" panose="02020603050405020304" pitchFamily="18" charset="0"/>
                <a:cs typeface="Times New Roman" panose="02020603050405020304" pitchFamily="18" charset="0"/>
              </a:rPr>
              <a:t>Showcase top 5 movie recommendations with posters.</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2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00CA-7E81-A832-D780-DA13FBC7629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Bag of Words Algorithm</a:t>
            </a:r>
          </a:p>
        </p:txBody>
      </p:sp>
      <p:sp>
        <p:nvSpPr>
          <p:cNvPr id="3" name="Content Placeholder 2">
            <a:extLst>
              <a:ext uri="{FF2B5EF4-FFF2-40B4-BE49-F238E27FC236}">
                <a16:creationId xmlns:a16="http://schemas.microsoft.com/office/drawing/2014/main" id="{006248B5-FFA2-08DE-E396-F7B11667162A}"/>
              </a:ext>
            </a:extLst>
          </p:cNvPr>
          <p:cNvSpPr>
            <a:spLocks noGrp="1"/>
          </p:cNvSpPr>
          <p:nvPr>
            <p:ph idx="1"/>
          </p:nvPr>
        </p:nvSpPr>
        <p:spPr>
          <a:xfrm>
            <a:off x="457200" y="1600200"/>
            <a:ext cx="15621000" cy="8039100"/>
          </a:xfrm>
        </p:spPr>
        <p:txBody>
          <a:bodyPr>
            <a:normAutofit/>
          </a:bodyPr>
          <a:lstStyle/>
          <a:p>
            <a:r>
              <a:rPr lang="en-US" dirty="0">
                <a:latin typeface="Times New Roman" panose="02020603050405020304" pitchFamily="18" charset="0"/>
                <a:cs typeface="Times New Roman" panose="02020603050405020304" pitchFamily="18" charset="0"/>
              </a:rPr>
              <a:t>Tokenization: Break down a piece of text into individual words or tokens.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Vocabulary Creation: Create a vocabulary by compiling a list of all unique words(tokens) in the given text. This step typically involves removing stop words (common words like "and," "the," etc.).</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Vectorization: Represent each document as a vector by counting the frequency of each word in the vocabulary within that document. The order of words is disregarded.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Sparse Matrix: Form a sparse matrix where each row corresponds to a document, and each column corresponds to a word in the vocabulary. The matrix entries are the word frequencies in each document.</a:t>
            </a:r>
          </a:p>
        </p:txBody>
      </p:sp>
    </p:spTree>
    <p:extLst>
      <p:ext uri="{BB962C8B-B14F-4D97-AF65-F5344CB8AC3E}">
        <p14:creationId xmlns:p14="http://schemas.microsoft.com/office/powerpoint/2010/main" val="2424415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2806</TotalTime>
  <Words>1126</Words>
  <Application>Microsoft Office PowerPoint</Application>
  <PresentationFormat>Custom</PresentationFormat>
  <Paragraphs>175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Times New Roman Semi-Bold</vt:lpstr>
      <vt:lpstr>Calibri</vt:lpstr>
      <vt:lpstr>Arial</vt:lpstr>
      <vt:lpstr>Times New Roman Bold</vt:lpstr>
      <vt:lpstr>Open Sauce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Steps</vt:lpstr>
      <vt:lpstr>PowerPoint Presentation</vt:lpstr>
      <vt:lpstr>Bag of Words Algorithm</vt:lpstr>
      <vt:lpstr>PowerPoint Presentation</vt:lpstr>
      <vt:lpstr>PowerPoint Presentation</vt:lpstr>
      <vt:lpstr>PowerPoint Presentation</vt:lpstr>
      <vt:lpstr>Snapshots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Guarding Against Deception: ML-Powered Phishing Website Detection</dc:title>
  <dc:creator>jayanth hegde</dc:creator>
  <cp:lastModifiedBy>jayanth hegde</cp:lastModifiedBy>
  <cp:revision>10</cp:revision>
  <dcterms:created xsi:type="dcterms:W3CDTF">2006-08-16T00:00:00Z</dcterms:created>
  <dcterms:modified xsi:type="dcterms:W3CDTF">2023-12-20T14:25:41Z</dcterms:modified>
  <dc:identifier>DAFzHiZIvjQ</dc:identifier>
</cp:coreProperties>
</file>