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76" r:id="rId5"/>
    <p:sldId id="258" r:id="rId6"/>
    <p:sldId id="271" r:id="rId7"/>
    <p:sldId id="270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66" r:id="rId18"/>
    <p:sldId id="267" r:id="rId19"/>
    <p:sldId id="274" r:id="rId20"/>
    <p:sldId id="275" r:id="rId21"/>
    <p:sldId id="277" r:id="rId22"/>
    <p:sldId id="278" r:id="rId23"/>
    <p:sldId id="279" r:id="rId24"/>
    <p:sldId id="280" r:id="rId25"/>
    <p:sldId id="268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72" d="100"/>
          <a:sy n="72" d="100"/>
        </p:scale>
        <p:origin x="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ULTI-OUTPUT DL ON CIFAR10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MULTI-O</a:t>
            </a:r>
            <a:r>
              <a:rPr lang="en-US" dirty="0"/>
              <a:t>BJECTIVE DEEP LEARNING</a:t>
            </a:r>
            <a:endParaRPr dirty="0"/>
          </a:p>
        </p:txBody>
      </p:sp>
      <p:sp>
        <p:nvSpPr>
          <p:cNvPr id="119" name="Jayanth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Jayanth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INGLE NET COARSE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 NET COARSE RESULTS</a:t>
            </a:r>
          </a:p>
        </p:txBody>
      </p:sp>
      <p:sp>
        <p:nvSpPr>
          <p:cNvPr id="132" name="Total trainable  parameters: 1,255,98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Total trainable </a:t>
            </a:r>
            <a:br/>
            <a:r>
              <a:t>parameters: 1,255,988</a:t>
            </a:r>
          </a:p>
          <a:p>
            <a:pPr>
              <a:buBlip>
                <a:blip r:embed="rId2"/>
              </a:buBlip>
            </a:pPr>
            <a:r>
              <a:t>Test loss: 1.469</a:t>
            </a:r>
          </a:p>
          <a:p>
            <a:pPr>
              <a:buBlip>
                <a:blip r:embed="rId2"/>
              </a:buBlip>
            </a:pPr>
            <a:r>
              <a:t>Test accuracy: 58.34%</a:t>
            </a:r>
          </a:p>
        </p:txBody>
      </p:sp>
      <p:pic>
        <p:nvPicPr>
          <p:cNvPr id="133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200" y="1746250"/>
            <a:ext cx="5486400" cy="365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5200" y="5416550"/>
            <a:ext cx="54864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INGLE NET FINE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 NET FINE RESULTS</a:t>
            </a:r>
          </a:p>
        </p:txBody>
      </p:sp>
      <p:sp>
        <p:nvSpPr>
          <p:cNvPr id="137" name="Total trainable  parameters:1,297,02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Total trainable </a:t>
            </a:r>
            <a:br/>
            <a:r>
              <a:t>parameters:1,297,028</a:t>
            </a:r>
          </a:p>
          <a:p>
            <a:pPr>
              <a:buBlip>
                <a:blip r:embed="rId2"/>
              </a:buBlip>
            </a:pPr>
            <a:r>
              <a:t>Test loss: 15.95</a:t>
            </a:r>
          </a:p>
          <a:p>
            <a:pPr>
              <a:buBlip>
                <a:blip r:embed="rId2"/>
              </a:buBlip>
            </a:pPr>
            <a:r>
              <a:t>Test accuracy: 1%</a:t>
            </a:r>
          </a:p>
          <a:p>
            <a:pPr>
              <a:buBlip>
                <a:blip r:embed="rId2"/>
              </a:buBlip>
            </a:pPr>
            <a:r>
              <a:t>Average Accuracy for</a:t>
            </a:r>
            <a:br/>
            <a:r>
              <a:t>single net models: 28% </a:t>
            </a:r>
          </a:p>
        </p:txBody>
      </p:sp>
      <p:pic>
        <p:nvPicPr>
          <p:cNvPr id="138" name="3.png" descr="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200" y="2025650"/>
            <a:ext cx="5486400" cy="365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4.png" descr="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5200" y="5708650"/>
            <a:ext cx="54864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ITHOUT BRAN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WITHOUT BRANCHING</a:t>
            </a:r>
          </a:p>
        </p:txBody>
      </p:sp>
      <p:sp>
        <p:nvSpPr>
          <p:cNvPr id="142" name="Convolution 2D (32, 3, 3) &amp; RELU Activation x 2…"/>
          <p:cNvSpPr txBox="1">
            <a:spLocks noGrp="1"/>
          </p:cNvSpPr>
          <p:nvPr>
            <p:ph type="body" idx="1"/>
          </p:nvPr>
        </p:nvSpPr>
        <p:spPr>
          <a:xfrm>
            <a:off x="787400" y="27813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Convolution 2D (32, 3, 3) &amp; RELU Activation x 2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Max Pool (2x2) &amp; Dropout (0.25)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Convolution 2D (32, 3, 3) &amp; RELU Activation x 2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Max Pool (2x2) &amp; Dropout (0.25)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FC (512) &amp; RELU &amp; Dropout (0.5)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FC (100) &amp; Softmax =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Output 1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FC (20) &amp; Softmax =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Output 2</a:t>
            </a:r>
          </a:p>
        </p:txBody>
      </p:sp>
      <p:pic>
        <p:nvPicPr>
          <p:cNvPr id="143" name="Screen Shot 2018-11-07 at 7.56.58 PM.png" descr="Screen Shot 2018-11-07 at 7.56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9050" y="6032500"/>
            <a:ext cx="1993900" cy="238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"/>
          <p:cNvSpPr/>
          <p:nvPr/>
        </p:nvSpPr>
        <p:spPr>
          <a:xfrm>
            <a:off x="6502399" y="7416799"/>
            <a:ext cx="2745285" cy="182514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6425989" y="8280400"/>
            <a:ext cx="2897684" cy="0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ITHOUT BRANCHING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WITHOUT BRANCHING RESULTS</a:t>
            </a:r>
          </a:p>
        </p:txBody>
      </p:sp>
      <p:sp>
        <p:nvSpPr>
          <p:cNvPr id="148" name="Total Trainable  parameters: 1,299,04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blurRad="41148" dist="30861" dir="5400000" rotWithShape="0">
                    <a:srgbClr val="000000"/>
                  </a:outerShdw>
                </a:effectLst>
              </a:defRPr>
            </a:pPr>
            <a:r>
              <a:t>Total Trainable </a:t>
            </a:r>
            <a:br/>
            <a:r>
              <a:t>parameters: 1,299,048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blurRad="41148" dist="30861" dir="5400000" rotWithShape="0">
                    <a:srgbClr val="000000"/>
                  </a:outerShdw>
                </a:effectLst>
              </a:defRPr>
            </a:pPr>
            <a:r>
              <a:t>Test loss: 18.95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blurRad="41148" dist="30861" dir="5400000" rotWithShape="0">
                    <a:srgbClr val="000000"/>
                  </a:outerShdw>
                </a:effectLst>
              </a:defRPr>
            </a:pPr>
            <a:r>
              <a:t>Coarse accuracy: 5% 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blurRad="41148" dist="30861" dir="5400000" rotWithShape="0">
                    <a:srgbClr val="000000"/>
                  </a:outerShdw>
                </a:effectLst>
              </a:defRPr>
            </a:pPr>
            <a:r>
              <a:t>Fine accuracy: 1%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blurRad="41148" dist="30861" dir="5400000" rotWithShape="0">
                    <a:srgbClr val="000000"/>
                  </a:outerShdw>
                </a:effectLst>
              </a:defRPr>
            </a:pPr>
            <a:r>
              <a:t>Average accuracy: 3% 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blurRad="41148" dist="30861" dir="5400000" rotWithShape="0">
                    <a:srgbClr val="000000"/>
                  </a:outerShdw>
                </a:effectLst>
              </a:defRPr>
            </a:pPr>
            <a:r>
              <a:t>As we can see, the outputs get stagnant at fixed values  because we used single neural net without branching, leading to low accuracy.</a:t>
            </a:r>
          </a:p>
        </p:txBody>
      </p:sp>
      <p:pic>
        <p:nvPicPr>
          <p:cNvPr id="149" name="13.png" descr="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200" y="2857500"/>
            <a:ext cx="54864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ULTI OUTPUT BRANCH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 OUTPUT BRANCHED</a:t>
            </a:r>
          </a:p>
        </p:txBody>
      </p:sp>
      <p:sp>
        <p:nvSpPr>
          <p:cNvPr id="152" name="Convolution 2D (32, 3, 3) &amp; RELU Activation x 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Convolution 2D (32, 3, 3) &amp; RELU Activation x 2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Max Pool (2x2) &amp; Dropout (0.25)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Convolution 2D (32, 3, 3) &amp; RELU Activation x 2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Max Pool (2x2) &amp; Dropout (0.25)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FC (512) &amp; RELU &amp; Dropout (0.5)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FC (20) &amp; Softmax =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Output 1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FC (100) &amp; Softmax =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Output 2</a:t>
            </a:r>
          </a:p>
        </p:txBody>
      </p:sp>
      <p:pic>
        <p:nvPicPr>
          <p:cNvPr id="153" name="Screen Shot 2018-11-07 at 8.04.45 PM.png" descr="Screen Shot 2018-11-07 at 8.04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21650" y="6299200"/>
            <a:ext cx="2501900" cy="205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Line"/>
          <p:cNvSpPr/>
          <p:nvPr/>
        </p:nvSpPr>
        <p:spPr>
          <a:xfrm>
            <a:off x="6350000" y="7366000"/>
            <a:ext cx="1815902" cy="720229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6619158" y="8187732"/>
            <a:ext cx="2810030" cy="1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ULTI OUTPUT BRANCHED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 OUTPUT BRANCHED RESULTS</a:t>
            </a:r>
          </a:p>
        </p:txBody>
      </p:sp>
      <p:sp>
        <p:nvSpPr>
          <p:cNvPr id="158" name="Total Trainable  parameters: 1,307,28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2700"/>
              </a:spcBef>
              <a:buBlip>
                <a:blip r:embed="rId2"/>
              </a:buBlip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dirty="0"/>
              <a:t>Total Trainable </a:t>
            </a:r>
            <a:br>
              <a:rPr dirty="0"/>
            </a:br>
            <a:r>
              <a:rPr dirty="0"/>
              <a:t>parameters: 1,307,288</a:t>
            </a:r>
          </a:p>
          <a:p>
            <a:pPr marL="337820" indent="-337820" defTabSz="443991">
              <a:spcBef>
                <a:spcPts val="2700"/>
              </a:spcBef>
              <a:buBlip>
                <a:blip r:embed="rId2"/>
              </a:buBlip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dirty="0"/>
              <a:t>Test loss: 3.465</a:t>
            </a:r>
          </a:p>
          <a:p>
            <a:pPr marL="337820" indent="-337820" defTabSz="443991">
              <a:spcBef>
                <a:spcPts val="2700"/>
              </a:spcBef>
              <a:buBlip>
                <a:blip r:embed="rId2"/>
              </a:buBlip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dirty="0"/>
              <a:t>Coarse accuracy: 59.2%</a:t>
            </a:r>
          </a:p>
          <a:p>
            <a:pPr marL="337820" indent="-337820" defTabSz="443991">
              <a:spcBef>
                <a:spcPts val="2700"/>
              </a:spcBef>
              <a:buBlip>
                <a:blip r:embed="rId2"/>
              </a:buBlip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dirty="0"/>
              <a:t>Fine accuracy: 46.13%</a:t>
            </a:r>
          </a:p>
          <a:p>
            <a:pPr marL="337820" indent="-337820" defTabSz="443991">
              <a:spcBef>
                <a:spcPts val="2700"/>
              </a:spcBef>
              <a:buBlip>
                <a:blip r:embed="rId2"/>
              </a:buBlip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dirty="0"/>
              <a:t>Average accuracy: 52.665%</a:t>
            </a:r>
          </a:p>
          <a:p>
            <a:pPr marL="337820" indent="-337820" defTabSz="443991">
              <a:spcBef>
                <a:spcPts val="2700"/>
              </a:spcBef>
              <a:buBlip>
                <a:blip r:embed="rId2"/>
              </a:buBlip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dirty="0"/>
              <a:t>The average accuracy is 52.66% for coarse and fine label based single multi-output neural net model, which is more than single output models by more than 20%.</a:t>
            </a:r>
          </a:p>
        </p:txBody>
      </p:sp>
      <p:pic>
        <p:nvPicPr>
          <p:cNvPr id="159" name="23.png" descr="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7200" y="2578100"/>
            <a:ext cx="54864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48DA-5CE4-E54E-B70D-FB8BAC8C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OUTPUT WEIGHTED BRANCHED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226C7-E23A-6F4F-BC1A-0F2DF4E9E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lang="en-US" dirty="0"/>
              <a:t>Test loss: 4.21</a:t>
            </a:r>
          </a:p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lang="en-US" dirty="0"/>
              <a:t>Coarse accuracy: 42%</a:t>
            </a:r>
          </a:p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lang="en-US" dirty="0"/>
              <a:t>Fine accuracy: 32%</a:t>
            </a:r>
          </a:p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r>
              <a:rPr lang="en-US" dirty="0"/>
              <a:t>Average accuracy: 37%</a:t>
            </a:r>
          </a:p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marL="337820" indent="-337820" defTabSz="443991">
              <a:spcBef>
                <a:spcPts val="2700"/>
              </a:spcBef>
              <a:defRPr sz="2736">
                <a:effectLst>
                  <a:outerShdw blurRad="38608" dist="28956" dir="5400000" rotWithShape="0">
                    <a:srgbClr val="000000"/>
                  </a:outerShdw>
                </a:effectLst>
              </a:defRPr>
            </a:pPr>
            <a:endParaRPr lang="en-US" dirty="0"/>
          </a:p>
        </p:txBody>
      </p:sp>
      <p:pic>
        <p:nvPicPr>
          <p:cNvPr id="5" name="Picture 4" descr="Training/Test Accuracy">
            <a:extLst>
              <a:ext uri="{FF2B5EF4-FFF2-40B4-BE49-F238E27FC236}">
                <a16:creationId xmlns:a16="http://schemas.microsoft.com/office/drawing/2014/main" id="{B664F232-E82B-AD4D-BC7E-F5CF8A7A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692400"/>
            <a:ext cx="5486400" cy="3296024"/>
          </a:xfrm>
          <a:prstGeom prst="rect">
            <a:avLst/>
          </a:prstGeom>
        </p:spPr>
      </p:pic>
      <p:pic>
        <p:nvPicPr>
          <p:cNvPr id="7" name="Picture 6" descr="A screenshot of a map&#13;&#10;&#13;&#10;Description automatically generated">
            <a:extLst>
              <a:ext uri="{FF2B5EF4-FFF2-40B4-BE49-F238E27FC236}">
                <a16:creationId xmlns:a16="http://schemas.microsoft.com/office/drawing/2014/main" id="{30B8E923-38B0-9B46-83DB-92E7DE38E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36" y="6060890"/>
            <a:ext cx="3878729" cy="2856883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54F27210-46BD-9947-B440-951356604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76" y="6060889"/>
            <a:ext cx="4285325" cy="2856883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95C3B3-D059-9247-A09A-76CE954C6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1" y="6060889"/>
            <a:ext cx="4285325" cy="28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99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ULTI OUTPUT RES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 OUTPUT RESNET </a:t>
            </a:r>
          </a:p>
        </p:txBody>
      </p:sp>
      <p:sp>
        <p:nvSpPr>
          <p:cNvPr id="162" name="Resnet with depth 3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Resnet with depth 32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Branching at last level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5 Resnet layers 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Total parameters: 477,368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Trainable parameters: </a:t>
            </a:r>
            <a:br/>
            <a:r>
              <a:t>475,096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pPr>
            <a:r>
              <a:t>Non-trainable parameters: </a:t>
            </a:r>
            <a:br/>
            <a:r>
              <a:t>2,272</a:t>
            </a:r>
          </a:p>
        </p:txBody>
      </p:sp>
      <p:pic>
        <p:nvPicPr>
          <p:cNvPr id="163" name="Screen Shot 2018-11-07 at 8.25.40 PM.png" descr="Screen Shot 2018-11-07 at 8.25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8950" y="1905142"/>
            <a:ext cx="5325914" cy="671801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Line"/>
          <p:cNvSpPr/>
          <p:nvPr/>
        </p:nvSpPr>
        <p:spPr>
          <a:xfrm>
            <a:off x="4914900" y="4000499"/>
            <a:ext cx="4574630" cy="3975995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ULTI OUTPUT RESNET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 OUTPUT RESNET RESULTS</a:t>
            </a:r>
          </a:p>
        </p:txBody>
      </p:sp>
      <p:sp>
        <p:nvSpPr>
          <p:cNvPr id="167" name="Test loss: 3.10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Test loss: 3.108</a:t>
            </a:r>
          </a:p>
          <a:p>
            <a:pPr>
              <a:buBlip>
                <a:blip r:embed="rId2"/>
              </a:buBlip>
            </a:pPr>
            <a:r>
              <a:t>Coarse accuracy: 69.19%</a:t>
            </a:r>
          </a:p>
          <a:p>
            <a:pPr>
              <a:buBlip>
                <a:blip r:embed="rId2"/>
              </a:buBlip>
            </a:pPr>
            <a:r>
              <a:t>Fine accuracy: 53.68%</a:t>
            </a:r>
          </a:p>
          <a:p>
            <a:pPr>
              <a:buBlip>
                <a:blip r:embed="rId2"/>
              </a:buBlip>
            </a:pPr>
            <a:r>
              <a:t>Average accuracy: 61.435%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5F96-E824-094B-AB30-88BB3A40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GRU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6533-543B-A34E-A64A-B86A1F12E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32907-9855-8541-BDFB-C232A617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768598"/>
            <a:ext cx="5452036" cy="5715002"/>
          </a:xfrm>
          <a:prstGeom prst="rect">
            <a:avLst/>
          </a:prstGeom>
        </p:spPr>
      </p:pic>
      <p:pic>
        <p:nvPicPr>
          <p:cNvPr id="12" name="Picture 11" descr="A close up of text on a white surface&#13;&#10;&#13;&#10;Description automatically generated">
            <a:extLst>
              <a:ext uri="{FF2B5EF4-FFF2-40B4-BE49-F238E27FC236}">
                <a16:creationId xmlns:a16="http://schemas.microsoft.com/office/drawing/2014/main" id="{83BA96F8-B134-CB46-8EF5-2747725A5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768598"/>
            <a:ext cx="5715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97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22" name="NLP/Vision challenges have several objectives to be computed simultaneous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NLP/Vision challenges have several objectives to be computed simultaneously</a:t>
            </a:r>
          </a:p>
          <a:p>
            <a:pPr marL="315594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Typical approaches are:</a:t>
            </a:r>
          </a:p>
          <a:p>
            <a:pPr marL="631189" lvl="1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Convert all but one into constraint during problem modeling phase</a:t>
            </a:r>
          </a:p>
          <a:p>
            <a:pPr marL="631189" lvl="1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Simplifying the problem consideration losing information and requirements along the way</a:t>
            </a:r>
          </a:p>
          <a:p>
            <a:pPr marL="315594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Multi-output formulation </a:t>
            </a:r>
          </a:p>
          <a:p>
            <a:pPr marL="631189" lvl="1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Formulating each objective function separately and giving weights to combined loss function</a:t>
            </a:r>
          </a:p>
          <a:p>
            <a:pPr marL="631189" lvl="1" indent="-315594" defTabSz="414781">
              <a:spcBef>
                <a:spcPts val="2500"/>
              </a:spcBef>
              <a:buBlip>
                <a:blip r:embed="rId2"/>
              </a:buBlip>
              <a:defRPr sz="2556">
                <a:effectLst>
                  <a:outerShdw blurRad="36068" dist="27050" dir="5400000" rotWithShape="0">
                    <a:srgbClr val="000000"/>
                  </a:outerShdw>
                </a:effectLst>
              </a:defRPr>
            </a:pPr>
            <a:r>
              <a:t>Reveals true nature of the problem without over-simplification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3EEF-13E7-044C-BEC2-1007DAC3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 err="1"/>
              <a:t>Concat</a:t>
            </a:r>
            <a:r>
              <a:rPr lang="en-US" dirty="0"/>
              <a:t> Pooling GRU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BD7D-DAF4-A24F-8963-0B30CBB7C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F6B12E04-6240-4040-A10F-6B1712E7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768599"/>
            <a:ext cx="5362388" cy="5714017"/>
          </a:xfrm>
          <a:prstGeom prst="rect">
            <a:avLst/>
          </a:prstGeom>
        </p:spPr>
      </p:pic>
      <p:pic>
        <p:nvPicPr>
          <p:cNvPr id="8" name="Picture 7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0D8F3DA0-20C4-AB42-AC06-8347082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744387"/>
            <a:ext cx="5715002" cy="57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45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EA7A-B3A2-AD4A-B790-C2F0A63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NET GRU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C7B4C-C8A4-D942-81EA-DCBCE06F1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Coarse Test Loss : .7425</a:t>
            </a:r>
          </a:p>
          <a:p>
            <a:r>
              <a:rPr lang="en-US" dirty="0"/>
              <a:t>Coarse Test Accuracy : 63.28%</a:t>
            </a:r>
          </a:p>
          <a:p>
            <a:r>
              <a:rPr lang="en-US" dirty="0"/>
              <a:t>Fine Test Loss : 8.9158</a:t>
            </a:r>
          </a:p>
          <a:p>
            <a:r>
              <a:rPr lang="en-US" dirty="0"/>
              <a:t>Fine Test Accuracy : 53.39%</a:t>
            </a:r>
          </a:p>
          <a:p>
            <a:r>
              <a:rPr lang="en-US" dirty="0"/>
              <a:t>Average Test Accuracy : 58.33%</a:t>
            </a:r>
          </a:p>
        </p:txBody>
      </p:sp>
    </p:spTree>
    <p:extLst>
      <p:ext uri="{BB962C8B-B14F-4D97-AF65-F5344CB8AC3E}">
        <p14:creationId xmlns:p14="http://schemas.microsoft.com/office/powerpoint/2010/main" val="14845366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4079-AA37-FB42-87D3-745E6693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NET CONCAT POOL GRU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598D3-562A-024F-B4A4-DCB5208AB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Coarse Test Loss : 1.1083</a:t>
            </a:r>
          </a:p>
          <a:p>
            <a:r>
              <a:rPr lang="en-US" dirty="0"/>
              <a:t>Coarse Test Accuracy : 67.19%</a:t>
            </a:r>
          </a:p>
          <a:p>
            <a:r>
              <a:rPr lang="en-US" dirty="0"/>
              <a:t>Fine Test Loss : 6.0426</a:t>
            </a:r>
          </a:p>
          <a:p>
            <a:r>
              <a:rPr lang="en-US" dirty="0"/>
              <a:t>Fine Test Accuracy : 53.39%</a:t>
            </a:r>
          </a:p>
          <a:p>
            <a:r>
              <a:rPr lang="en-US" dirty="0"/>
              <a:t>Average Test Accuracy : 60.29%</a:t>
            </a:r>
          </a:p>
        </p:txBody>
      </p:sp>
    </p:spTree>
    <p:extLst>
      <p:ext uri="{BB962C8B-B14F-4D97-AF65-F5344CB8AC3E}">
        <p14:creationId xmlns:p14="http://schemas.microsoft.com/office/powerpoint/2010/main" val="8331176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458A-5A07-9042-BC53-D10641B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19ECA-5812-3643-8E7D-33367721A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GRU Test Loss: 1.55</a:t>
            </a:r>
          </a:p>
          <a:p>
            <a:r>
              <a:rPr lang="en-US" dirty="0"/>
              <a:t>Average GRU Test Accuracy: 65.62%</a:t>
            </a:r>
          </a:p>
          <a:p>
            <a:r>
              <a:rPr lang="en-US" dirty="0"/>
              <a:t>Average </a:t>
            </a:r>
            <a:r>
              <a:rPr lang="en-US" dirty="0" err="1"/>
              <a:t>Concat</a:t>
            </a:r>
            <a:r>
              <a:rPr lang="en-US" dirty="0"/>
              <a:t> Pool GRU Test Loss: 1.5366</a:t>
            </a:r>
          </a:p>
          <a:p>
            <a:r>
              <a:rPr lang="en-US" dirty="0"/>
              <a:t>Average </a:t>
            </a:r>
            <a:r>
              <a:rPr lang="en-US" dirty="0" err="1"/>
              <a:t>Concat</a:t>
            </a:r>
            <a:r>
              <a:rPr lang="en-US" dirty="0"/>
              <a:t> Pool GRU Test Accuracy: 64.58%</a:t>
            </a:r>
          </a:p>
        </p:txBody>
      </p:sp>
    </p:spTree>
    <p:extLst>
      <p:ext uri="{BB962C8B-B14F-4D97-AF65-F5344CB8AC3E}">
        <p14:creationId xmlns:p14="http://schemas.microsoft.com/office/powerpoint/2010/main" val="28304082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E87E-41B2-264A-9B45-2B11219D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MULTI-OUTPUT WEIGHTED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3F64-4407-7642-B5CB-728D181E6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GRU Test Loss: 1.52</a:t>
            </a:r>
          </a:p>
          <a:p>
            <a:r>
              <a:rPr lang="en-US" dirty="0"/>
              <a:t>Average GRU Test Accuracy: 66.28%</a:t>
            </a:r>
          </a:p>
          <a:p>
            <a:r>
              <a:rPr lang="en-US" dirty="0"/>
              <a:t>Average </a:t>
            </a:r>
            <a:r>
              <a:rPr lang="en-US" dirty="0" err="1"/>
              <a:t>Concat</a:t>
            </a:r>
            <a:r>
              <a:rPr lang="en-US" dirty="0"/>
              <a:t> Pool GRU Test Loss</a:t>
            </a:r>
            <a:r>
              <a:rPr lang="en-US"/>
              <a:t>: 1.4834</a:t>
            </a:r>
            <a:endParaRPr lang="en-US" dirty="0"/>
          </a:p>
          <a:p>
            <a:r>
              <a:rPr lang="en-US" dirty="0"/>
              <a:t>Average </a:t>
            </a:r>
            <a:r>
              <a:rPr lang="en-US" dirty="0" err="1"/>
              <a:t>Concat</a:t>
            </a:r>
            <a:r>
              <a:rPr lang="en-US" dirty="0"/>
              <a:t> Pool GRU Test Accuracy: 67.06%</a:t>
            </a:r>
          </a:p>
        </p:txBody>
      </p:sp>
    </p:spTree>
    <p:extLst>
      <p:ext uri="{BB962C8B-B14F-4D97-AF65-F5344CB8AC3E}">
        <p14:creationId xmlns:p14="http://schemas.microsoft.com/office/powerpoint/2010/main" val="23495375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10400" y="1066800"/>
            <a:ext cx="5397500" cy="7620000"/>
          </a:xfrm>
          <a:prstGeom prst="rect">
            <a:avLst/>
          </a:prstGeom>
        </p:spPr>
      </p:pic>
      <p:sp>
        <p:nvSpPr>
          <p:cNvPr id="170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171" name="Jayanth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Jayanth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634D-DF12-F247-8991-07BE0C68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F0C07-0033-7F4A-AACB-5FDB03455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Decompose the network graph into separate branches</a:t>
            </a:r>
          </a:p>
          <a:p>
            <a:r>
              <a:rPr lang="en-US" dirty="0"/>
              <a:t>Calculate loss corresponding to each branch end</a:t>
            </a:r>
          </a:p>
          <a:p>
            <a:r>
              <a:rPr lang="en-US" dirty="0"/>
              <a:t>Do gradient descent </a:t>
            </a:r>
            <a:r>
              <a:rPr lang="en-US" dirty="0" err="1"/>
              <a:t>w.r.t</a:t>
            </a:r>
            <a:r>
              <a:rPr lang="en-US" dirty="0"/>
              <a:t>. calculated loss as weights</a:t>
            </a:r>
          </a:p>
        </p:txBody>
      </p:sp>
    </p:spTree>
    <p:extLst>
      <p:ext uri="{BB962C8B-B14F-4D97-AF65-F5344CB8AC3E}">
        <p14:creationId xmlns:p14="http://schemas.microsoft.com/office/powerpoint/2010/main" val="7407090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40A6-1B40-E646-880B-F66151F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2EFE-ADFB-BD44-A58E-35EB912E5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56CA236-A8D5-D247-896E-B8BCDBD6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768599"/>
            <a:ext cx="713366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283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ASET CIFAR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VISION </a:t>
            </a:r>
            <a:r>
              <a:rPr dirty="0"/>
              <a:t>DATASET CIFAR100</a:t>
            </a:r>
          </a:p>
        </p:txBody>
      </p:sp>
      <p:sp>
        <p:nvSpPr>
          <p:cNvPr id="125" name="CIFAR 100 has 2 labels -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blurRad="49784" dist="37338" dir="5400000" rotWithShape="0">
                    <a:srgbClr val="000000"/>
                  </a:outerShdw>
                </a:effectLst>
              </a:defRPr>
            </a:pPr>
            <a:r>
              <a:t>CIFAR 100 has 2 labels - </a:t>
            </a:r>
          </a:p>
          <a:p>
            <a:pPr marL="871219" lvl="1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blurRad="49784" dist="37338" dir="5400000" rotWithShape="0">
                    <a:srgbClr val="000000"/>
                  </a:outerShdw>
                </a:effectLst>
              </a:defRPr>
            </a:pPr>
            <a:r>
              <a:t>Coarse labels are 20 in count </a:t>
            </a:r>
          </a:p>
          <a:p>
            <a:pPr marL="871219" lvl="1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blurRad="49784" dist="37338" dir="5400000" rotWithShape="0">
                    <a:srgbClr val="000000"/>
                  </a:outerShdw>
                </a:effectLst>
              </a:defRPr>
            </a:pPr>
            <a:r>
              <a:t>Fine labels are 100 in count. </a:t>
            </a:r>
          </a:p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blurRad="49784" dist="37338" dir="5400000" rotWithShape="0">
                    <a:srgbClr val="000000"/>
                  </a:outerShdw>
                </a:effectLst>
              </a:defRPr>
            </a:pPr>
            <a:r>
              <a:t>100 classes containing 600 images each. </a:t>
            </a:r>
          </a:p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blurRad="49784" dist="37338" dir="5400000" rotWithShape="0">
                    <a:srgbClr val="000000"/>
                  </a:outerShdw>
                </a:effectLst>
              </a:defRPr>
            </a:pPr>
            <a:r>
              <a:t>500 training images and 100 testing images per class. The 100 “fine” classes in the CIFAR-100 are grouped into 20 “coarse” superclasses.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94E3-61CD-FB4A-B8E1-CE8BF250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DATASET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67A36-A0D5-254A-9F59-2BD8C56B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37256"/>
              </p:ext>
            </p:extLst>
          </p:nvPr>
        </p:nvGraphicFramePr>
        <p:xfrm>
          <a:off x="2312894" y="3032758"/>
          <a:ext cx="9735671" cy="5450840"/>
        </p:xfrm>
        <a:graphic>
          <a:graphicData uri="http://schemas.openxmlformats.org/drawingml/2006/table">
            <a:tbl>
              <a:tblPr/>
              <a:tblGrid>
                <a:gridCol w="3137647">
                  <a:extLst>
                    <a:ext uri="{9D8B030D-6E8A-4147-A177-3AD203B41FA5}">
                      <a16:colId xmlns:a16="http://schemas.microsoft.com/office/drawing/2014/main" val="2156597924"/>
                    </a:ext>
                  </a:extLst>
                </a:gridCol>
                <a:gridCol w="6598024">
                  <a:extLst>
                    <a:ext uri="{9D8B030D-6E8A-4147-A177-3AD203B41FA5}">
                      <a16:colId xmlns:a16="http://schemas.microsoft.com/office/drawing/2014/main" val="1870767399"/>
                    </a:ext>
                  </a:extLst>
                </a:gridCol>
              </a:tblGrid>
              <a:tr h="765820">
                <a:tc>
                  <a:txBody>
                    <a:bodyPr/>
                    <a:lstStyle/>
                    <a:p>
                      <a:pPr algn="l"/>
                      <a:r>
                        <a:rPr lang="en-US" sz="3000" baseline="0" dirty="0"/>
                        <a:t>Superclass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/>
                        <a:t>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72889"/>
                  </a:ext>
                </a:extLst>
              </a:tr>
              <a:tr h="2342510">
                <a:tc>
                  <a:txBody>
                    <a:bodyPr/>
                    <a:lstStyle/>
                    <a:p>
                      <a:pPr algn="l"/>
                      <a:r>
                        <a:rPr lang="en-US" sz="3000" baseline="0" dirty="0"/>
                        <a:t>aquatic mammals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beaver, dolphin, otter, seal, whale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23612"/>
                  </a:ext>
                </a:extLst>
              </a:tr>
              <a:tr h="2342510">
                <a:tc>
                  <a:txBody>
                    <a:bodyPr/>
                    <a:lstStyle/>
                    <a:p>
                      <a:pPr algn="l"/>
                      <a:r>
                        <a:rPr lang="en-US" sz="3000" baseline="0" dirty="0"/>
                        <a:t>fish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aquarium fish, flatfish, ray, shark, trout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00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37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C89F-3EE4-2B44-BB14-1B5672CE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DATASET SEMEVAL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E2776-15D6-7944-BB79-1CA72C609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Tweets have two labels:</a:t>
            </a:r>
          </a:p>
          <a:p>
            <a:pPr lvl="1"/>
            <a:r>
              <a:rPr lang="en-US" dirty="0">
                <a:effectLst/>
              </a:rPr>
              <a:t>Binary classification task where the system has to predict whether a tweet is ironic or not.</a:t>
            </a:r>
          </a:p>
          <a:p>
            <a:pPr lvl="1"/>
            <a:r>
              <a:rPr lang="en-US" dirty="0">
                <a:effectLst/>
              </a:rPr>
              <a:t>Multiclass classification task where the system has to predict one out of four labels describing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 verbal irony realized through a polarity contrast, ii) verbal irony without such a polarity contrast (i.e., other verbal irony), iii) descriptions of situational irony, iv) non-irony.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838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1BEC-C0A9-F54B-BC77-C0A2C453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DATASET EXAMPLE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45BFF-EB8E-2043-9B47-D51C9B8E7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 verbal irony realized through a polarity contrast,</a:t>
            </a:r>
          </a:p>
          <a:p>
            <a:r>
              <a:rPr lang="en-US" i="1" dirty="0">
                <a:effectLst/>
              </a:rPr>
              <a:t>I really love this year's summer; weeks and weeks of awful weather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ii) verbal irony without such a polarity contrast (i.e., other verbal irony), </a:t>
            </a:r>
          </a:p>
          <a:p>
            <a:r>
              <a:rPr lang="en-US" i="1" dirty="0">
                <a:effectLst/>
              </a:rPr>
              <a:t>Human brains disappear every day. Some of them have never even appeared. http://</a:t>
            </a:r>
            <a:r>
              <a:rPr lang="en-US" i="1" dirty="0" err="1">
                <a:effectLst/>
              </a:rPr>
              <a:t>t.co</a:t>
            </a:r>
            <a:r>
              <a:rPr lang="en-US" i="1" dirty="0">
                <a:effectLst/>
              </a:rPr>
              <a:t>/Fb0Aq5Frqs |#brain #</a:t>
            </a:r>
            <a:r>
              <a:rPr lang="en-US" i="1" dirty="0" err="1">
                <a:effectLst/>
              </a:rPr>
              <a:t>humanbrain</a:t>
            </a:r>
            <a:r>
              <a:rPr lang="en-US" i="1" dirty="0">
                <a:effectLst/>
              </a:rPr>
              <a:t> #Sarcasm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iii) descriptions of situational irony, </a:t>
            </a:r>
          </a:p>
          <a:p>
            <a:r>
              <a:rPr lang="en-US" i="1" dirty="0">
                <a:effectLst/>
              </a:rPr>
              <a:t>Most of us didn't focus in the #ADHD lecture. #irony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iv) non-irony. </a:t>
            </a:r>
          </a:p>
          <a:p>
            <a:r>
              <a:rPr lang="en-US" i="1" dirty="0">
                <a:effectLst/>
              </a:rPr>
              <a:t>Please </a:t>
            </a:r>
            <a:r>
              <a:rPr lang="en-US" i="1" dirty="0" err="1">
                <a:effectLst/>
              </a:rPr>
              <a:t>dont</a:t>
            </a:r>
            <a:r>
              <a:rPr lang="en-US" i="1" dirty="0">
                <a:effectLst/>
              </a:rPr>
              <a:t> fuck with me when I first wake up #not a morning person!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468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INGLE 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 NET</a:t>
            </a:r>
          </a:p>
        </p:txBody>
      </p:sp>
      <p:sp>
        <p:nvSpPr>
          <p:cNvPr id="128" name="Convolution 2D (32, 3, 3) &amp; RELU Activation x 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Convolution 2D (32, 3, 3) &amp; RELU Activation x 2</a:t>
            </a:r>
          </a:p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Max Pool (2x2) &amp; Dropout (0.25)</a:t>
            </a:r>
          </a:p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Convolution 2D (32, 3, 3) &amp; RELU Activation x 2</a:t>
            </a:r>
          </a:p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Max Pool (2x2) &amp; Dropout (0.25)</a:t>
            </a:r>
          </a:p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FC (512) &amp; RELU &amp; Dropout (0.5)</a:t>
            </a:r>
          </a:p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FC (N) &amp; Softmax [N is 20 for coarse, 100 for fine]</a:t>
            </a:r>
          </a:p>
        </p:txBody>
      </p:sp>
      <p:pic>
        <p:nvPicPr>
          <p:cNvPr id="129" name="model1.png" descr="mode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2602" y="2694029"/>
            <a:ext cx="965045" cy="596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834</Words>
  <Application>Microsoft Macintosh PowerPoint</Application>
  <PresentationFormat>Custom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Helvetica Neue</vt:lpstr>
      <vt:lpstr>Helvetica Neue Light</vt:lpstr>
      <vt:lpstr>Industrial</vt:lpstr>
      <vt:lpstr>MULTI-OBJECTIVE DEEP LEARNING</vt:lpstr>
      <vt:lpstr>INTRODUCTION</vt:lpstr>
      <vt:lpstr>ALGORITHM</vt:lpstr>
      <vt:lpstr>ALGORITHM</vt:lpstr>
      <vt:lpstr>VISION DATASET CIFAR100</vt:lpstr>
      <vt:lpstr>VISION DATASET EXAMPLE</vt:lpstr>
      <vt:lpstr>NLP DATASET SEMEVAL</vt:lpstr>
      <vt:lpstr>NLP DATASET EXAMPLE </vt:lpstr>
      <vt:lpstr>SINGLE NET</vt:lpstr>
      <vt:lpstr>SINGLE NET COARSE RESULTS</vt:lpstr>
      <vt:lpstr>SINGLE NET FINE RESULTS</vt:lpstr>
      <vt:lpstr>WITHOUT BRANCHING</vt:lpstr>
      <vt:lpstr>WITHOUT BRANCHING RESULTS</vt:lpstr>
      <vt:lpstr>MULTI OUTPUT BRANCHED</vt:lpstr>
      <vt:lpstr>MULTI OUTPUT BRANCHED RESULTS</vt:lpstr>
      <vt:lpstr>MULTI OUTPUT WEIGHTED BRANCHED</vt:lpstr>
      <vt:lpstr>MULTI OUTPUT RESNET </vt:lpstr>
      <vt:lpstr>MULTI OUTPUT RESNET RESULTS</vt:lpstr>
      <vt:lpstr>NLP GRU Model</vt:lpstr>
      <vt:lpstr>NLP Concat Pooling GRU</vt:lpstr>
      <vt:lpstr>SINGLE NET GRU RESULTS</vt:lpstr>
      <vt:lpstr>SINGLE NET CONCAT POOL GRU RESULTS</vt:lpstr>
      <vt:lpstr>MULTI-OUTPUT</vt:lpstr>
      <vt:lpstr>MULTI-OUTPUT WEIGHTED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DEEP LEARNING</dc:title>
  <cp:lastModifiedBy>Jayanth Jayanth</cp:lastModifiedBy>
  <cp:revision>16</cp:revision>
  <dcterms:modified xsi:type="dcterms:W3CDTF">2019-02-06T15:33:15Z</dcterms:modified>
</cp:coreProperties>
</file>