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599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22B7-4DDC-9540-A18E-7B15612A4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Multi-objective optimization (Pt.1)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24BA3-863E-574A-9A07-18647C1951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Jayanth</a:t>
            </a:r>
          </a:p>
        </p:txBody>
      </p:sp>
    </p:spTree>
    <p:extLst>
      <p:ext uri="{BB962C8B-B14F-4D97-AF65-F5344CB8AC3E}">
        <p14:creationId xmlns:p14="http://schemas.microsoft.com/office/powerpoint/2010/main" val="1914277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0752-548A-D346-9599-BF8934F81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DIRECTION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128EC5-8118-3541-9FAF-A8F068EEF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437420"/>
            <a:ext cx="11029950" cy="3165848"/>
          </a:xfrm>
        </p:spPr>
      </p:pic>
    </p:spTree>
    <p:extLst>
      <p:ext uri="{BB962C8B-B14F-4D97-AF65-F5344CB8AC3E}">
        <p14:creationId xmlns:p14="http://schemas.microsoft.com/office/powerpoint/2010/main" val="2092970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2FFB0-E112-5340-B8E0-BB3812E2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UPDATE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284F207-1AF0-0D4F-A361-74EA09119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862" y="2228057"/>
            <a:ext cx="9296400" cy="17272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AE3475-6D3F-6C45-A5BF-7B9BDE00D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362" y="3955257"/>
            <a:ext cx="9232900" cy="673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BEFA61-EEA9-114F-B80C-7C99984E4193}"/>
              </a:ext>
            </a:extLst>
          </p:cNvPr>
          <p:cNvSpPr txBox="1"/>
          <p:nvPr/>
        </p:nvSpPr>
        <p:spPr>
          <a:xfrm>
            <a:off x="804862" y="4857750"/>
            <a:ext cx="10659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main idea is to find a common descent direction for all objective functions by defining the convex hull of gradients of objective functions and finding the minimum norm element of the convex hull.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99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4C69A-A6EA-6547-806E-038B7924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5C71-7A63-C845-BF6E-F48A5DE88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Kung, H. T., </a:t>
            </a:r>
            <a:r>
              <a:rPr lang="en-US" dirty="0" err="1"/>
              <a:t>Luccio</a:t>
            </a:r>
            <a:r>
              <a:rPr lang="en-US" dirty="0"/>
              <a:t>, F., and </a:t>
            </a:r>
            <a:r>
              <a:rPr lang="en-US" dirty="0" err="1"/>
              <a:t>Preparata</a:t>
            </a:r>
            <a:r>
              <a:rPr lang="en-US" dirty="0"/>
              <a:t>, F. P. 1975. On Finding the Maxima of a Set of Vectors. J. ACM 22, 4 (Oct. 1975), 469-476.</a:t>
            </a:r>
          </a:p>
          <a:p>
            <a:r>
              <a:rPr lang="en-US" dirty="0" err="1"/>
              <a:t>Kalyanmoy</a:t>
            </a:r>
            <a:r>
              <a:rPr lang="en-US" dirty="0"/>
              <a:t> Deb Multi-Objective Optimization Using Evolutionary Algorithms. John Wiley &amp; Sons, Inc, New York, NY, USA, 2001.</a:t>
            </a:r>
          </a:p>
          <a:p>
            <a:r>
              <a:rPr lang="en-US" dirty="0"/>
              <a:t>Multi-Objective Optimization for Self-Adjusting Weighted Gradient in Machine Learning Tasks</a:t>
            </a:r>
          </a:p>
          <a:p>
            <a:r>
              <a:rPr lang="en-US" dirty="0"/>
              <a:t>Gradient-Based </a:t>
            </a:r>
            <a:r>
              <a:rPr lang="en-US" dirty="0" err="1"/>
              <a:t>Multiobjective</a:t>
            </a:r>
            <a:r>
              <a:rPr lang="en-US" dirty="0"/>
              <a:t> Optimization with Uncertainties</a:t>
            </a:r>
          </a:p>
          <a:p>
            <a:r>
              <a:rPr lang="en-US" dirty="0"/>
              <a:t>Stochastic method for the solution of unconstrained vector optimization problems. Journal of Optimization Theory and Applications, 114(1):209{222, 2002.</a:t>
            </a:r>
          </a:p>
        </p:txBody>
      </p:sp>
    </p:spTree>
    <p:extLst>
      <p:ext uri="{BB962C8B-B14F-4D97-AF65-F5344CB8AC3E}">
        <p14:creationId xmlns:p14="http://schemas.microsoft.com/office/powerpoint/2010/main" val="694302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9580-3FC0-554E-A90E-3B99DD969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ThANK</a:t>
            </a:r>
            <a:r>
              <a:rPr lang="en-US" dirty="0"/>
              <a:t>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4089E-354C-4946-8845-F7B66565A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JAYANTH</a:t>
            </a:r>
          </a:p>
        </p:txBody>
      </p:sp>
    </p:spTree>
    <p:extLst>
      <p:ext uri="{BB962C8B-B14F-4D97-AF65-F5344CB8AC3E}">
        <p14:creationId xmlns:p14="http://schemas.microsoft.com/office/powerpoint/2010/main" val="213685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3D34-3856-A049-967C-6BD7C2CD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2A7CA-B001-394E-A888-0CBEE359B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NLP/Vision challenges have several objectives to be considered simultaneously (conflicting/co-operating)</a:t>
            </a:r>
          </a:p>
          <a:p>
            <a:r>
              <a:rPr lang="en-US" dirty="0"/>
              <a:t>Typical approaches are :</a:t>
            </a:r>
          </a:p>
          <a:p>
            <a:pPr lvl="1"/>
            <a:r>
              <a:rPr lang="en-US" dirty="0"/>
              <a:t>Convert all but one into constraints during problem modelling phase</a:t>
            </a:r>
          </a:p>
          <a:p>
            <a:pPr lvl="1"/>
            <a:r>
              <a:rPr lang="en-US" dirty="0"/>
              <a:t>Project it onto R</a:t>
            </a:r>
            <a:r>
              <a:rPr lang="en-US" baseline="30000" dirty="0"/>
              <a:t>1 </a:t>
            </a:r>
            <a:r>
              <a:rPr lang="en-US" dirty="0"/>
              <a:t>or other lower space by giving them weights as hyperparameter and then, optimizing the weighted sum</a:t>
            </a:r>
          </a:p>
          <a:p>
            <a:pPr lvl="1"/>
            <a:r>
              <a:rPr lang="en-US" dirty="0"/>
              <a:t>Simplify the problem consideration and losing information and requirements along the way</a:t>
            </a:r>
          </a:p>
          <a:p>
            <a:r>
              <a:rPr lang="en-US" dirty="0"/>
              <a:t>Multi-objective Optimization</a:t>
            </a:r>
          </a:p>
          <a:p>
            <a:pPr lvl="1"/>
            <a:r>
              <a:rPr lang="en-US" dirty="0"/>
              <a:t>Formulating each relevant aspect as an objective function</a:t>
            </a:r>
          </a:p>
          <a:p>
            <a:pPr lvl="1"/>
            <a:r>
              <a:rPr lang="en-US" dirty="0"/>
              <a:t>Reveals true nature of problem without simplifications and real interrelationships between the objective functions</a:t>
            </a:r>
          </a:p>
          <a:p>
            <a:pPr lvl="1"/>
            <a:r>
              <a:rPr lang="en-US" dirty="0"/>
              <a:t>Can make the problem computationally easier to solve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74EE-279E-5E43-9AE8-7D53D73E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05F52-856F-8D40-B45A-DC88BE18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Economics : Predicting consumer’s demand for various goods is determined by the process of maximization of the consumer’s derived from those goods, subject to a constraint based on how much income is available to spend on those goods and on the prices of those goods.</a:t>
            </a:r>
          </a:p>
          <a:p>
            <a:r>
              <a:rPr lang="en-US" dirty="0"/>
              <a:t>Vision : Given an image, identify the shape, the color and other such physical properties, followed by finally identifying the object or object category</a:t>
            </a:r>
          </a:p>
          <a:p>
            <a:r>
              <a:rPr lang="en-US" dirty="0"/>
              <a:t>NLP : Given a text for sentiment analysis, identify whether it is subjective or objective, if subjective, whether positive or negative, whether sentiment is implicit or explicit, whether it is irony or not.</a:t>
            </a:r>
          </a:p>
          <a:p>
            <a:r>
              <a:rPr lang="en-US" dirty="0"/>
              <a:t>ImageNet : Given the image, identifying what categories the image belongs to each level as separate objective, before identifying the exact object, reinforcing from the previous labels and improving the final prediction</a:t>
            </a:r>
          </a:p>
        </p:txBody>
      </p:sp>
    </p:spTree>
    <p:extLst>
      <p:ext uri="{BB962C8B-B14F-4D97-AF65-F5344CB8AC3E}">
        <p14:creationId xmlns:p14="http://schemas.microsoft.com/office/powerpoint/2010/main" val="348275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8560-4276-C146-9D08-A1A91D5A1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6C710-697C-9043-8A45-435F93748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Hidden needs in various application fields</a:t>
            </a:r>
          </a:p>
          <a:p>
            <a:r>
              <a:rPr lang="en-US" dirty="0"/>
              <a:t>Continuously question current practices even in new optimization fields like Deep Learning*</a:t>
            </a:r>
          </a:p>
          <a:p>
            <a:r>
              <a:rPr lang="en-US" dirty="0"/>
              <a:t>New technologies enable revolutionary approaches</a:t>
            </a:r>
          </a:p>
          <a:p>
            <a:r>
              <a:rPr lang="en-US" dirty="0"/>
              <a:t>Require tools for handling complexity</a:t>
            </a:r>
          </a:p>
          <a:p>
            <a:r>
              <a:rPr lang="en-US" dirty="0"/>
              <a:t>Computational efficiency is still important</a:t>
            </a:r>
          </a:p>
          <a:p>
            <a:r>
              <a:rPr lang="en-US" dirty="0"/>
              <a:t>Multidisciplinary: mathematics, statistics, optimization, engineering, computer science, AI*</a:t>
            </a:r>
          </a:p>
        </p:txBody>
      </p:sp>
    </p:spTree>
    <p:extLst>
      <p:ext uri="{BB962C8B-B14F-4D97-AF65-F5344CB8AC3E}">
        <p14:creationId xmlns:p14="http://schemas.microsoft.com/office/powerpoint/2010/main" val="312872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4F6C-9035-F74B-BF49-C6116E5F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164E5-0CC5-AB42-AC07-17079825D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Minimize {f</a:t>
            </a:r>
            <a:r>
              <a:rPr lang="en-US" baseline="-25000" dirty="0"/>
              <a:t>1</a:t>
            </a:r>
            <a:r>
              <a:rPr lang="en-US" dirty="0"/>
              <a:t>(x), f</a:t>
            </a:r>
            <a:r>
              <a:rPr lang="en-US" baseline="-25000" dirty="0"/>
              <a:t>2</a:t>
            </a:r>
            <a:r>
              <a:rPr lang="en-US" dirty="0"/>
              <a:t>(x), f</a:t>
            </a:r>
            <a:r>
              <a:rPr lang="en-US" baseline="-25000" dirty="0"/>
              <a:t>3</a:t>
            </a:r>
            <a:r>
              <a:rPr lang="en-US" dirty="0"/>
              <a:t>(x), …, </a:t>
            </a:r>
            <a:r>
              <a:rPr lang="en-US" dirty="0" err="1"/>
              <a:t>f</a:t>
            </a:r>
            <a:r>
              <a:rPr lang="en-US" baseline="-25000" dirty="0" err="1"/>
              <a:t>k</a:t>
            </a:r>
            <a:r>
              <a:rPr lang="en-US" dirty="0"/>
              <a:t>(x)} subject to x ∈ S, where f</a:t>
            </a:r>
            <a:r>
              <a:rPr lang="en-US" baseline="-25000" dirty="0"/>
              <a:t>i </a:t>
            </a:r>
            <a:r>
              <a:rPr lang="en-US" dirty="0"/>
              <a:t>: S → R</a:t>
            </a:r>
          </a:p>
          <a:p>
            <a:r>
              <a:rPr lang="en-US" dirty="0"/>
              <a:t>k (&gt;= 2) = number of (conflicting) objective functions,</a:t>
            </a:r>
          </a:p>
          <a:p>
            <a:r>
              <a:rPr lang="en-US" dirty="0"/>
              <a:t>x is the decision vector (of n decision variables xi)</a:t>
            </a:r>
          </a:p>
          <a:p>
            <a:r>
              <a:rPr lang="en-US" dirty="0"/>
              <a:t>S ⊆ R</a:t>
            </a:r>
            <a:r>
              <a:rPr lang="en-US" baseline="30000" dirty="0"/>
              <a:t>n </a:t>
            </a:r>
            <a:r>
              <a:rPr lang="en-US" dirty="0"/>
              <a:t>is the feasible region formed by constraint functions and</a:t>
            </a:r>
          </a:p>
          <a:p>
            <a:r>
              <a:rPr lang="en-US" dirty="0"/>
              <a:t>”minimize” implies minimize the objective functions simultaneously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7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7FD4-0A28-F641-911A-4B3E777F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A2105-B6AE-3D40-8B6B-1F52180F5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all functions are linear, problem is </a:t>
            </a:r>
            <a:r>
              <a:rPr lang="en-US" b="1" dirty="0"/>
              <a:t>linear</a:t>
            </a:r>
            <a:r>
              <a:rPr lang="en-US" dirty="0"/>
              <a:t> (MOLP). </a:t>
            </a:r>
          </a:p>
          <a:p>
            <a:r>
              <a:rPr lang="en-US" dirty="0"/>
              <a:t>If some functions are nonlinear, we have a </a:t>
            </a:r>
            <a:r>
              <a:rPr lang="en-US" b="1" dirty="0"/>
              <a:t>nonlinear</a:t>
            </a:r>
            <a:r>
              <a:rPr lang="en-US" dirty="0"/>
              <a:t> </a:t>
            </a:r>
            <a:r>
              <a:rPr lang="en-US" dirty="0" err="1"/>
              <a:t>multiobjective</a:t>
            </a:r>
            <a:r>
              <a:rPr lang="en-US" dirty="0"/>
              <a:t> optimization problem. </a:t>
            </a:r>
          </a:p>
          <a:p>
            <a:r>
              <a:rPr lang="en-US" dirty="0"/>
              <a:t>Problem is </a:t>
            </a:r>
            <a:r>
              <a:rPr lang="en-US" b="1" dirty="0"/>
              <a:t>nondifferentiable</a:t>
            </a:r>
            <a:r>
              <a:rPr lang="en-US" dirty="0"/>
              <a:t> if some functions are nondifferentiable</a:t>
            </a:r>
          </a:p>
          <a:p>
            <a:r>
              <a:rPr lang="en-US" dirty="0"/>
              <a:t>Problem is </a:t>
            </a:r>
            <a:r>
              <a:rPr lang="en-US" b="1" dirty="0"/>
              <a:t>convex</a:t>
            </a:r>
            <a:r>
              <a:rPr lang="en-US" dirty="0"/>
              <a:t> if all objectives and S are convex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2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4869-0198-6E4B-AFEC-66FB9BA9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PaRETO</a:t>
            </a:r>
            <a:r>
              <a:rPr lang="en-US" dirty="0"/>
              <a:t>-OPTIMALITY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AD477-EA10-0649-813B-F155D38C2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Does not typically exist a feasible solution that minimizes all objective functions simultaneously</a:t>
            </a:r>
          </a:p>
          <a:p>
            <a:r>
              <a:rPr lang="en-US" dirty="0"/>
              <a:t>Pareto Optimal solutions; that is, solutions that cannot be improved in any of the objectives without degrading at least one of the other objectives.</a:t>
            </a:r>
          </a:p>
          <a:p>
            <a:r>
              <a:rPr lang="en-US" dirty="0"/>
              <a:t>Global Pareto Optimality :  A feasible solution x </a:t>
            </a:r>
            <a:r>
              <a:rPr lang="en-US" baseline="30000" dirty="0"/>
              <a:t>1</a:t>
            </a:r>
            <a:r>
              <a:rPr lang="en-US" dirty="0"/>
              <a:t>∈ S is said to pareto dominate x </a:t>
            </a:r>
            <a:r>
              <a:rPr lang="en-US" baseline="30000" dirty="0"/>
              <a:t>2</a:t>
            </a:r>
            <a:r>
              <a:rPr lang="en-US" dirty="0"/>
              <a:t>∈ S, if f</a:t>
            </a:r>
            <a:r>
              <a:rPr lang="en-US" baseline="-25000" dirty="0"/>
              <a:t>i</a:t>
            </a:r>
            <a:r>
              <a:rPr lang="en-US" dirty="0"/>
              <a:t>(x </a:t>
            </a:r>
            <a:r>
              <a:rPr lang="en-US" baseline="30000" dirty="0"/>
              <a:t>1</a:t>
            </a:r>
            <a:r>
              <a:rPr lang="en-US" dirty="0"/>
              <a:t>) &lt;= f</a:t>
            </a:r>
            <a:r>
              <a:rPr lang="en-US" baseline="-25000" dirty="0"/>
              <a:t>i</a:t>
            </a:r>
            <a:r>
              <a:rPr lang="en-US" dirty="0"/>
              <a:t>(x </a:t>
            </a:r>
            <a:r>
              <a:rPr lang="en-US" baseline="30000" dirty="0"/>
              <a:t>2</a:t>
            </a:r>
            <a:r>
              <a:rPr lang="en-US" dirty="0"/>
              <a:t>) for all </a:t>
            </a:r>
            <a:r>
              <a:rPr lang="en-US" dirty="0" err="1"/>
              <a:t>i</a:t>
            </a:r>
            <a:r>
              <a:rPr lang="en-US" dirty="0"/>
              <a:t> and equality holds for at least one such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r>
              <a:rPr lang="en-US" dirty="0"/>
              <a:t>Weakly &amp; Strong Pareto Optimality :  A feasible solution x </a:t>
            </a:r>
            <a:r>
              <a:rPr lang="en-US" baseline="30000" dirty="0"/>
              <a:t>1</a:t>
            </a:r>
            <a:r>
              <a:rPr lang="en-US" dirty="0"/>
              <a:t>∈ S is said to weakly pareto dominate x </a:t>
            </a:r>
            <a:r>
              <a:rPr lang="en-US" baseline="30000" dirty="0"/>
              <a:t>2</a:t>
            </a:r>
            <a:r>
              <a:rPr lang="en-US" dirty="0"/>
              <a:t>∈ S, if f</a:t>
            </a:r>
            <a:r>
              <a:rPr lang="en-US" baseline="-25000" dirty="0"/>
              <a:t>i</a:t>
            </a:r>
            <a:r>
              <a:rPr lang="en-US" dirty="0"/>
              <a:t>(x </a:t>
            </a:r>
            <a:r>
              <a:rPr lang="en-US" baseline="30000" dirty="0"/>
              <a:t>1</a:t>
            </a:r>
            <a:r>
              <a:rPr lang="en-US" dirty="0"/>
              <a:t>) &lt;= f</a:t>
            </a:r>
            <a:r>
              <a:rPr lang="en-US" baseline="-25000" dirty="0"/>
              <a:t>i</a:t>
            </a:r>
            <a:r>
              <a:rPr lang="en-US" dirty="0"/>
              <a:t>(x </a:t>
            </a:r>
            <a:r>
              <a:rPr lang="en-US" baseline="30000" dirty="0"/>
              <a:t>2</a:t>
            </a:r>
            <a:r>
              <a:rPr lang="en-US" dirty="0"/>
              <a:t>) for all </a:t>
            </a:r>
            <a:r>
              <a:rPr lang="en-US" dirty="0" err="1"/>
              <a:t>i</a:t>
            </a:r>
            <a:r>
              <a:rPr lang="en-US" dirty="0"/>
              <a:t> and equality holds for at least one such </a:t>
            </a:r>
            <a:r>
              <a:rPr lang="en-US" dirty="0" err="1"/>
              <a:t>i</a:t>
            </a:r>
            <a:r>
              <a:rPr lang="en-US" dirty="0"/>
              <a:t>, while equality never holds for strong optimality. </a:t>
            </a:r>
          </a:p>
          <a:p>
            <a:r>
              <a:rPr lang="en-US" dirty="0"/>
              <a:t>Local Pareto Optimality :  x* ∈ S is locally Pareto optimal if it is Pareto optimal in some environment of x*.</a:t>
            </a:r>
          </a:p>
          <a:p>
            <a:r>
              <a:rPr lang="en-US" dirty="0"/>
              <a:t>Global Pareto optimality implies local Pareto optimality</a:t>
            </a:r>
          </a:p>
          <a:p>
            <a:r>
              <a:rPr lang="en-US" dirty="0"/>
              <a:t>Local PO implies global PO, if S convex, </a:t>
            </a:r>
            <a:r>
              <a:rPr lang="en-US" dirty="0" err="1"/>
              <a:t>f</a:t>
            </a:r>
            <a:r>
              <a:rPr lang="en-US" baseline="-25000" dirty="0" err="1"/>
              <a:t>i</a:t>
            </a:r>
            <a:r>
              <a:rPr lang="en-US" dirty="0" err="1"/>
              <a:t>s</a:t>
            </a:r>
            <a:r>
              <a:rPr lang="en-US" dirty="0"/>
              <a:t> </a:t>
            </a:r>
            <a:r>
              <a:rPr lang="en-US" dirty="0" err="1"/>
              <a:t>quasiconvex</a:t>
            </a:r>
            <a:r>
              <a:rPr lang="en-US" dirty="0"/>
              <a:t> with at least one strictly </a:t>
            </a:r>
            <a:r>
              <a:rPr lang="en-US" dirty="0" err="1"/>
              <a:t>quasiconvex</a:t>
            </a:r>
            <a:r>
              <a:rPr lang="en-US" dirty="0"/>
              <a:t> f</a:t>
            </a:r>
            <a:r>
              <a:rPr lang="en-US" baseline="-25000" dirty="0"/>
              <a:t>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59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A1EF7-6B2B-7645-BB3D-78EDFBCEC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Optimality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4172F-DC68-164C-8ADF-9853A3383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Pareto optimal solution(s) exist if</a:t>
            </a:r>
          </a:p>
          <a:p>
            <a:pPr lvl="1"/>
            <a:r>
              <a:rPr lang="en-US" dirty="0"/>
              <a:t>the objective functions are lower </a:t>
            </a:r>
            <a:r>
              <a:rPr lang="en-US" dirty="0" err="1"/>
              <a:t>semicontinuous</a:t>
            </a:r>
            <a:r>
              <a:rPr lang="en-US" dirty="0"/>
              <a:t> and</a:t>
            </a:r>
          </a:p>
          <a:p>
            <a:pPr lvl="1"/>
            <a:r>
              <a:rPr lang="en-US" dirty="0"/>
              <a:t>the feasible region is nonempty and compact</a:t>
            </a:r>
          </a:p>
          <a:p>
            <a:r>
              <a:rPr lang="en-US" dirty="0" err="1"/>
              <a:t>Karush</a:t>
            </a:r>
            <a:r>
              <a:rPr lang="en-US" dirty="0"/>
              <a:t>-Kuhn-Tucker optimality conditions can be formed as a natural extension to single objective optimization for both differentiable and nondifferentiable problems</a:t>
            </a:r>
          </a:p>
          <a:p>
            <a:r>
              <a:rPr lang="en-US" dirty="0"/>
              <a:t>A priori methods: DM sets hopes and closest solution is found</a:t>
            </a:r>
          </a:p>
          <a:p>
            <a:r>
              <a:rPr lang="en-US" dirty="0"/>
              <a:t>Posteriori methods: generate representation of PO set (difficult to represent the set)</a:t>
            </a:r>
          </a:p>
          <a:p>
            <a:r>
              <a:rPr lang="en-US" dirty="0"/>
              <a:t>Interactive methods: iterative search process</a:t>
            </a:r>
          </a:p>
          <a:p>
            <a:r>
              <a:rPr lang="en-US" dirty="0"/>
              <a:t>Hybrid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4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9F74-B028-8E4A-902C-CC80592B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KKT Condition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A25F6A-543E-2F4A-8B39-E84228C63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850" y="3105944"/>
            <a:ext cx="9258300" cy="18288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09E777-0428-164E-9AF9-D7C6CBCCEF9C}"/>
              </a:ext>
            </a:extLst>
          </p:cNvPr>
          <p:cNvSpPr txBox="1"/>
          <p:nvPr/>
        </p:nvSpPr>
        <p:spPr>
          <a:xfrm>
            <a:off x="1211580" y="4934744"/>
            <a:ext cx="9692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Pareto point is pareto stationary i.e. the function is optima around it. Pareto stationarity is a necessary condition for Pareto optimality.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629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544</TotalTime>
  <Words>555</Words>
  <Application>Microsoft Macintosh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Gill Sans MT</vt:lpstr>
      <vt:lpstr>Wingdings 2</vt:lpstr>
      <vt:lpstr>Dividend</vt:lpstr>
      <vt:lpstr>Multi-objective optimization (Pt.1)</vt:lpstr>
      <vt:lpstr>Motivation</vt:lpstr>
      <vt:lpstr>Problem EXAMPLES</vt:lpstr>
      <vt:lpstr>CHALLANGES</vt:lpstr>
      <vt:lpstr>MATHEMATICAL FORMULATION</vt:lpstr>
      <vt:lpstr>CONCEPTS</vt:lpstr>
      <vt:lpstr>PaRETO-OPTIMALITY</vt:lpstr>
      <vt:lpstr>Optimality RESULTS</vt:lpstr>
      <vt:lpstr>KKT Condition</vt:lpstr>
      <vt:lpstr>GRADIENT DIRECTION</vt:lpstr>
      <vt:lpstr>GRADIENT UPDATE</vt:lpstr>
      <vt:lpstr>References</vt:lpstr>
      <vt:lpstr>ThANK YOU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Jayanth Jayanth</dc:creator>
  <cp:lastModifiedBy>Jayanth Jayanth</cp:lastModifiedBy>
  <cp:revision>14</cp:revision>
  <dcterms:created xsi:type="dcterms:W3CDTF">2018-06-20T09:36:34Z</dcterms:created>
  <dcterms:modified xsi:type="dcterms:W3CDTF">2018-06-20T19:01:42Z</dcterms:modified>
</cp:coreProperties>
</file>